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63" r:id="rId4"/>
    <p:sldId id="267" r:id="rId5"/>
    <p:sldId id="29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. Everaere" initials="DE" lastIdx="1" clrIdx="0">
    <p:extLst>
      <p:ext uri="{19B8F6BF-5375-455C-9EA6-DF929625EA0E}">
        <p15:presenceInfo xmlns:p15="http://schemas.microsoft.com/office/powerpoint/2012/main" userId="D. Everae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the introduction of band n85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R4-2105372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98-bis-e </a:t>
            </a:r>
          </a:p>
          <a:p>
            <a:pPr algn="l"/>
            <a:r>
              <a:rPr lang="en-GB" sz="1600" b="1" dirty="0"/>
              <a:t>Electronic Meeting, April 12-20</a:t>
            </a:r>
            <a:r>
              <a:rPr lang="en-GB" altLang="zh-CN" sz="1600" b="1" dirty="0"/>
              <a:t>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D9641-26C6-4811-99A0-72AD4D65F6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WF scope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7CEB5C-0720-42DE-8F1B-5251E28E2D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RAN4#98-e meeting, a WF (R4-2103219) listing all TS 38.104 and TS 38.101-1 impacts was agreed.</a:t>
            </a:r>
          </a:p>
          <a:p>
            <a:r>
              <a:rPr lang="en-US" dirty="0"/>
              <a:t>The n85 WID was updated, adding 15 MHz channel BW support for consistency with band n12.</a:t>
            </a:r>
          </a:p>
          <a:p>
            <a:r>
              <a:rPr lang="en-US" dirty="0"/>
              <a:t>This WF is listing the additional changes to R4-2103219 required </a:t>
            </a:r>
            <a:r>
              <a:rPr lang="en-US"/>
              <a:t>for this </a:t>
            </a:r>
            <a:r>
              <a:rPr lang="en-US" dirty="0"/>
              <a:t>WID update.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736983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68E-46AF-4686-9E56-B3124A1C4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n85 - System parameters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63E81-71E0-4EF1-A49C-60FD86E14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sv-SE" dirty="0"/>
              <a:t>Supported channel BWs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4E02EFA8-48E9-4EB7-85E4-CD0E3E2F39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556538"/>
              </p:ext>
            </p:extLst>
          </p:nvPr>
        </p:nvGraphicFramePr>
        <p:xfrm>
          <a:off x="2743200" y="3087687"/>
          <a:ext cx="6705600" cy="9136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5637">
                  <a:extLst>
                    <a:ext uri="{9D8B030D-6E8A-4147-A177-3AD203B41FA5}">
                      <a16:colId xmlns:a16="http://schemas.microsoft.com/office/drawing/2014/main" val="384945481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17614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253021596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507679321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180012780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21873795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81463574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292694707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91369741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723707887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1781436364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3822215472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137103143"/>
                    </a:ext>
                  </a:extLst>
                </a:gridCol>
                <a:gridCol w="436493">
                  <a:extLst>
                    <a:ext uri="{9D8B030D-6E8A-4147-A177-3AD203B41FA5}">
                      <a16:colId xmlns:a16="http://schemas.microsoft.com/office/drawing/2014/main" val="472503049"/>
                    </a:ext>
                  </a:extLst>
                </a:gridCol>
                <a:gridCol w="455554">
                  <a:extLst>
                    <a:ext uri="{9D8B030D-6E8A-4147-A177-3AD203B41FA5}">
                      <a16:colId xmlns:a16="http://schemas.microsoft.com/office/drawing/2014/main" val="2818664743"/>
                    </a:ext>
                  </a:extLst>
                </a:gridCol>
              </a:tblGrid>
              <a:tr h="1522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 / SCS / BS channel bandwidth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7907938"/>
                  </a:ext>
                </a:extLst>
              </a:tr>
              <a:tr h="30453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NR Band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SCS</a:t>
                      </a:r>
                      <a:endParaRPr lang="sv-SE" sz="90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kHz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5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10 MHz</a:t>
                      </a:r>
                      <a:endParaRPr lang="sv-SE" sz="9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25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30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40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50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60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70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80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90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100 MHz</a:t>
                      </a:r>
                      <a:endParaRPr lang="sv-SE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33245202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00150103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9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Yes</a:t>
                      </a:r>
                      <a:endParaRPr lang="sv-SE" sz="9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60007067"/>
                  </a:ext>
                </a:extLst>
              </a:tr>
              <a:tr h="15226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>
                          <a:effectLst/>
                        </a:rPr>
                        <a:t> </a:t>
                      </a:r>
                      <a:endParaRPr lang="sv-SE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900" dirty="0">
                          <a:effectLst/>
                        </a:rPr>
                        <a:t> </a:t>
                      </a: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69018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9947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F624B-4DD9-4EC3-BEFC-2D170525B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Band n85 – UE Rx requirements agreement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C56079-73EE-47C9-95A9-901F0D1539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REFSENS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D0BD032-0240-484E-B08B-26EB3CC799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4217208"/>
              </p:ext>
            </p:extLst>
          </p:nvPr>
        </p:nvGraphicFramePr>
        <p:xfrm>
          <a:off x="1155594" y="2347110"/>
          <a:ext cx="10198201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308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643342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558239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627026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968596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Operating band / SCS / Channel bandwidth / Duplex-mode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NR Band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SCS</a:t>
                      </a:r>
                      <a:endParaRPr lang="sv-SE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kHz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 MHz</a:t>
                      </a:r>
                      <a:r>
                        <a:rPr lang="en-US" sz="1050" dirty="0">
                          <a:effectLst/>
                        </a:rPr>
                        <a:t> </a:t>
                      </a: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30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40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60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70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80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90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Duplex Mode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n85</a:t>
                      </a:r>
                      <a:endParaRPr lang="sv-SE" sz="105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-97.0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-93.8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-84.0</a:t>
                      </a:r>
                      <a:endParaRPr lang="sv-SE" sz="105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-94.1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-84.1</a:t>
                      </a:r>
                      <a:endParaRPr lang="sv-SE" sz="105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E6B24AC-5DBA-4AD1-879D-A60665CDD8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1040526"/>
              </p:ext>
            </p:extLst>
          </p:nvPr>
        </p:nvGraphicFramePr>
        <p:xfrm>
          <a:off x="1149297" y="3799319"/>
          <a:ext cx="10198200" cy="1115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2308">
                  <a:extLst>
                    <a:ext uri="{9D8B030D-6E8A-4147-A177-3AD203B41FA5}">
                      <a16:colId xmlns:a16="http://schemas.microsoft.com/office/drawing/2014/main" val="413414055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2878937769"/>
                    </a:ext>
                  </a:extLst>
                </a:gridCol>
                <a:gridCol w="643342">
                  <a:extLst>
                    <a:ext uri="{9D8B030D-6E8A-4147-A177-3AD203B41FA5}">
                      <a16:colId xmlns:a16="http://schemas.microsoft.com/office/drawing/2014/main" val="3161994234"/>
                    </a:ext>
                  </a:extLst>
                </a:gridCol>
                <a:gridCol w="558239">
                  <a:extLst>
                    <a:ext uri="{9D8B030D-6E8A-4147-A177-3AD203B41FA5}">
                      <a16:colId xmlns:a16="http://schemas.microsoft.com/office/drawing/2014/main" val="518157084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94707015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77316471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314356218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75779250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75956399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403944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30929625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646872516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3099804743"/>
                    </a:ext>
                  </a:extLst>
                </a:gridCol>
                <a:gridCol w="600790">
                  <a:extLst>
                    <a:ext uri="{9D8B030D-6E8A-4147-A177-3AD203B41FA5}">
                      <a16:colId xmlns:a16="http://schemas.microsoft.com/office/drawing/2014/main" val="1010153093"/>
                    </a:ext>
                  </a:extLst>
                </a:gridCol>
                <a:gridCol w="627026">
                  <a:extLst>
                    <a:ext uri="{9D8B030D-6E8A-4147-A177-3AD203B41FA5}">
                      <a16:colId xmlns:a16="http://schemas.microsoft.com/office/drawing/2014/main" val="4109970162"/>
                    </a:ext>
                  </a:extLst>
                </a:gridCol>
                <a:gridCol w="968595">
                  <a:extLst>
                    <a:ext uri="{9D8B030D-6E8A-4147-A177-3AD203B41FA5}">
                      <a16:colId xmlns:a16="http://schemas.microsoft.com/office/drawing/2014/main" val="1726819602"/>
                    </a:ext>
                  </a:extLst>
                </a:gridCol>
              </a:tblGrid>
              <a:tr h="199068">
                <a:tc gridSpan="1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Operating band / SCS / Channel bandwidth / Duplex-mode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67943118"/>
                  </a:ext>
                </a:extLst>
              </a:tr>
              <a:tr h="51802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NR Band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SCS</a:t>
                      </a:r>
                      <a:endParaRPr lang="sv-SE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kHz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 MHz</a:t>
                      </a:r>
                      <a:r>
                        <a:rPr lang="en-US" sz="1050" dirty="0">
                          <a:effectLst/>
                        </a:rPr>
                        <a:t> </a:t>
                      </a: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25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30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5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40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50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60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70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80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90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100 MHz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(dBm)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effectLst/>
                        </a:rPr>
                        <a:t>Duplex Mode</a:t>
                      </a:r>
                      <a:endParaRPr lang="sv-SE" sz="10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2453668850"/>
                  </a:ext>
                </a:extLst>
              </a:tr>
              <a:tr h="199068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n</a:t>
                      </a:r>
                      <a:r>
                        <a:rPr lang="en-US" sz="1050">
                          <a:effectLst/>
                        </a:rPr>
                        <a:t>85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15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sv-SE" sz="10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FDD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2289" marR="62289" marT="0" marB="0" anchor="ctr"/>
                </a:tc>
                <a:extLst>
                  <a:ext uri="{0D108BD9-81ED-4DB2-BD59-A6C34878D82A}">
                    <a16:rowId xmlns:a16="http://schemas.microsoft.com/office/drawing/2014/main" val="4018370213"/>
                  </a:ext>
                </a:extLst>
              </a:tr>
              <a:tr h="199068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30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sv-SE" sz="1000" b="1" dirty="0">
                        <a:solidFill>
                          <a:srgbClr val="FF0000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sv-SE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>
                          <a:effectLst/>
                        </a:rPr>
                        <a:t> </a:t>
                      </a:r>
                      <a:endParaRPr lang="sv-SE" sz="105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x-none" sz="1050" dirty="0">
                          <a:effectLst/>
                        </a:rPr>
                        <a:t> </a:t>
                      </a:r>
                      <a:endParaRPr lang="sv-SE" sz="105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3494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1076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81584" y="123125"/>
            <a:ext cx="10515600" cy="777875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7" name="內容版面配置區 2">
            <a:extLst>
              <a:ext uri="{FF2B5EF4-FFF2-40B4-BE49-F238E27FC236}">
                <a16:creationId xmlns:a16="http://schemas.microsoft.com/office/drawing/2014/main" id="{26BCF1CE-644F-4476-831A-759958C730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016" y="987553"/>
            <a:ext cx="11969496" cy="535838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R4-2103219, WF </a:t>
            </a:r>
            <a:r>
              <a:rPr lang="en-US" dirty="0"/>
              <a:t>on the introduction of band n85, Ericsson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R4-2106895, </a:t>
            </a:r>
            <a:r>
              <a:rPr lang="en-US" dirty="0"/>
              <a:t>New NR band n85 - BS RF additional impacts, Ericsson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R4-2106896, </a:t>
            </a:r>
            <a:r>
              <a:rPr lang="en-US" dirty="0"/>
              <a:t>New NR band n85 - UE RF additional impacts, Ericsson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r>
              <a:rPr lang="en-GB" dirty="0"/>
              <a:t>R4-2105190, Email discussion summary for [98-bis-e][117] NR_n67_n85_NWM, Moderator (Ericsson)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sv-SE" dirty="0"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pPr marL="514350" indent="-514350">
              <a:buFont typeface="+mj-lt"/>
              <a:buAutoNum type="arabicPeriod"/>
            </a:pPr>
            <a:endParaRPr lang="en-GB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362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3148</TotalTime>
  <Words>461</Words>
  <Application>Microsoft Office PowerPoint</Application>
  <PresentationFormat>Widescreen</PresentationFormat>
  <Paragraphs>200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WF on the introduction of band n85   </vt:lpstr>
      <vt:lpstr>Band n85 – WF scope</vt:lpstr>
      <vt:lpstr>Band n85 - System parameters agreement</vt:lpstr>
      <vt:lpstr>Band n85 – UE Rx requirements agreement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Ericsson</cp:lastModifiedBy>
  <cp:revision>216</cp:revision>
  <dcterms:created xsi:type="dcterms:W3CDTF">2021-01-26T18:25:35Z</dcterms:created>
  <dcterms:modified xsi:type="dcterms:W3CDTF">2021-04-19T13:43:08Z</dcterms:modified>
</cp:coreProperties>
</file>