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3" r:id="rId4"/>
    <p:sldId id="274" r:id="rId5"/>
    <p:sldId id="275" r:id="rId6"/>
    <p:sldId id="266" r:id="rId7"/>
    <p:sldId id="277" r:id="rId8"/>
    <p:sldId id="279" r:id="rId9"/>
    <p:sldId id="26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6C1ECE-5E5A-48A7-B4BB-FC452EFC99EF}" v="1" dt="2021-04-19T10:42:17.6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09"/>
    <p:restoredTop sz="94719"/>
  </p:normalViewPr>
  <p:slideViewPr>
    <p:cSldViewPr snapToGrid="0">
      <p:cViewPr varScale="1">
        <p:scale>
          <a:sx n="65" d="100"/>
          <a:sy n="65" d="100"/>
        </p:scale>
        <p:origin x="82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3E3A6-B9BC-47CC-9546-703D41E72F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C621E8-B233-477A-AC22-B517FD44F3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7E8F0-DF9C-4D1F-BC6D-A50E7FBC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93FA49-E975-46C1-9ADE-C168058D0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25BB07-538A-47AF-9C83-1D5B233DE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779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7E969-82F9-4894-8F12-EF92FAA0F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6CD74E-AF37-4A9A-8EAE-03BAD254F3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4A1BE7-B6AA-4BD5-89A8-957CDFC4B5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E0E463-2A77-48B4-96FA-DCF007FC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93EA04-B28F-44F2-B530-7C84F5603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993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7C64D4-6DAA-4EF7-9412-514349BD5E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B29A1A-C22B-4C70-BC44-9FBAE0C099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EA0EA-FB0F-4F20-8166-119EE680E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54A09-DF14-4BB0-8222-021F3A9F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8DD96C-3F61-4186-BA84-C9DDC6010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577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11D8E-BA83-42AB-8FA3-A4048A321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8611A8-A400-4519-A1AF-CB78710DDB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D1E7B3-711E-49CD-85ED-56690507F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04CC46-BB0E-4369-A899-B28A3CA6A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CD804B-4208-4DCA-B826-50A8715E8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905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A4D9C-A9AB-4664-83F4-64A43F27A9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D36EDB-39DB-450F-BC19-5297BC632F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565AF2-0A22-4626-A14B-809347993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B1A91D-01CA-4D53-B2BB-44C7CBD84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97ED4F-34CD-4D68-8534-FDED77F13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141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FA70E3-4394-4F59-AC7D-E2D0F845A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8E039E-CAAD-433F-830D-843BAF2E7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69FBA2-106C-44E3-A954-F6B4AEEB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86288-18C5-4BD3-B235-0C32EF82C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B20F3-25FA-4127-8EB0-7C5A03D035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3380FE-B97D-4976-9E9C-4CEBAFD51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3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56C0D-DD28-4A7F-81D6-73856ACAF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A62EE6-B6A3-4BC5-A764-5FE14EDC9B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25C2DC-A4DD-4FC3-A0A1-EE4BA1C114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991833-E441-4C41-80C0-1B977CABA4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8344BD-BC0A-4D62-A1C9-A04A52AE2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F92ACA-0C53-48D7-AF7C-5E50212B01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5BF3F7-218C-4C6F-BB3F-1A09AD13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EB091AE-E943-4AEA-82F8-5B8EDE1940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2731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C03A6-A176-461D-AFCD-78344C2DB7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B93DE9-8559-4621-BB96-8C09330092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39A36E9-4BBB-4B9F-8B3C-0C251D77D1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331A13-633C-4647-A9C5-32894824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4299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3AF411-175F-4444-BA52-03B4EC37A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01B43-76D4-4583-B98C-275745983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6B74D1-EAE8-474D-B923-6E0D5DCF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7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FF2D-E95E-4155-9DDF-4D22F96D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5890FE-9490-42E8-8063-C0C2EEFEB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B1D2F-7B0F-4A61-878A-40A59000C0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382E9C-0557-439E-BBC1-57BDA57C71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4AD34-21B8-4FE2-A9DF-761396AA4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CF4DF-093E-4176-9EF4-9EAA87355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2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9C64-D640-4789-BCF5-C03FF6C5C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7023DB-A429-47C1-913F-1AD7D2A46B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62B66F-7DA0-46FB-8A58-4BE3D47C97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F80D5D-1BF7-4977-81A4-F69A37A92F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77FFE9-4F0F-47D5-88E2-8B8F8C294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2F1111-5722-456E-AF6F-FAFE609D5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29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9DD8DAE-8130-4491-B28D-48BFA106A3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341038-7069-464A-AA8D-2D350C0B6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9F64A2-2287-4084-9621-06147C1CD3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77FA6-14F9-4F9B-BC46-8871F47A9012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9E735-EF38-4FE5-8293-9FDCCEC9A1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EF942D-225C-4526-BEF1-A744D1712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DAD3D-E604-4648-A9C7-566F700F36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98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1E050-588E-4ED2-968E-02254B024D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51731"/>
            <a:ext cx="9144000" cy="2387600"/>
          </a:xfrm>
        </p:spPr>
        <p:txBody>
          <a:bodyPr>
            <a:normAutofit/>
          </a:bodyPr>
          <a:lstStyle/>
          <a:p>
            <a:r>
              <a:rPr lang="en-US" sz="4400" dirty="0"/>
              <a:t>Way Forward on NR </a:t>
            </a:r>
            <a:r>
              <a:rPr lang="en-US" sz="4400" dirty="0" err="1"/>
              <a:t>TxD</a:t>
            </a:r>
            <a:r>
              <a:rPr lang="en-US" sz="4400" dirty="0"/>
              <a:t> &amp; Power Class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3A2C79-E080-491D-AFCE-D17887D800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27878"/>
            <a:ext cx="9144000" cy="1655762"/>
          </a:xfrm>
        </p:spPr>
        <p:txBody>
          <a:bodyPr/>
          <a:lstStyle/>
          <a:p>
            <a:r>
              <a:rPr lang="en-US" dirty="0"/>
              <a:t>vivo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3005290-B47D-42A9-8855-4A6D38C26D58}"/>
              </a:ext>
            </a:extLst>
          </p:cNvPr>
          <p:cNvSpPr txBox="1"/>
          <p:nvPr/>
        </p:nvSpPr>
        <p:spPr>
          <a:xfrm>
            <a:off x="996593" y="739739"/>
            <a:ext cx="4085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 </a:t>
            </a:r>
            <a:r>
              <a:rPr lang="en-US" altLang="zh-CN" b="1" dirty="0"/>
              <a:t>#98-bis-e</a:t>
            </a:r>
            <a:endParaRPr lang="en-GB" b="1" dirty="0"/>
          </a:p>
          <a:p>
            <a:r>
              <a:rPr lang="en-US" altLang="zh-CN" b="1" dirty="0"/>
              <a:t>Electronic Meeting, Apr. 12 -20, 2021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EF9F9D-EEF2-4BFC-8087-40C5A7AAF8AD}"/>
              </a:ext>
            </a:extLst>
          </p:cNvPr>
          <p:cNvSpPr txBox="1"/>
          <p:nvPr/>
        </p:nvSpPr>
        <p:spPr>
          <a:xfrm>
            <a:off x="10459092" y="893852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R4-210</a:t>
            </a:r>
            <a:r>
              <a:rPr lang="en-US" altLang="zh-CN" b="1" dirty="0" err="1"/>
              <a:t>xxxx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5986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 related - EVM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76128" y="1578049"/>
                <a:ext cx="8516379" cy="4624610"/>
              </a:xfrm>
            </p:spPr>
            <p:txBody>
              <a:bodyPr>
                <a:normAutofit fontScale="85000" lnSpcReduction="20000"/>
              </a:bodyPr>
              <a:lstStyle/>
              <a:p>
                <a:pPr marL="361950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sz="2400" dirty="0">
                    <a:solidFill>
                      <a:schemeClr val="tx1"/>
                    </a:solidFill>
                  </a:rPr>
                  <a:t>Proposals: </a:t>
                </a:r>
              </a:p>
              <a:p>
                <a:pPr lvl="1"/>
                <a:r>
                  <a:rPr lang="en-GB" altLang="zh-CN" dirty="0"/>
                  <a:t>Option 1: As in agreed WF R4-2008465</a:t>
                </a:r>
                <a:endParaRPr lang="zh-CN" altLang="zh-CN" dirty="0"/>
              </a:p>
              <a:p>
                <a:pPr lvl="3" hangingPunct="0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𝐸𝑉𝑀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∗</m:t>
                        </m:r>
                        <m:sSubSup>
                          <m:sSubSup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)/(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 + 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altLang="zh-CN" i="1" baseline="-250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rad>
                  </m:oMath>
                </a14:m>
                <a:endParaRPr lang="en-US" altLang="zh-CN" dirty="0"/>
              </a:p>
              <a:p>
                <a:pPr lvl="3" hangingPunct="0"/>
                <a:endParaRPr lang="zh-CN" altLang="zh-CN" dirty="0"/>
              </a:p>
              <a:p>
                <a:pPr lvl="1"/>
                <a:r>
                  <a:rPr lang="en-GB" altLang="zh-CN" dirty="0"/>
                  <a:t>Option 2: As in R4-2107369:</a:t>
                </a:r>
              </a:p>
              <a:p>
                <a:pPr lvl="2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GB" altLang="zh-CN" sz="1800" i="1">
                        <a:latin typeface="Cambria Math" panose="02040503050406030204" pitchFamily="18" charset="0"/>
                      </a:rPr>
                      <m:t>EVM</m:t>
                    </m:r>
                    <m:r>
                      <a:rPr lang="en-GB" altLang="zh-CN" sz="18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 ∙</m:t>
                            </m:r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sSub>
                              <m:sSubPr>
                                <m:ctrlPr>
                                  <a:rPr lang="zh-CN" altLang="zh-CN" sz="1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18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</m:e>
                              <m:sub>
                                <m:r>
                                  <a:rPr lang="en-GB" altLang="zh-CN" sz="1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 ∙</m:t>
                            </m:r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𝐸𝑉𝑀</m:t>
                            </m:r>
                          </m:e>
                          <m:sub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GB" altLang="zh-CN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GB" altLang="zh-CN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endParaRPr lang="zh-CN" altLang="zh-CN" sz="1800" i="1" dirty="0">
                  <a:latin typeface="Cambria Math" panose="02040503050406030204" pitchFamily="18" charset="0"/>
                </a:endParaRPr>
              </a:p>
              <a:p>
                <a:pPr lvl="1"/>
                <a:r>
                  <a:rPr lang="en-GB" altLang="zh-CN" dirty="0"/>
                  <a:t>Option 3:  RAN4 considers to update the endorsed draft CR for UL Tx diversity EVM measurement method with the method presented in R4-2107112. (R&amp;S)</a:t>
                </a:r>
                <a:endParaRPr lang="zh-CN" altLang="zh-CN" dirty="0"/>
              </a:p>
              <a:p>
                <a:pPr marL="361950" lvl="3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endParaRPr lang="en-US" altLang="zh-CN" sz="2400" dirty="0"/>
              </a:p>
              <a:p>
                <a:pPr marL="361950" lvl="3" indent="-361950">
                  <a:spcBef>
                    <a:spcPts val="1200"/>
                  </a:spcBef>
                  <a:buFont typeface="Courier New" panose="02070309020205020404" pitchFamily="49" charset="0"/>
                  <a:buChar char="o"/>
                </a:pPr>
                <a:r>
                  <a:rPr lang="en-US" altLang="zh-CN" sz="2400" dirty="0"/>
                  <a:t>Agreements(GTW): 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zh-CN" dirty="0">
                    <a:highlight>
                      <a:srgbClr val="00FF00"/>
                    </a:highlight>
                  </a:rPr>
                  <a:t>Option 2</a:t>
                </a:r>
              </a:p>
              <a:p>
                <a:pPr lvl="1">
                  <a:lnSpc>
                    <a:spcPct val="100000"/>
                  </a:lnSpc>
                </a:pPr>
                <a:r>
                  <a:rPr lang="en-US" altLang="zh-CN" dirty="0">
                    <a:highlight>
                      <a:srgbClr val="00FF00"/>
                    </a:highlight>
                  </a:rPr>
                  <a:t>For UL MIMO, Option 3 or options along those lines can be further considered. Once a solution is agreed, RAN4 can discuss from which release onwards it applies</a:t>
                </a:r>
              </a:p>
              <a:p>
                <a:pPr lvl="3"/>
                <a:endParaRPr lang="zh-CN" altLang="zh-CN" sz="1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D360BE2-FF22-46A2-AF8E-D2FFA52AC3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76128" y="1578049"/>
                <a:ext cx="8516379" cy="4624610"/>
              </a:xfrm>
              <a:blipFill>
                <a:blip r:embed="rId2"/>
                <a:stretch>
                  <a:fillRect l="-644" t="-2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10664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CR related - MPR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60BE2-FF22-46A2-AF8E-D2FFA52AC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953" y="1568524"/>
            <a:ext cx="8516379" cy="4624610"/>
          </a:xfrm>
        </p:spPr>
        <p:txBody>
          <a:bodyPr>
            <a:normAutofit fontScale="92500" lnSpcReduction="10000"/>
          </a:bodyPr>
          <a:lstStyle/>
          <a:p>
            <a:pPr marL="361950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chemeClr val="tx1"/>
                </a:solidFill>
              </a:rPr>
              <a:t>Proposals: </a:t>
            </a:r>
          </a:p>
          <a:p>
            <a:pPr lvl="1"/>
            <a:r>
              <a:rPr lang="en-GB" altLang="zh-CN" dirty="0"/>
              <a:t>Option 1: As in last meeting’s Endorsed CR R4-2107307</a:t>
            </a:r>
          </a:p>
          <a:p>
            <a:pPr lvl="1"/>
            <a:r>
              <a:rPr lang="en-GB" altLang="zh-CN" dirty="0"/>
              <a:t>Option 2: Base on the proposals in R4-2104538</a:t>
            </a:r>
          </a:p>
          <a:p>
            <a:pPr lvl="2"/>
            <a:r>
              <a:rPr lang="en-GB" altLang="zh-CN" i="1" dirty="0"/>
              <a:t>1.5dB offset for Edge and outer, 0.5dB offset </a:t>
            </a:r>
            <a:r>
              <a:rPr lang="en-US" altLang="zh-CN" i="1" dirty="0"/>
              <a:t>for inner </a:t>
            </a:r>
            <a:r>
              <a:rPr lang="en-GB" altLang="zh-CN" i="1" dirty="0"/>
              <a:t>compared to 1Tx</a:t>
            </a:r>
            <a:endParaRPr lang="zh-CN" altLang="zh-CN" i="1" dirty="0"/>
          </a:p>
          <a:p>
            <a:pPr lvl="1"/>
            <a:r>
              <a:rPr lang="en-GB" altLang="zh-CN" dirty="0"/>
              <a:t>Option 3: Reconsider separating MPR requirements for UL-MIMO and </a:t>
            </a:r>
            <a:r>
              <a:rPr lang="en-GB" altLang="zh-CN" dirty="0" err="1"/>
              <a:t>TxD</a:t>
            </a:r>
            <a:endParaRPr lang="en-GB" altLang="zh-CN" dirty="0"/>
          </a:p>
          <a:p>
            <a:pPr lvl="2"/>
            <a:r>
              <a:rPr lang="en-GB" altLang="zh-CN" dirty="0"/>
              <a:t>Also consider A-MPR impact in next issue and as in R4-2107283 </a:t>
            </a:r>
          </a:p>
          <a:p>
            <a:pPr lvl="1"/>
            <a:r>
              <a:rPr lang="en-GB" altLang="zh-CN" dirty="0"/>
              <a:t>Option 4: Keep the same MPR with 1Tx</a:t>
            </a:r>
          </a:p>
          <a:p>
            <a:pPr lvl="1"/>
            <a:r>
              <a:rPr lang="en-GB" altLang="zh-CN" dirty="0"/>
              <a:t>Option 5: Other solution</a:t>
            </a:r>
          </a:p>
          <a:p>
            <a:pPr lvl="1"/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 (GTW) : </a:t>
            </a:r>
          </a:p>
          <a:p>
            <a:pPr lvl="1">
              <a:lnSpc>
                <a:spcPct val="100000"/>
              </a:lnSpc>
            </a:pPr>
            <a:r>
              <a:rPr lang="en-US" altLang="zh-CN" dirty="0">
                <a:highlight>
                  <a:srgbClr val="00FF00"/>
                </a:highlight>
              </a:rPr>
              <a:t>RAN4 to start a evaluation campaign to derive the MPR values for both UL-MIMO and </a:t>
            </a:r>
            <a:r>
              <a:rPr lang="en-US" altLang="zh-CN" dirty="0" err="1">
                <a:highlight>
                  <a:srgbClr val="00FF00"/>
                </a:highlight>
              </a:rPr>
              <a:t>TxD</a:t>
            </a:r>
            <a:r>
              <a:rPr lang="en-US" altLang="zh-CN" dirty="0">
                <a:highlight>
                  <a:srgbClr val="00FF00"/>
                </a:highlight>
              </a:rPr>
              <a:t>, with agreed evaluation assumptions and UE implementations. Decisions will be made in the May meeting </a:t>
            </a:r>
          </a:p>
          <a:p>
            <a:pPr lvl="3"/>
            <a:endParaRPr lang="zh-CN" altLang="zh-CN" sz="1000" dirty="0"/>
          </a:p>
        </p:txBody>
      </p:sp>
    </p:spTree>
    <p:extLst>
      <p:ext uri="{BB962C8B-B14F-4D97-AF65-F5344CB8AC3E}">
        <p14:creationId xmlns:p14="http://schemas.microsoft.com/office/powerpoint/2010/main" val="92315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5271A-AF2F-497A-8E43-1B3A00EA8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CR related - A-MPR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60BE2-FF22-46A2-AF8E-D2FFA52AC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99953" y="1568524"/>
            <a:ext cx="8516379" cy="4624610"/>
          </a:xfrm>
        </p:spPr>
        <p:txBody>
          <a:bodyPr>
            <a:normAutofit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A-MPR as band specific requirements could be decoupled from the general </a:t>
            </a:r>
            <a:r>
              <a:rPr lang="en-GB" altLang="zh-CN" dirty="0" err="1"/>
              <a:t>TxD</a:t>
            </a:r>
            <a:r>
              <a:rPr lang="en-GB" altLang="zh-CN" dirty="0"/>
              <a:t> requirements</a:t>
            </a:r>
            <a:endParaRPr lang="zh-CN" altLang="zh-CN" dirty="0"/>
          </a:p>
          <a:p>
            <a:pPr lvl="1"/>
            <a:r>
              <a:rPr lang="en-GB" altLang="zh-CN" dirty="0"/>
              <a:t>Option 2: Keeping the agreement of applying same MPR for UL MIMO and Tx Diversity would mean changed to the UL MIMO AMPR, too. </a:t>
            </a:r>
            <a:endParaRPr lang="zh-CN" altLang="zh-CN" dirty="0"/>
          </a:p>
          <a:p>
            <a:pPr lvl="1"/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Postpone the discussion and treat MPR first</a:t>
            </a:r>
          </a:p>
          <a:p>
            <a:pPr lvl="3"/>
            <a:endParaRPr lang="zh-CN" altLang="zh-CN" sz="1000" dirty="0"/>
          </a:p>
        </p:txBody>
      </p:sp>
    </p:spTree>
    <p:extLst>
      <p:ext uri="{BB962C8B-B14F-4D97-AF65-F5344CB8AC3E}">
        <p14:creationId xmlns:p14="http://schemas.microsoft.com/office/powerpoint/2010/main" val="2621961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Other Issues</a:t>
            </a:r>
            <a:r>
              <a:rPr lang="en-US" sz="3600" dirty="0"/>
              <a:t> - Relation with SRS antenna switching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900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UE that supports transparent </a:t>
            </a:r>
            <a:r>
              <a:rPr lang="en-GB" altLang="zh-CN" dirty="0" err="1"/>
              <a:t>TxD</a:t>
            </a:r>
            <a:r>
              <a:rPr lang="en-GB" altLang="zh-CN" dirty="0"/>
              <a:t> can have antenna switching SRS configured in the same band.</a:t>
            </a:r>
            <a:endParaRPr lang="zh-CN" altLang="zh-CN" dirty="0"/>
          </a:p>
          <a:p>
            <a:pPr lvl="2"/>
            <a:r>
              <a:rPr lang="en-GB" altLang="zh-CN" dirty="0"/>
              <a:t>Option 1a. The ∆</a:t>
            </a:r>
            <a:r>
              <a:rPr lang="en-GB" altLang="zh-CN" dirty="0" err="1"/>
              <a:t>TRxSRS</a:t>
            </a:r>
            <a:r>
              <a:rPr lang="en-GB" altLang="zh-CN" dirty="0"/>
              <a:t> needs to be increased by 3 dB overall except for the PC2 case which accommodates the use of PA with 3 dB lower power for SRS antenna switching. </a:t>
            </a:r>
            <a:endParaRPr lang="zh-CN" altLang="zh-CN" dirty="0"/>
          </a:p>
          <a:p>
            <a:pPr lvl="2"/>
            <a:r>
              <a:rPr lang="en-GB" altLang="zh-CN" dirty="0"/>
              <a:t>Option 1b. Other solutions or requirements.</a:t>
            </a:r>
            <a:endParaRPr lang="zh-CN" altLang="zh-CN" dirty="0"/>
          </a:p>
          <a:p>
            <a:pPr lvl="1"/>
            <a:r>
              <a:rPr lang="en-GB" altLang="zh-CN" dirty="0"/>
              <a:t>Option 2: UE that supports transparent </a:t>
            </a:r>
            <a:r>
              <a:rPr lang="en-GB" altLang="zh-CN" dirty="0" err="1"/>
              <a:t>TxD</a:t>
            </a:r>
            <a:r>
              <a:rPr lang="en-GB" altLang="zh-CN" dirty="0"/>
              <a:t> can not have antenna switching SRS configured in the same band. </a:t>
            </a:r>
            <a:endParaRPr lang="zh-CN" altLang="zh-CN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Option 1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Further confirm SRS</a:t>
            </a:r>
          </a:p>
          <a:p>
            <a:pPr lvl="2">
              <a:lnSpc>
                <a:spcPct val="100000"/>
              </a:lnSpc>
            </a:pPr>
            <a:r>
              <a:rPr lang="en-US" altLang="zh-CN" dirty="0"/>
              <a:t>Requirements based on transmission from physical antenna connector and not by transparent </a:t>
            </a:r>
            <a:r>
              <a:rPr lang="en-US" altLang="zh-CN" dirty="0" err="1"/>
              <a:t>TxD</a:t>
            </a:r>
            <a:endParaRPr lang="en-US" altLang="zh-CN" dirty="0"/>
          </a:p>
          <a:p>
            <a:pPr lvl="1">
              <a:lnSpc>
                <a:spcPct val="100000"/>
              </a:lnSpc>
            </a:pPr>
            <a:r>
              <a:rPr lang="en-US" altLang="zh-CN" dirty="0"/>
              <a:t>Detailed requirements FFS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925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Other Issues - Concept clarification for </a:t>
            </a:r>
            <a:r>
              <a:rPr lang="en-US" sz="3600" dirty="0" err="1"/>
              <a:t>TxD</a:t>
            </a:r>
            <a:endParaRPr lang="en-US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Background: </a:t>
            </a:r>
            <a:r>
              <a:rPr lang="en-GB" altLang="zh-CN" dirty="0"/>
              <a:t>There are following concept:</a:t>
            </a:r>
            <a:endParaRPr lang="zh-CN" altLang="zh-CN" dirty="0"/>
          </a:p>
          <a:p>
            <a:pPr lvl="2" hangingPunct="0"/>
            <a:r>
              <a:rPr lang="en-GB" altLang="zh-CN" dirty="0"/>
              <a:t>Concept 1: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2" hangingPunct="0"/>
            <a:r>
              <a:rPr lang="en-GB" altLang="zh-CN" dirty="0"/>
              <a:t>Concept 2: Transparent </a:t>
            </a:r>
            <a:r>
              <a:rPr lang="en-GB" altLang="zh-CN" dirty="0" err="1"/>
              <a:t>TxD</a:t>
            </a:r>
            <a:endParaRPr lang="zh-CN" altLang="zh-CN" dirty="0"/>
          </a:p>
          <a:p>
            <a:pPr lvl="2" hangingPunct="0"/>
            <a:r>
              <a:rPr lang="en-GB" altLang="zh-CN" dirty="0"/>
              <a:t>Concept 3: One layer 2 port configuration with full power transmission: mode 0/1/2</a:t>
            </a:r>
            <a:endParaRPr lang="zh-CN" altLang="zh-CN" dirty="0"/>
          </a:p>
          <a:p>
            <a:pPr lvl="1"/>
            <a:r>
              <a:rPr lang="en-GB" altLang="zh-CN" dirty="0"/>
              <a:t>Tentative understanding: Concept 3 is defined in UL-MIMO scope, while current definition work for </a:t>
            </a:r>
            <a:r>
              <a:rPr lang="en-GB" altLang="zh-CN" dirty="0" err="1"/>
              <a:t>TxD</a:t>
            </a:r>
            <a:r>
              <a:rPr lang="en-GB" altLang="zh-CN" dirty="0"/>
              <a:t> is actually for transparent </a:t>
            </a:r>
            <a:r>
              <a:rPr lang="en-GB" altLang="zh-CN" dirty="0" err="1"/>
              <a:t>TxD</a:t>
            </a:r>
            <a:r>
              <a:rPr lang="en-GB" altLang="zh-CN" dirty="0"/>
              <a:t>. Concept 1 is one general concept including 2/3. </a:t>
            </a:r>
            <a:endParaRPr lang="zh-CN" altLang="zh-CN" dirty="0"/>
          </a:p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Discuss whether the tentative understanding is correct or not.</a:t>
            </a:r>
            <a:endParaRPr lang="zh-CN" altLang="zh-CN" dirty="0"/>
          </a:p>
          <a:p>
            <a:pPr marL="0" indent="0">
              <a:buNone/>
            </a:pPr>
            <a:endParaRPr lang="en-US" strike="sngStrike" dirty="0"/>
          </a:p>
          <a:p>
            <a:pPr lvl="0"/>
            <a:r>
              <a:rPr lang="en-US" altLang="zh-CN" dirty="0"/>
              <a:t>Agreements</a:t>
            </a:r>
            <a:endParaRPr lang="zh-CN" altLang="zh-CN" dirty="0"/>
          </a:p>
          <a:p>
            <a:pPr lvl="1"/>
            <a:r>
              <a:rPr lang="en-GB" altLang="zh-CN" dirty="0"/>
              <a:t>Further discuss the concept of </a:t>
            </a:r>
            <a:r>
              <a:rPr lang="en-GB" altLang="zh-CN" dirty="0" err="1"/>
              <a:t>TxD</a:t>
            </a:r>
            <a:r>
              <a:rPr lang="en-GB" altLang="zh-CN" dirty="0"/>
              <a:t> / Transparent </a:t>
            </a:r>
            <a:r>
              <a:rPr lang="en-GB" altLang="zh-CN" dirty="0" err="1"/>
              <a:t>TxD</a:t>
            </a:r>
            <a:endParaRPr lang="en-GB" altLang="zh-CN" dirty="0"/>
          </a:p>
          <a:p>
            <a:pPr lvl="2"/>
            <a:r>
              <a:rPr lang="en-GB" altLang="zh-CN" dirty="0"/>
              <a:t>Note: May used for requirements definition / applicability Etc.</a:t>
            </a:r>
          </a:p>
          <a:p>
            <a:pPr lvl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284159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Other Issues</a:t>
            </a:r>
            <a:r>
              <a:rPr lang="en-US" sz="3600" dirty="0"/>
              <a:t> - Relation with full power capability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900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UEs can support only one of full power capability and transparent </a:t>
            </a:r>
            <a:r>
              <a:rPr lang="en-GB" altLang="zh-CN" dirty="0" err="1"/>
              <a:t>TxD</a:t>
            </a:r>
            <a:r>
              <a:rPr lang="en-GB" altLang="zh-CN" dirty="0"/>
              <a:t> capability in a given band. </a:t>
            </a:r>
            <a:endParaRPr lang="zh-CN" altLang="zh-CN" dirty="0"/>
          </a:p>
          <a:p>
            <a:pPr lvl="1"/>
            <a:r>
              <a:rPr lang="en-GB" altLang="zh-CN" dirty="0"/>
              <a:t>Option 2: No restriction related to full power capability. </a:t>
            </a:r>
            <a:endParaRPr lang="zh-CN" altLang="zh-CN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 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FFS</a:t>
            </a:r>
            <a:endParaRPr lang="en-US" altLang="zh-CN" strike="sngStrik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310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CN" sz="3600" dirty="0"/>
              <a:t>Other Issues</a:t>
            </a:r>
            <a:r>
              <a:rPr lang="en-US" sz="3600" dirty="0"/>
              <a:t> - </a:t>
            </a:r>
            <a:r>
              <a:rPr lang="en-US" sz="3600" dirty="0" err="1"/>
              <a:t>TxD</a:t>
            </a:r>
            <a:r>
              <a:rPr lang="en-US" sz="3600" dirty="0"/>
              <a:t> antenna and channel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05900"/>
            <a:ext cx="10515600" cy="4351338"/>
          </a:xfrm>
        </p:spPr>
        <p:txBody>
          <a:bodyPr>
            <a:normAutofit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Further discuss the relevant antenna and channel models and their impact as part of, and prior to, concluding on conformance testing methodologies and reference receivers for </a:t>
            </a:r>
            <a:r>
              <a:rPr lang="en-GB" altLang="zh-CN" dirty="0" err="1"/>
              <a:t>TxD</a:t>
            </a:r>
            <a:r>
              <a:rPr lang="en-GB" altLang="zh-CN" dirty="0"/>
              <a:t> with conducted measurements. </a:t>
            </a:r>
            <a:endParaRPr lang="zh-CN" altLang="zh-CN" dirty="0"/>
          </a:p>
          <a:p>
            <a:pPr lvl="1"/>
            <a:r>
              <a:rPr lang="en-GB" altLang="zh-CN" dirty="0"/>
              <a:t>Option 2: No more discussion on these issues. </a:t>
            </a:r>
            <a:endParaRPr lang="zh-CN" altLang="zh-CN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endParaRPr lang="en-US" altLang="zh-CN" sz="2400" dirty="0"/>
          </a:p>
          <a:p>
            <a:pPr marL="361950" lvl="3" indent="-361950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en-US" altLang="zh-CN" sz="2400" dirty="0"/>
              <a:t>Agreements : </a:t>
            </a:r>
          </a:p>
          <a:p>
            <a:pPr lvl="1">
              <a:lnSpc>
                <a:spcPct val="100000"/>
              </a:lnSpc>
            </a:pPr>
            <a:r>
              <a:rPr lang="en-US" altLang="zh-CN" dirty="0"/>
              <a:t> FFS</a:t>
            </a:r>
            <a:endParaRPr lang="en-US" altLang="zh-CN" u="sng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408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DC9DCA-AD34-48EA-8E98-0E05497B3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Rel-15 NSA power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6E5A4C-12AF-4889-ADE2-A3166B901D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GB" altLang="zh-CN" dirty="0"/>
              <a:t>Proposals</a:t>
            </a:r>
            <a:endParaRPr lang="zh-CN" altLang="zh-CN" dirty="0"/>
          </a:p>
          <a:p>
            <a:pPr lvl="1"/>
            <a:r>
              <a:rPr lang="en-GB" altLang="zh-CN" dirty="0"/>
              <a:t>Option 1: The </a:t>
            </a:r>
            <a:r>
              <a:rPr lang="en-GB" altLang="zh-CN" dirty="0" err="1"/>
              <a:t>Pcmax</a:t>
            </a:r>
            <a:r>
              <a:rPr lang="en-GB" altLang="zh-CN" dirty="0"/>
              <a:t> for NR is modified according to the declared NR power capability for NSA so that the PHR becomes correct. (Ericsson)</a:t>
            </a:r>
            <a:endParaRPr lang="zh-CN" altLang="zh-CN" dirty="0"/>
          </a:p>
          <a:p>
            <a:pPr lvl="1"/>
            <a:r>
              <a:rPr lang="en-GB" altLang="zh-CN" dirty="0"/>
              <a:t>Option 2: The </a:t>
            </a:r>
            <a:r>
              <a:rPr lang="en-GB" altLang="zh-CN" dirty="0" err="1"/>
              <a:t>Pcmax</a:t>
            </a:r>
            <a:r>
              <a:rPr lang="en-GB" altLang="zh-CN" dirty="0"/>
              <a:t> for NR is modified to use the lower possible power class to decide the lower bound of the configured power. (Huawei)</a:t>
            </a:r>
            <a:endParaRPr lang="zh-CN" altLang="zh-CN" dirty="0"/>
          </a:p>
          <a:p>
            <a:pPr lvl="1"/>
            <a:r>
              <a:rPr lang="en-GB" altLang="zh-CN" dirty="0"/>
              <a:t>Option 3: Reusing the IE </a:t>
            </a:r>
            <a:r>
              <a:rPr lang="en-GB" altLang="zh-CN" dirty="0" err="1"/>
              <a:t>dualPA</a:t>
            </a:r>
            <a:r>
              <a:rPr lang="en-GB" altLang="zh-CN" dirty="0"/>
              <a:t>-Architecture to distinguish the two cases where the NR parts has PC2 or PC3 in PC2 EN-DC mode. (ZTE)</a:t>
            </a:r>
            <a:endParaRPr lang="zh-CN" altLang="zh-CN" dirty="0"/>
          </a:p>
          <a:p>
            <a:pPr lvl="1"/>
            <a:r>
              <a:rPr lang="en-GB" altLang="zh-CN" dirty="0"/>
              <a:t>Option 4: Wait for feedback from Ran2 or wait for ran2 to conclude the work to add TX diversity capability and conclusion on applicable release. (Qualcomm)</a:t>
            </a:r>
            <a:endParaRPr lang="zh-CN" altLang="zh-CN" dirty="0"/>
          </a:p>
          <a:p>
            <a:pPr lvl="1"/>
            <a:r>
              <a:rPr lang="en-GB" altLang="zh-CN" dirty="0"/>
              <a:t>Option 5: Others</a:t>
            </a:r>
            <a:endParaRPr lang="zh-CN" altLang="zh-CN" dirty="0"/>
          </a:p>
          <a:p>
            <a:pPr lvl="0"/>
            <a:r>
              <a:rPr lang="en-US" altLang="zh-CN" dirty="0"/>
              <a:t>Agreements</a:t>
            </a:r>
            <a:endParaRPr lang="zh-CN" altLang="zh-CN" dirty="0"/>
          </a:p>
          <a:p>
            <a:pPr lvl="1"/>
            <a:r>
              <a:rPr lang="en-GB" altLang="zh-CN" dirty="0"/>
              <a:t>Option 4</a:t>
            </a:r>
            <a:endParaRPr lang="zh-CN" altLang="zh-CN" dirty="0"/>
          </a:p>
          <a:p>
            <a:pPr lvl="2">
              <a:buFont typeface="Wingdings" panose="05000000000000000000" pitchFamily="2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4182165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738</Words>
  <Application>Microsoft Office PowerPoint</Application>
  <PresentationFormat>宽屏</PresentationFormat>
  <Paragraphs>83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Arial</vt:lpstr>
      <vt:lpstr>Calibri</vt:lpstr>
      <vt:lpstr>Calibri Light</vt:lpstr>
      <vt:lpstr>Cambria Math</vt:lpstr>
      <vt:lpstr>Courier New</vt:lpstr>
      <vt:lpstr>Wingdings</vt:lpstr>
      <vt:lpstr>Office Theme</vt:lpstr>
      <vt:lpstr>Way Forward on NR TxD &amp; Power Class</vt:lpstr>
      <vt:lpstr>CR related - EVM</vt:lpstr>
      <vt:lpstr>CR related - MPR</vt:lpstr>
      <vt:lpstr>CR related - A-MPR</vt:lpstr>
      <vt:lpstr>Other Issues - Relation with SRS antenna switching</vt:lpstr>
      <vt:lpstr>Other Issues - Concept clarification for TxD</vt:lpstr>
      <vt:lpstr>Other Issues - Relation with full power capability</vt:lpstr>
      <vt:lpstr>Other Issues - TxD antenna and channel models</vt:lpstr>
      <vt:lpstr>Rel-15 NSA power class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Enabling Transparent TxD in Rel-16</dc:title>
  <dc:creator>Qualcomm User</dc:creator>
  <cp:lastModifiedBy>Sanjun Feng(vivo)</cp:lastModifiedBy>
  <cp:revision>69</cp:revision>
  <dcterms:created xsi:type="dcterms:W3CDTF">2020-05-30T01:52:32Z</dcterms:created>
  <dcterms:modified xsi:type="dcterms:W3CDTF">2021-04-20T00:12:21Z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C:\Users\h0809.wang\AppData\Local\Temp\Temp1_R4-2008465.zip\R4-2008465 WF on Enabling Transparent TxD in Rel-16 V2.pptx</vt:lpwstr>
  </property>
</Properties>
</file>