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6"/>
  </p:notesMasterIdLst>
  <p:handoutMasterIdLst>
    <p:handoutMasterId r:id="rId7"/>
  </p:handoutMasterIdLst>
  <p:sldIdLst>
    <p:sldId id="319" r:id="rId2"/>
    <p:sldId id="698" r:id="rId3"/>
    <p:sldId id="697" r:id="rId4"/>
    <p:sldId id="701" r:id="rId5"/>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4" autoAdjust="0"/>
    <p:restoredTop sz="95751" autoAdjust="0"/>
  </p:normalViewPr>
  <p:slideViewPr>
    <p:cSldViewPr snapToGrid="0" snapToObjects="1">
      <p:cViewPr varScale="1">
        <p:scale>
          <a:sx n="70" d="100"/>
          <a:sy n="70" d="100"/>
        </p:scale>
        <p:origin x="-6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2021-01-13</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2021-01-13</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2021-01-13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2021-01-13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2021-01-13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2021-01-13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2021-01-13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2021-01-13</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143671"/>
            <a:ext cx="8577257" cy="2985433"/>
          </a:xfrm>
          <a:prstGeom prst="rect">
            <a:avLst/>
          </a:prstGeom>
          <a:noFill/>
          <a:ln w="9525">
            <a:noFill/>
            <a:miter lim="800000"/>
          </a:ln>
          <a:effectLst/>
        </p:spPr>
        <p:txBody>
          <a:bodyPr vert="horz" wrap="square" lIns="91440" tIns="45720" rIns="91440" bIns="45720" numCol="1" anchor="ctr" anchorCtr="0" compatLnSpc="1">
            <a:spAutoFit/>
          </a:bodyPr>
          <a:lstStyle/>
          <a:p>
            <a:pPr hangingPunct="0"/>
            <a:r>
              <a:rPr lang="en-GB" altLang="zh-CN" b="1" dirty="0" smtClean="0"/>
              <a:t>3GPP TSG-RAN WG4 Meeting # 98-e                                                              </a:t>
            </a:r>
            <a:r>
              <a:rPr lang="en-GB" altLang="zh-CN" b="1" dirty="0" smtClean="0"/>
              <a:t>R4-2100103</a:t>
            </a:r>
            <a:endParaRPr lang="zh-CN" altLang="zh-CN" b="1" dirty="0" smtClean="0"/>
          </a:p>
          <a:p>
            <a:pPr hangingPunct="0"/>
            <a:r>
              <a:rPr lang="en-GB" altLang="zh-CN" b="1" dirty="0" smtClean="0"/>
              <a:t>Electronic Meeting, 25</a:t>
            </a:r>
            <a:r>
              <a:rPr lang="en-GB" altLang="zh-CN" b="1" baseline="30000" dirty="0" smtClean="0"/>
              <a:t>th</a:t>
            </a:r>
            <a:r>
              <a:rPr lang="en-GB" altLang="zh-CN" b="1" dirty="0" smtClean="0"/>
              <a:t> January– 5</a:t>
            </a:r>
            <a:r>
              <a:rPr lang="en-GB" altLang="zh-CN" b="1" baseline="30000" dirty="0" smtClean="0"/>
              <a:t>th</a:t>
            </a:r>
            <a:r>
              <a:rPr lang="en-GB" altLang="zh-CN" b="1" dirty="0" smtClean="0"/>
              <a:t> </a:t>
            </a:r>
            <a:r>
              <a:rPr lang="en-GB" altLang="zh-CN" b="1" dirty="0" err="1" smtClean="0"/>
              <a:t>Febuary</a:t>
            </a:r>
            <a:r>
              <a:rPr lang="en-GB" altLang="zh-CN" b="1" dirty="0" smtClean="0"/>
              <a:t>, 2021</a:t>
            </a:r>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 Motivation for new WI on PC1.5 for NR band n79</a:t>
            </a: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600" dirty="0" smtClean="0"/>
              <a:t>RAN4 has completed PC1.5 HPUE feature to improve the uplink coverage for 5G SA deployments on NR bands n41. NR Band n79 with frequency range 4400-5000MHz is an NR TDD band, 5G NR UE may use a larger transmission bandwidth, if increase bandwidth but not increase the UE transmission power, power spectral density will reduce, and the uplink coverage will be reduced.</a:t>
            </a:r>
          </a:p>
          <a:p>
            <a:pPr hangingPunct="0"/>
            <a:endParaRPr lang="en-GB" altLang="zh-CN" sz="1600" dirty="0" smtClean="0"/>
          </a:p>
          <a:p>
            <a:pPr hangingPunct="0"/>
            <a:r>
              <a:rPr lang="en-GB" altLang="zh-CN" sz="1600" dirty="0" smtClean="0"/>
              <a:t> It is more urgent need to increase the UE output power for n79 in order to guarantee uplink coverage. It is proposed to specify Power Class 1.5 UE for NR band n79 supporting +29 </a:t>
            </a:r>
            <a:r>
              <a:rPr lang="en-GB" altLang="zh-CN" sz="1600" dirty="0" err="1" smtClean="0"/>
              <a:t>dBm</a:t>
            </a:r>
            <a:r>
              <a:rPr lang="en-GB" altLang="zh-CN" sz="1600" dirty="0" smtClean="0"/>
              <a:t>. This Work Item is to develop a new feature to enable HPUE (power class 3) for NR band n79.</a:t>
            </a:r>
            <a:endParaRPr lang="zh-CN" altLang="zh-CN" sz="1600" dirty="0" smtClean="0"/>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3" y="1208145"/>
            <a:ext cx="8229600" cy="3622391"/>
          </a:xfrm>
        </p:spPr>
        <p:txBody>
          <a:bodyPr>
            <a:normAutofit/>
          </a:bodyPr>
          <a:lstStyle/>
          <a:p>
            <a:pPr hangingPunct="0">
              <a:buNone/>
            </a:pPr>
            <a:r>
              <a:rPr lang="en-GB" altLang="zh-CN" b="1" dirty="0" smtClean="0"/>
              <a:t>Objective of Core and performance part WI</a:t>
            </a:r>
            <a:endParaRPr lang="zh-CN" altLang="zh-CN" b="1" dirty="0" smtClean="0"/>
          </a:p>
          <a:p>
            <a:pPr hangingPunct="0">
              <a:buNone/>
            </a:pPr>
            <a:r>
              <a:rPr lang="en-GB" altLang="zh-CN" dirty="0" smtClean="0"/>
              <a:t>The core objectives of the WI are:</a:t>
            </a:r>
            <a:endParaRPr lang="zh-CN" altLang="zh-CN" dirty="0" smtClean="0"/>
          </a:p>
          <a:p>
            <a:pPr lvl="0" hangingPunct="0"/>
            <a:r>
              <a:rPr lang="en-GB" altLang="zh-CN" dirty="0" smtClean="0"/>
              <a:t>  Introduction of high power UE (power class 1.5) NR band n79 to enable single component carrier UL operation for SA NR operation. </a:t>
            </a:r>
            <a:endParaRPr lang="zh-CN" altLang="zh-CN" dirty="0" smtClean="0"/>
          </a:p>
          <a:p>
            <a:pPr lvl="0" hangingPunct="0"/>
            <a:r>
              <a:rPr lang="en-GB" altLang="zh-CN" dirty="0" smtClean="0"/>
              <a:t>  Specify RF characteristics for n79 (dual-PA)), including UE maximum output power, </a:t>
            </a:r>
            <a:r>
              <a:rPr lang="en-GB" altLang="zh-CN" dirty="0" err="1" smtClean="0"/>
              <a:t>Tx</a:t>
            </a:r>
            <a:r>
              <a:rPr lang="en-GB" altLang="zh-CN" dirty="0" smtClean="0"/>
              <a:t> power tolerance and UL-MIMO for PC1.5 n79.</a:t>
            </a:r>
            <a:endParaRPr lang="zh-CN" altLang="zh-CN" dirty="0" smtClean="0"/>
          </a:p>
          <a:p>
            <a:pPr lvl="0" hangingPunct="0"/>
            <a:r>
              <a:rPr lang="en-GB" altLang="zh-CN" dirty="0" smtClean="0"/>
              <a:t>  Reuse existing SAR mechanism for PC1.5 n79,</a:t>
            </a:r>
            <a:endParaRPr lang="zh-CN" altLang="zh-CN" dirty="0" smtClean="0"/>
          </a:p>
          <a:p>
            <a:pPr lvl="0"/>
            <a:r>
              <a:rPr lang="en-GB" altLang="zh-CN" dirty="0" smtClean="0"/>
              <a:t>  Release independent issue is to be considered for PC1.5 n79</a:t>
            </a:r>
          </a:p>
          <a:p>
            <a:pPr hangingPunct="0">
              <a:buNone/>
            </a:pPr>
            <a:r>
              <a:rPr lang="en-GB" altLang="zh-CN" dirty="0" smtClean="0"/>
              <a:t>The performance objectives of the WI are:</a:t>
            </a:r>
            <a:endParaRPr lang="zh-CN" altLang="zh-CN" dirty="0" smtClean="0"/>
          </a:p>
          <a:p>
            <a:pPr lvl="0" hangingPunct="0"/>
            <a:r>
              <a:rPr lang="en-GB" altLang="zh-CN" dirty="0" smtClean="0"/>
              <a:t>Release independence requirements if needed (TS 38.307)</a:t>
            </a:r>
            <a:endParaRPr lang="zh-CN" altLang="zh-CN"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3</a:t>
            </a:fld>
            <a:endParaRPr lang="uk-UA">
              <a:latin typeface="+mj-lt"/>
            </a:endParaRPr>
          </a:p>
        </p:txBody>
      </p:sp>
      <p:sp>
        <p:nvSpPr>
          <p:cNvPr id="5" name="标题 1"/>
          <p:cNvSpPr>
            <a:spLocks noGrp="1"/>
          </p:cNvSpPr>
          <p:nvPr>
            <p:ph type="title"/>
          </p:nvPr>
        </p:nvSpPr>
        <p:spPr>
          <a:xfrm>
            <a:off x="457200" y="205981"/>
            <a:ext cx="7139136" cy="565513"/>
          </a:xfrm>
        </p:spPr>
        <p:txBody>
          <a:bodyPr/>
          <a:lstStyle/>
          <a:p>
            <a:r>
              <a:rPr lang="en-GB" altLang="zh-CN" dirty="0" smtClean="0"/>
              <a:t>Objective</a:t>
            </a:r>
            <a:endParaRPr lang="zh-CN" altLang="en-US" dirty="0">
              <a:latin typeface="+mj-lt"/>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2785</TotalTime>
  <Words>273</Words>
  <Application>Microsoft Office PowerPoint</Application>
  <PresentationFormat>全屏显示(16:9)</PresentationFormat>
  <Paragraphs>52</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自定义设计</vt:lpstr>
      <vt:lpstr>幻灯片 1</vt:lpstr>
      <vt:lpstr>Justification</vt:lpstr>
      <vt:lpstr>Objective</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2946</cp:revision>
  <cp:lastPrinted>2017-08-24T03:39:00Z</cp:lastPrinted>
  <dcterms:created xsi:type="dcterms:W3CDTF">2014-03-06T02:43:00Z</dcterms:created>
  <dcterms:modified xsi:type="dcterms:W3CDTF">2021-01-13T06:43:24Z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