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65" r:id="rId6"/>
    <p:sldId id="279" r:id="rId7"/>
    <p:sldId id="287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1" autoAdjust="0"/>
    <p:restoredTop sz="91400" autoAdjust="0"/>
  </p:normalViewPr>
  <p:slideViewPr>
    <p:cSldViewPr>
      <p:cViewPr varScale="1">
        <p:scale>
          <a:sx n="86" d="100"/>
          <a:sy n="86" d="100"/>
        </p:scale>
        <p:origin x="1080" y="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D1660-6450-4E6E-BD45-3A38D694E329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0E9B5-9947-4AD8-8306-3C6BA6EC8D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73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0E9B5-9947-4AD8-8306-3C6BA6EC8D1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4442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0E9B5-9947-4AD8-8306-3C6BA6EC8D1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0102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0E9B5-9947-4AD8-8306-3C6BA6EC8D12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0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109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596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95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562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833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284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021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697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34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37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981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DD4DB-9E7D-4215-B5C3-C804ACA64495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449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9552" y="1772816"/>
            <a:ext cx="7920880" cy="1944215"/>
          </a:xfrm>
        </p:spPr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en-US" altLang="zh-CN" dirty="0"/>
              <a:t>WF on updating cover sheet of request sheet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20552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NTT DOCOMO, INC.,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323528" y="260648"/>
            <a:ext cx="864096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2400" b="1" dirty="0"/>
              <a:t>3GPP TSG-RAN WG4 Meeting #97-e</a:t>
            </a:r>
            <a:r>
              <a:rPr lang="en-GB" altLang="zh-CN" sz="2400" b="1" dirty="0"/>
              <a:t>    	</a:t>
            </a:r>
            <a:r>
              <a:rPr lang="ja-JP" altLang="en-US" sz="2400" b="1" dirty="0"/>
              <a:t>　　　　　　</a:t>
            </a:r>
            <a:r>
              <a:rPr lang="en-GB" altLang="zh-CN" sz="2400" b="1" dirty="0"/>
              <a:t> R4-2006936 </a:t>
            </a:r>
          </a:p>
          <a:p>
            <a:pPr algn="l"/>
            <a:r>
              <a:rPr lang="en-US" altLang="zh-CN" sz="2400" b="1" dirty="0"/>
              <a:t>Online Meeting, 2-13 November 2020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271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38218"/>
            <a:ext cx="9001000" cy="5603150"/>
          </a:xfrm>
        </p:spPr>
        <p:txBody>
          <a:bodyPr>
            <a:normAutofit lnSpcReduction="10000"/>
          </a:bodyPr>
          <a:lstStyle/>
          <a:p>
            <a:r>
              <a:rPr lang="en-GB" altLang="zh-CN" sz="1800" b="1" u="sng" dirty="0"/>
              <a:t>Current status:</a:t>
            </a:r>
          </a:p>
          <a:p>
            <a:pPr lvl="1"/>
            <a:r>
              <a:rPr lang="en-GB" altLang="zh-CN" sz="1400" dirty="0"/>
              <a:t>Introduction of an excel format for request sheets for Rel-17 basket WIs was agreed[1]</a:t>
            </a:r>
          </a:p>
          <a:p>
            <a:pPr lvl="1"/>
            <a:r>
              <a:rPr lang="en-GB" altLang="zh-CN" sz="1400" dirty="0"/>
              <a:t>Further refinement on the excel format was agreed[2]</a:t>
            </a:r>
          </a:p>
          <a:p>
            <a:pPr lvl="1"/>
            <a:r>
              <a:rPr lang="en-GB" altLang="zh-CN" sz="1400" dirty="0"/>
              <a:t>After agreeing the refinement[2], new Rel-17 basket WIs were agreed in RAN</a:t>
            </a:r>
          </a:p>
          <a:p>
            <a:pPr lvl="2"/>
            <a:r>
              <a:rPr lang="en-GB" altLang="zh-CN" sz="1400" dirty="0"/>
              <a:t>So far, different companies use different cover sheet formats</a:t>
            </a:r>
            <a:endParaRPr lang="en-GB" altLang="zh-CN" sz="1300" b="1" u="sng" dirty="0"/>
          </a:p>
          <a:p>
            <a:r>
              <a:rPr lang="en-GB" altLang="zh-CN" sz="1800" b="1" u="sng" dirty="0"/>
              <a:t>Issues:</a:t>
            </a:r>
          </a:p>
          <a:p>
            <a:pPr lvl="1"/>
            <a:r>
              <a:rPr lang="en-GB" altLang="zh-CN" sz="1400" b="1" dirty="0"/>
              <a:t>Issue 1-4-A[3]: </a:t>
            </a:r>
            <a:r>
              <a:rPr lang="en-GB" altLang="zh-CN" sz="1400" dirty="0"/>
              <a:t>The cover sheet of the excel format does not include newly introduced Rel-17 basket WIs</a:t>
            </a:r>
          </a:p>
          <a:p>
            <a:pPr lvl="1"/>
            <a:r>
              <a:rPr lang="en-GB" altLang="zh-CN" sz="1400" b="1" dirty="0"/>
              <a:t>Issue 1-4-B[3]: </a:t>
            </a:r>
            <a:r>
              <a:rPr lang="en-GB" altLang="zh-CN" sz="1400" dirty="0"/>
              <a:t>How to update the coversheet when additional new Rel-17 basket WI(s) are agreed in the future meeting</a:t>
            </a:r>
            <a:endParaRPr lang="en-GB" altLang="zh-CN" sz="1300" b="1" u="sng" dirty="0"/>
          </a:p>
          <a:p>
            <a:r>
              <a:rPr lang="en-GB" altLang="zh-CN" sz="1800" b="1" u="sng" dirty="0"/>
              <a:t>Solutions:</a:t>
            </a:r>
          </a:p>
          <a:p>
            <a:pPr lvl="1"/>
            <a:r>
              <a:rPr lang="en-GB" altLang="zh-CN" sz="1400" dirty="0"/>
              <a:t>For issue 1-4-A[3], the updated cover sheet was proposed[4][5]</a:t>
            </a:r>
          </a:p>
          <a:p>
            <a:pPr lvl="1"/>
            <a:r>
              <a:rPr lang="en-GB" altLang="zh-CN" sz="1400" dirty="0"/>
              <a:t>For issue 1-4-B[3], three options were proposed[5]</a:t>
            </a:r>
          </a:p>
          <a:p>
            <a:pPr lvl="2"/>
            <a:r>
              <a:rPr lang="en-US" altLang="zh-CN" sz="1400" b="1" dirty="0"/>
              <a:t>Option 1: </a:t>
            </a:r>
            <a:r>
              <a:rPr lang="en-US" altLang="zh-CN" sz="1400" dirty="0"/>
              <a:t>New basket WI rapporteur(s) update cover sheet by the next RAN4 meeting</a:t>
            </a:r>
          </a:p>
          <a:p>
            <a:pPr lvl="3"/>
            <a:r>
              <a:rPr lang="en-US" altLang="zh-CN" sz="1400" dirty="0"/>
              <a:t>Update cover sheet one week before T-doc submission deadline on reflector</a:t>
            </a:r>
          </a:p>
          <a:p>
            <a:pPr lvl="3"/>
            <a:r>
              <a:rPr lang="en-US" altLang="zh-CN" sz="1400" dirty="0"/>
              <a:t>If several basket WI are approved, the updated cover sheet should merged between rapporteurs</a:t>
            </a:r>
          </a:p>
          <a:p>
            <a:pPr lvl="2"/>
            <a:r>
              <a:rPr lang="en-US" altLang="zh-CN" sz="1400" b="1" dirty="0"/>
              <a:t>Option 2: </a:t>
            </a:r>
            <a:r>
              <a:rPr lang="en-US" altLang="zh-CN" sz="1400" dirty="0"/>
              <a:t>New basket WI rapporteur(s) update cover sheet during the next RAN4 meeting</a:t>
            </a:r>
          </a:p>
          <a:p>
            <a:pPr lvl="3"/>
            <a:r>
              <a:rPr lang="en-US" altLang="zh-CN" sz="1400" dirty="0"/>
              <a:t>Allow a transient period where proponent(s) who request for new basket WI update their coversheet individually until the updated cover sheet will be approved</a:t>
            </a:r>
          </a:p>
          <a:p>
            <a:pPr lvl="2"/>
            <a:r>
              <a:rPr lang="en-US" altLang="zh-CN" sz="1400" b="1" dirty="0"/>
              <a:t>Option 3: </a:t>
            </a:r>
            <a:r>
              <a:rPr lang="en-US" altLang="zh-CN" sz="1400" dirty="0"/>
              <a:t>Proponent(s) who request new configuration for new basket WI update their coversheet individually (as  it is)</a:t>
            </a:r>
          </a:p>
          <a:p>
            <a:pPr marL="114300" indent="0">
              <a:buNone/>
            </a:pPr>
            <a:endParaRPr lang="en-US" altLang="zh-CN" sz="1200" dirty="0"/>
          </a:p>
          <a:p>
            <a:pPr marL="114300" indent="0">
              <a:buNone/>
            </a:pPr>
            <a:r>
              <a:rPr lang="en-US" altLang="zh-CN" sz="1800" dirty="0"/>
              <a:t>NOTE: Details of the discussion was captured in [3]</a:t>
            </a:r>
          </a:p>
        </p:txBody>
      </p:sp>
    </p:spTree>
    <p:extLst>
      <p:ext uri="{BB962C8B-B14F-4D97-AF65-F5344CB8AC3E}">
        <p14:creationId xmlns:p14="http://schemas.microsoft.com/office/powerpoint/2010/main" val="276782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Way forward</a:t>
            </a:r>
            <a:endParaRPr lang="zh-CN" altLang="en-US" strike="dblStrike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752" y="1268760"/>
            <a:ext cx="9036496" cy="5400600"/>
          </a:xfrm>
        </p:spPr>
        <p:txBody>
          <a:bodyPr>
            <a:normAutofit fontScale="92500"/>
          </a:bodyPr>
          <a:lstStyle/>
          <a:p>
            <a:r>
              <a:rPr lang="en-US" altLang="zh-CN" sz="2400" dirty="0"/>
              <a:t>Issue 1-4-A[3]: For updating the current cover sheet of the excel format, update the cover sheet as the attached documents in this WF.</a:t>
            </a:r>
          </a:p>
          <a:p>
            <a:endParaRPr lang="en-US" altLang="zh-CN" sz="1600" dirty="0"/>
          </a:p>
          <a:p>
            <a:r>
              <a:rPr lang="en-US" altLang="zh-CN" sz="2400" dirty="0"/>
              <a:t>Issue 1-4-B[3]: For how to update the cover sheet of the excel format when additional new Rel-17 basket WI(s) are agreed in the future meeting, take option 1:</a:t>
            </a:r>
          </a:p>
          <a:p>
            <a:pPr lvl="1"/>
            <a:r>
              <a:rPr lang="en-US" altLang="zh-CN" sz="2000" dirty="0"/>
              <a:t>Option 1: New basket WI rapporteur(s) update cover sheet by the next RAN4 meeting</a:t>
            </a:r>
          </a:p>
          <a:p>
            <a:pPr lvl="2"/>
            <a:r>
              <a:rPr lang="en-US" altLang="zh-CN" sz="1800" dirty="0"/>
              <a:t>Update cover sheet by one week before T-doc submission deadline on reflector</a:t>
            </a:r>
          </a:p>
          <a:p>
            <a:pPr lvl="3"/>
            <a:r>
              <a:rPr lang="en-US" altLang="zh-CN" sz="1400" dirty="0">
                <a:solidFill>
                  <a:srgbClr val="0000FF"/>
                </a:solidFill>
              </a:rPr>
              <a:t>Use the reflector of “3GPP_TSG_RAN_WG4_NR_BANDS” for NR basket WI</a:t>
            </a:r>
          </a:p>
          <a:p>
            <a:pPr lvl="3"/>
            <a:r>
              <a:rPr lang="en-US" altLang="zh-CN" sz="1400" dirty="0">
                <a:solidFill>
                  <a:srgbClr val="0000FF"/>
                </a:solidFill>
              </a:rPr>
              <a:t>Use the reflector of “</a:t>
            </a:r>
            <a:r>
              <a:rPr lang="nn-NO" altLang="zh-CN" sz="1400" dirty="0">
                <a:solidFill>
                  <a:srgbClr val="0000FF"/>
                </a:solidFill>
              </a:rPr>
              <a:t>3GPP_TSG_RAN_WG4_CA</a:t>
            </a:r>
            <a:r>
              <a:rPr lang="en-US" altLang="zh-CN" sz="1400" dirty="0">
                <a:solidFill>
                  <a:srgbClr val="0000FF"/>
                </a:solidFill>
              </a:rPr>
              <a:t>“ for LTE basket WI</a:t>
            </a:r>
          </a:p>
          <a:p>
            <a:pPr lvl="2"/>
            <a:r>
              <a:rPr lang="en-US" altLang="zh-CN" sz="1800" dirty="0"/>
              <a:t>If several </a:t>
            </a:r>
            <a:r>
              <a:rPr lang="en-US" altLang="zh-CN" sz="1800" dirty="0">
                <a:solidFill>
                  <a:srgbClr val="0000FF"/>
                </a:solidFill>
              </a:rPr>
              <a:t>new</a:t>
            </a:r>
            <a:r>
              <a:rPr lang="en-US" altLang="zh-CN" sz="1800" dirty="0"/>
              <a:t> basket WIs are approved </a:t>
            </a:r>
            <a:r>
              <a:rPr lang="en-US" altLang="zh-CN" sz="1800" dirty="0">
                <a:solidFill>
                  <a:srgbClr val="0000FF"/>
                </a:solidFill>
              </a:rPr>
              <a:t>in RAN</a:t>
            </a:r>
            <a:r>
              <a:rPr lang="en-US" altLang="zh-CN" sz="1800" dirty="0"/>
              <a:t>, the updated cover sheet should be merged between rapporteurs</a:t>
            </a:r>
          </a:p>
          <a:p>
            <a:pPr lvl="2"/>
            <a:r>
              <a:rPr lang="en-US" altLang="zh-CN" sz="1800" dirty="0">
                <a:solidFill>
                  <a:srgbClr val="0000FF"/>
                </a:solidFill>
              </a:rPr>
              <a:t>Option 1 will also apply in later release than Rel-17 unless issues are identified. </a:t>
            </a:r>
          </a:p>
          <a:p>
            <a:pPr marL="0" indent="0">
              <a:buNone/>
            </a:pPr>
            <a:endParaRPr lang="en-US" altLang="zh-CN" sz="16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1800" i="1" dirty="0">
                <a:solidFill>
                  <a:srgbClr val="FF0000"/>
                </a:solidFill>
              </a:rPr>
              <a:t>Editor’s note(to be removed): Text marked as </a:t>
            </a:r>
            <a:r>
              <a:rPr lang="en-US" altLang="zh-CN" sz="1800" i="1" dirty="0">
                <a:solidFill>
                  <a:srgbClr val="0000FF"/>
                </a:solidFill>
              </a:rPr>
              <a:t>blue </a:t>
            </a:r>
            <a:r>
              <a:rPr lang="en-US" altLang="zh-CN" sz="1800" i="1" dirty="0">
                <a:solidFill>
                  <a:srgbClr val="FF0000"/>
                </a:solidFill>
              </a:rPr>
              <a:t>is additional description to 1</a:t>
            </a:r>
            <a:r>
              <a:rPr lang="en-US" altLang="zh-CN" sz="1800" i="1" baseline="30000" dirty="0">
                <a:solidFill>
                  <a:srgbClr val="FF0000"/>
                </a:solidFill>
              </a:rPr>
              <a:t>st</a:t>
            </a:r>
            <a:r>
              <a:rPr lang="en-US" altLang="zh-CN" sz="1800" i="1" dirty="0">
                <a:solidFill>
                  <a:srgbClr val="FF0000"/>
                </a:solidFill>
              </a:rPr>
              <a:t> round discussion.</a:t>
            </a:r>
          </a:p>
          <a:p>
            <a:pPr lvl="1"/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316910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91AC0B-0BA1-4525-8A40-A9A3DF2E5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References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4E8EC3-3299-4188-89D0-9E559AD91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sz="2800" dirty="0"/>
              <a:t>[1] R4-2005168, “WF for new format for band combinations”, Huawei, </a:t>
            </a:r>
            <a:r>
              <a:rPr kumimoji="1" lang="en-US" altLang="ja-JP" sz="2800" dirty="0" err="1"/>
              <a:t>HiSilicon</a:t>
            </a:r>
            <a:endParaRPr kumimoji="1" lang="en-US" altLang="ja-JP" sz="2800" dirty="0"/>
          </a:p>
          <a:p>
            <a:r>
              <a:rPr kumimoji="1" lang="en-US" altLang="ja-JP" sz="2800" dirty="0"/>
              <a:t>[2]R4-2008929, “WF on refinement on excel format for band combinations”, Huawei, </a:t>
            </a:r>
            <a:r>
              <a:rPr kumimoji="1" lang="en-US" altLang="ja-JP" sz="2800" dirty="0" err="1"/>
              <a:t>HiSilicon</a:t>
            </a:r>
            <a:endParaRPr kumimoji="1" lang="en-US" altLang="ja-JP" sz="2800" dirty="0"/>
          </a:p>
          <a:p>
            <a:r>
              <a:rPr kumimoji="1" lang="en-US" altLang="ja-JP" sz="2800" dirty="0"/>
              <a:t>[3] R4-2016648, “Email discussion summary for [97e][146] </a:t>
            </a:r>
            <a:r>
              <a:rPr kumimoji="1" lang="en-US" altLang="ja-JP" sz="2800" dirty="0" err="1"/>
              <a:t>BC_simplification</a:t>
            </a:r>
            <a:r>
              <a:rPr kumimoji="1" lang="en-US" altLang="ja-JP" sz="2800" dirty="0"/>
              <a:t>”, NTT DOCOMO, INC</a:t>
            </a:r>
            <a:endParaRPr kumimoji="1" lang="ja-JP" altLang="en-US" sz="2800" dirty="0"/>
          </a:p>
          <a:p>
            <a:r>
              <a:rPr kumimoji="1" lang="en-US" altLang="ja-JP" sz="2800" dirty="0"/>
              <a:t>[4] R4-2015546, “To update the coversheet of Excel table based on the Rel-17 band combination basket WI”, Huawei, </a:t>
            </a:r>
            <a:r>
              <a:rPr kumimoji="1" lang="en-US" altLang="ja-JP" sz="2800" dirty="0" err="1"/>
              <a:t>HiSilicon</a:t>
            </a:r>
            <a:endParaRPr kumimoji="1" lang="en-US" altLang="ja-JP" sz="2800" dirty="0"/>
          </a:p>
          <a:p>
            <a:r>
              <a:rPr kumimoji="1" lang="en-US" altLang="ja-JP" sz="2800" dirty="0"/>
              <a:t>[5] R4-2015320, “Further consideration on simplification of band configuration”, NTT DOCOMO, INC</a:t>
            </a:r>
          </a:p>
        </p:txBody>
      </p:sp>
    </p:spTree>
    <p:extLst>
      <p:ext uri="{BB962C8B-B14F-4D97-AF65-F5344CB8AC3E}">
        <p14:creationId xmlns:p14="http://schemas.microsoft.com/office/powerpoint/2010/main" val="403332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1FAAE6814C364684C4BC789BD59661" ma:contentTypeVersion="13" ma:contentTypeDescription="Create a new document." ma:contentTypeScope="" ma:versionID="7f2c1b65590ef6578cf14c997615eaf2">
  <xsd:schema xmlns:xsd="http://www.w3.org/2001/XMLSchema" xmlns:xs="http://www.w3.org/2001/XMLSchema" xmlns:p="http://schemas.microsoft.com/office/2006/metadata/properties" xmlns:ns3="c4fa469f-ce49-4478-b78d-20ea4b41f7ac" xmlns:ns4="39f302ae-3cba-490f-b808-bc39829e1aca" targetNamespace="http://schemas.microsoft.com/office/2006/metadata/properties" ma:root="true" ma:fieldsID="1dd66610b82d171a0e137dbdb7c84f83" ns3:_="" ns4:_="">
    <xsd:import namespace="c4fa469f-ce49-4478-b78d-20ea4b41f7ac"/>
    <xsd:import namespace="39f302ae-3cba-490f-b808-bc39829e1a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fa469f-ce49-4478-b78d-20ea4b41f7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302ae-3cba-490f-b808-bc39829e1ac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7D9885-A386-4402-A50F-0AF2F1ED87F0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4fa469f-ce49-4478-b78d-20ea4b41f7ac"/>
    <ds:schemaRef ds:uri="39f302ae-3cba-490f-b808-bc39829e1ac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5EA250E-5D57-4B48-9D23-C922E528A9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fa469f-ce49-4478-b78d-20ea4b41f7ac"/>
    <ds:schemaRef ds:uri="39f302ae-3cba-490f-b808-bc39829e1a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E81CAF-0B00-4DEB-B1C7-4F7A60EC66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5852</TotalTime>
  <Words>591</Words>
  <Application>Microsoft Office PowerPoint</Application>
  <PresentationFormat>画面に合わせる (4:3)</PresentationFormat>
  <Paragraphs>45</Paragraphs>
  <Slides>4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主题​​</vt:lpstr>
      <vt:lpstr> WF on updating cover sheet of request sheet</vt:lpstr>
      <vt:lpstr>Background</vt:lpstr>
      <vt:lpstr>Way forward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switching and interruption time for MIMO layer adaption for power saving</dc:title>
  <dc:creator>CATT</dc:creator>
  <cp:lastModifiedBy> </cp:lastModifiedBy>
  <cp:revision>533</cp:revision>
  <dcterms:created xsi:type="dcterms:W3CDTF">2019-05-14T22:47:31Z</dcterms:created>
  <dcterms:modified xsi:type="dcterms:W3CDTF">2020-11-09T15:00:04Z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(2)VvgSx70hdhxpEfhLEBMrlfWGLkdcKBMzb/qKuS9fIb4L6ez1bepkTcDS0mghrj5UrClJjXjx
iCSaW1vI+Un1g/Rpj4zdQAED6AKX3ELJy1j6YQ77eM8SPI400QA9sjmLUgfHCZsYxIkSvG/1
oJsitggpsAW54SmOL6Kjr30/ZTMGbeRdBx9zpc5toIwol+c6adpvXygQc+wnxTR7nnmxN+SX
IbLHxqOZCXw7T0qA/L</vt:lpwstr>
  </property>
  <property fmtid="{D5CDD505-2E9C-101B-9397-08002B2CF9AE}" pid="3" name="_2015_ms_pID_7253431">
    <vt:lpwstr>+IvlcIrOZXw0OGYDwZF0wA+MlETxRMHeHbdOMlUxRzFl32BNDstx2U
4Ae8fwAF43jZf+vbEWm4RhHvYympebi55x3LS532N+ojtQxw5l/gfDiYmb8jlTINb8OWgSMc
JWFA4qp16CCjYyE8ZnZnLnoTHcHj4Vfolb/2XfUO9pqarZSCnogKDsaxWwe4hAIH9rmW/IiQ
llhQ2L92I3QewRPv</vt:lpwstr>
  </property>
  <property fmtid="{D5CDD505-2E9C-101B-9397-08002B2CF9AE}" pid="4" name="ContentTypeId">
    <vt:lpwstr>0x010100121FAAE6814C364684C4BC789BD59661</vt:lpwstr>
  </property>
</Properties>
</file>