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4" r:id="rId7"/>
    <p:sldId id="265" r:id="rId8"/>
    <p:sldId id="261" r:id="rId9"/>
    <p:sldId id="266" r:id="rId10"/>
    <p:sldId id="267" r:id="rId11"/>
    <p:sldId id="268"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02" autoAdjust="0"/>
    <p:restoredTop sz="94660"/>
  </p:normalViewPr>
  <p:slideViewPr>
    <p:cSldViewPr snapToGrid="0">
      <p:cViewPr varScale="1">
        <p:scale>
          <a:sx n="213" d="100"/>
          <a:sy n="213" d="100"/>
        </p:scale>
        <p:origin x="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25799-38F0-4D5D-B92B-5BAD3521BB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58B4A907-D376-4E66-8824-05437F32F7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FBE0742F-4872-4C7C-99C3-73D633B8F5AF}"/>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5" name="Footer Placeholder 4">
            <a:extLst>
              <a:ext uri="{FF2B5EF4-FFF2-40B4-BE49-F238E27FC236}">
                <a16:creationId xmlns:a16="http://schemas.microsoft.com/office/drawing/2014/main" id="{77216ADA-0B2E-46F8-978A-A02E309F49A0}"/>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6593CFB4-2E95-49D2-9121-E443B6D579CA}"/>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3413450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57492-AC61-42F7-A740-3D5D8E559B72}"/>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A4535FC4-D0C1-47A4-98A1-2D57A722B0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7821D503-B3CF-4BA9-8454-BBC005646993}"/>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5" name="Footer Placeholder 4">
            <a:extLst>
              <a:ext uri="{FF2B5EF4-FFF2-40B4-BE49-F238E27FC236}">
                <a16:creationId xmlns:a16="http://schemas.microsoft.com/office/drawing/2014/main" id="{2F26D209-5ED4-4D1A-91C7-70654DC35125}"/>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350E3E02-DAE7-4DEC-9CEF-082727156C2B}"/>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3323369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0D13F1-F3AE-4C59-B249-BCD21F2842F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BEF7CB7F-08E2-4B7E-BD3E-C741E7DCE8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8817218B-9AF3-4676-9010-E379F2B62868}"/>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5" name="Footer Placeholder 4">
            <a:extLst>
              <a:ext uri="{FF2B5EF4-FFF2-40B4-BE49-F238E27FC236}">
                <a16:creationId xmlns:a16="http://schemas.microsoft.com/office/drawing/2014/main" id="{00583CE4-1EF8-4BF4-B5E0-7B973E2D2E25}"/>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B523ADE-87D3-46F4-B7D0-E59CFB983B54}"/>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2288468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F957C-AE0B-4EA6-860F-9AF248859D7C}"/>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E4277862-E99A-4F63-84AB-D024B61D90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50CD797B-6414-4BD1-88E7-21B4BEE6570E}"/>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5" name="Footer Placeholder 4">
            <a:extLst>
              <a:ext uri="{FF2B5EF4-FFF2-40B4-BE49-F238E27FC236}">
                <a16:creationId xmlns:a16="http://schemas.microsoft.com/office/drawing/2014/main" id="{5DF660F4-BA35-4275-96B9-02A61635627E}"/>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1DDAC75C-FB2A-4F3D-9FAF-1ECAC18F7D31}"/>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1758499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69C27-98EF-477B-897C-FC78EEBDE8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C225CD96-914F-445E-8483-4D61C204D2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897F-A631-4B68-B17F-C73DB9B7B8B1}"/>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5" name="Footer Placeholder 4">
            <a:extLst>
              <a:ext uri="{FF2B5EF4-FFF2-40B4-BE49-F238E27FC236}">
                <a16:creationId xmlns:a16="http://schemas.microsoft.com/office/drawing/2014/main" id="{BA602FE5-11E1-4F61-BE53-B1C28DBB3587}"/>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D63D8EEF-8551-4A72-A6F7-8E98D699EC4E}"/>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1457921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AB115-913C-45F0-88BD-E9689D042768}"/>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268E751B-579F-4EA2-95F9-A3C465075A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80C04015-0054-4F11-A3C8-4E4D0AEF8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36CF37C7-E954-4B20-A291-01E1F398FC8E}"/>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6" name="Footer Placeholder 5">
            <a:extLst>
              <a:ext uri="{FF2B5EF4-FFF2-40B4-BE49-F238E27FC236}">
                <a16:creationId xmlns:a16="http://schemas.microsoft.com/office/drawing/2014/main" id="{F4F29F0A-A1A8-48C0-8444-40F4460D5426}"/>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DF91220A-B76F-41AF-B5BE-2C730887C7B8}"/>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2952859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AA231-F8FE-4456-9DC1-0E7C809AC741}"/>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5B76CE15-5CC7-40C5-9934-F8D2779634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EB9415-20D5-4549-8E79-D79C3533BB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30BA6B3A-8B92-4A41-8B04-A147FFC98C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C610B2-EBBC-4D39-AE5B-D31FBD4084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2EE68968-DD4A-496A-A2CC-6618A523EA09}"/>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8" name="Footer Placeholder 7">
            <a:extLst>
              <a:ext uri="{FF2B5EF4-FFF2-40B4-BE49-F238E27FC236}">
                <a16:creationId xmlns:a16="http://schemas.microsoft.com/office/drawing/2014/main" id="{14073599-2502-4567-B824-9E020C92D5C9}"/>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25F4938C-D185-4CDA-9C00-85ACBA150EA3}"/>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384006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A4331-C747-4A89-AF8C-D70CF21D18C4}"/>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A4966670-AE25-40ED-BFBD-E07FBFD4BD3E}"/>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4" name="Footer Placeholder 3">
            <a:extLst>
              <a:ext uri="{FF2B5EF4-FFF2-40B4-BE49-F238E27FC236}">
                <a16:creationId xmlns:a16="http://schemas.microsoft.com/office/drawing/2014/main" id="{0E3D2912-0931-4432-B0E4-05FF3C48D94E}"/>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591E6017-4311-4A10-930D-89169D1EE3CF}"/>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3456280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A58D0B-AB19-450C-AA3B-670AE55E4A33}"/>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3" name="Footer Placeholder 2">
            <a:extLst>
              <a:ext uri="{FF2B5EF4-FFF2-40B4-BE49-F238E27FC236}">
                <a16:creationId xmlns:a16="http://schemas.microsoft.com/office/drawing/2014/main" id="{6AFC8D54-CA60-4D0D-96FE-E252800D5703}"/>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718190CA-7EE6-4DB3-A3F7-973C2A588A6D}"/>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30337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663EE-12FC-4209-9EF1-438FA83F96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873915E4-A118-4B0A-BDC2-A7CBCF48AC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E550DCBF-2878-401F-8374-35F488521D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13331-8D1B-4A52-AD30-035EE347C79F}"/>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6" name="Footer Placeholder 5">
            <a:extLst>
              <a:ext uri="{FF2B5EF4-FFF2-40B4-BE49-F238E27FC236}">
                <a16:creationId xmlns:a16="http://schemas.microsoft.com/office/drawing/2014/main" id="{7B628A17-CC11-400B-B349-A54663ADDE89}"/>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778CC8AC-8231-4456-994D-E5C5F5344341}"/>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1203757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7AE61-25FA-40C0-BF1C-19A6922E20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E0D80C5E-21F7-4393-9C20-40D63B25B6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4678C6E6-FA27-4625-BAFA-D3E18083F5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E89BA1-12D0-4EC4-AA8A-70FD8AE5A656}"/>
              </a:ext>
            </a:extLst>
          </p:cNvPr>
          <p:cNvSpPr>
            <a:spLocks noGrp="1"/>
          </p:cNvSpPr>
          <p:nvPr>
            <p:ph type="dt" sz="half" idx="10"/>
          </p:nvPr>
        </p:nvSpPr>
        <p:spPr/>
        <p:txBody>
          <a:bodyPr/>
          <a:lstStyle/>
          <a:p>
            <a:fld id="{635A8632-1673-41B8-A175-B3BBF13535BC}" type="datetimeFigureOut">
              <a:rPr lang="sv-SE" smtClean="0"/>
              <a:t>2020-11-09</a:t>
            </a:fld>
            <a:endParaRPr lang="sv-SE"/>
          </a:p>
        </p:txBody>
      </p:sp>
      <p:sp>
        <p:nvSpPr>
          <p:cNvPr id="6" name="Footer Placeholder 5">
            <a:extLst>
              <a:ext uri="{FF2B5EF4-FFF2-40B4-BE49-F238E27FC236}">
                <a16:creationId xmlns:a16="http://schemas.microsoft.com/office/drawing/2014/main" id="{7C7381A3-C975-43B6-A87B-2326B0035D17}"/>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35AF181-8CDA-48F9-AF6F-CE3D528ACEF8}"/>
              </a:ext>
            </a:extLst>
          </p:cNvPr>
          <p:cNvSpPr>
            <a:spLocks noGrp="1"/>
          </p:cNvSpPr>
          <p:nvPr>
            <p:ph type="sldNum" sz="quarter" idx="12"/>
          </p:nvPr>
        </p:nvSpPr>
        <p:spPr/>
        <p:txBody>
          <a:bodyPr/>
          <a:lstStyle/>
          <a:p>
            <a:fld id="{AB536557-F1F7-489A-AFF6-00F50F04A6E4}" type="slidenum">
              <a:rPr lang="sv-SE" smtClean="0"/>
              <a:t>‹#›</a:t>
            </a:fld>
            <a:endParaRPr lang="sv-SE"/>
          </a:p>
        </p:txBody>
      </p:sp>
    </p:spTree>
    <p:extLst>
      <p:ext uri="{BB962C8B-B14F-4D97-AF65-F5344CB8AC3E}">
        <p14:creationId xmlns:p14="http://schemas.microsoft.com/office/powerpoint/2010/main" val="2079507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1A8C3F-C1D5-49AD-8413-678A231C5D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982076AF-7BD9-4AFE-B090-85E3C24696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9B3407A6-D417-4042-BC04-6D47AED6D5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5A8632-1673-41B8-A175-B3BBF13535BC}" type="datetimeFigureOut">
              <a:rPr lang="sv-SE" smtClean="0"/>
              <a:t>2020-11-09</a:t>
            </a:fld>
            <a:endParaRPr lang="sv-SE"/>
          </a:p>
        </p:txBody>
      </p:sp>
      <p:sp>
        <p:nvSpPr>
          <p:cNvPr id="5" name="Footer Placeholder 4">
            <a:extLst>
              <a:ext uri="{FF2B5EF4-FFF2-40B4-BE49-F238E27FC236}">
                <a16:creationId xmlns:a16="http://schemas.microsoft.com/office/drawing/2014/main" id="{D4A5B100-A4E0-489E-A90B-EF42ACA951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BAB03476-DE24-48B6-9222-763144471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36557-F1F7-489A-AFF6-00F50F04A6E4}" type="slidenum">
              <a:rPr lang="sv-SE" smtClean="0"/>
              <a:t>‹#›</a:t>
            </a:fld>
            <a:endParaRPr lang="sv-SE"/>
          </a:p>
        </p:txBody>
      </p:sp>
    </p:spTree>
    <p:extLst>
      <p:ext uri="{BB962C8B-B14F-4D97-AF65-F5344CB8AC3E}">
        <p14:creationId xmlns:p14="http://schemas.microsoft.com/office/powerpoint/2010/main" val="3338369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D2E5F-934B-4B00-A1A5-A40E0BF3817E}"/>
              </a:ext>
            </a:extLst>
          </p:cNvPr>
          <p:cNvSpPr>
            <a:spLocks noGrp="1"/>
          </p:cNvSpPr>
          <p:nvPr>
            <p:ph type="ctrTitle"/>
          </p:nvPr>
        </p:nvSpPr>
        <p:spPr>
          <a:xfrm>
            <a:off x="1524000" y="1600201"/>
            <a:ext cx="9144000" cy="2822712"/>
          </a:xfrm>
        </p:spPr>
        <p:txBody>
          <a:bodyPr>
            <a:normAutofit/>
          </a:bodyPr>
          <a:lstStyle/>
          <a:p>
            <a:r>
              <a:rPr lang="en-US" dirty="0"/>
              <a:t>WF on rules on request sheet and notations of CA/DC configurations</a:t>
            </a:r>
            <a:endParaRPr lang="en-DE" dirty="0"/>
          </a:p>
        </p:txBody>
      </p:sp>
      <p:sp>
        <p:nvSpPr>
          <p:cNvPr id="3" name="Subtitle 2">
            <a:extLst>
              <a:ext uri="{FF2B5EF4-FFF2-40B4-BE49-F238E27FC236}">
                <a16:creationId xmlns:a16="http://schemas.microsoft.com/office/drawing/2014/main" id="{10E252F5-07EB-4886-BC79-94B025EF90FF}"/>
              </a:ext>
            </a:extLst>
          </p:cNvPr>
          <p:cNvSpPr>
            <a:spLocks noGrp="1"/>
          </p:cNvSpPr>
          <p:nvPr>
            <p:ph type="subTitle" idx="1"/>
          </p:nvPr>
        </p:nvSpPr>
        <p:spPr>
          <a:xfrm>
            <a:off x="1524000" y="4532242"/>
            <a:ext cx="9144000" cy="725557"/>
          </a:xfrm>
        </p:spPr>
        <p:txBody>
          <a:bodyPr/>
          <a:lstStyle/>
          <a:p>
            <a:r>
              <a:rPr lang="en-US" dirty="0"/>
              <a:t>Apple</a:t>
            </a:r>
          </a:p>
        </p:txBody>
      </p:sp>
      <p:sp>
        <p:nvSpPr>
          <p:cNvPr id="4" name="TextBox 3">
            <a:extLst>
              <a:ext uri="{FF2B5EF4-FFF2-40B4-BE49-F238E27FC236}">
                <a16:creationId xmlns:a16="http://schemas.microsoft.com/office/drawing/2014/main" id="{7EE83764-0A69-4F31-A37F-356A6815C36B}"/>
              </a:ext>
            </a:extLst>
          </p:cNvPr>
          <p:cNvSpPr txBox="1"/>
          <p:nvPr/>
        </p:nvSpPr>
        <p:spPr>
          <a:xfrm>
            <a:off x="9485625" y="522328"/>
            <a:ext cx="1454244" cy="369332"/>
          </a:xfrm>
          <a:prstGeom prst="rect">
            <a:avLst/>
          </a:prstGeom>
          <a:noFill/>
        </p:spPr>
        <p:txBody>
          <a:bodyPr wrap="none" rtlCol="0">
            <a:spAutoFit/>
          </a:bodyPr>
          <a:lstStyle/>
          <a:p>
            <a:r>
              <a:rPr lang="sv-SE" b="1" dirty="0">
                <a:latin typeface="Arial" panose="020B0604020202020204" pitchFamily="34" charset="0"/>
                <a:cs typeface="Arial" panose="020B0604020202020204" pitchFamily="34" charset="0"/>
              </a:rPr>
              <a:t>R4-2016935</a:t>
            </a:r>
          </a:p>
        </p:txBody>
      </p:sp>
      <p:sp>
        <p:nvSpPr>
          <p:cNvPr id="5" name="Rectangle 4">
            <a:extLst>
              <a:ext uri="{FF2B5EF4-FFF2-40B4-BE49-F238E27FC236}">
                <a16:creationId xmlns:a16="http://schemas.microsoft.com/office/drawing/2014/main" id="{92EF8F4B-4669-4017-9B2A-468E3289AE55}"/>
              </a:ext>
            </a:extLst>
          </p:cNvPr>
          <p:cNvSpPr/>
          <p:nvPr/>
        </p:nvSpPr>
        <p:spPr>
          <a:xfrm>
            <a:off x="588886" y="502930"/>
            <a:ext cx="6096000" cy="646331"/>
          </a:xfrm>
          <a:prstGeom prst="rect">
            <a:avLst/>
          </a:prstGeom>
        </p:spPr>
        <p:txBody>
          <a:bodyPr>
            <a:spAutoFit/>
          </a:bodyPr>
          <a:lstStyle/>
          <a:p>
            <a:pPr>
              <a:spcAft>
                <a:spcPts val="0"/>
              </a:spcAft>
            </a:pPr>
            <a:r>
              <a:rPr lang="en-GB" b="1" dirty="0">
                <a:latin typeface="Arial" panose="020B0604020202020204" pitchFamily="34" charset="0"/>
                <a:ea typeface="Times New Roman" panose="02020603050405020304" pitchFamily="18" charset="0"/>
                <a:cs typeface="Times New Roman" panose="02020603050405020304" pitchFamily="18" charset="0"/>
              </a:rPr>
              <a:t>3GPP TSG-RAN WG4 Meeting #97-e</a:t>
            </a:r>
            <a:endParaRPr lang="sv-SE" sz="1200" dirty="0">
              <a:effectLst/>
              <a:latin typeface="Arial" panose="020B0604020202020204" pitchFamily="34" charset="0"/>
              <a:ea typeface="Times New Roman" panose="02020603050405020304" pitchFamily="18" charset="0"/>
              <a:cs typeface="Times New Roman" panose="02020603050405020304" pitchFamily="18" charset="0"/>
            </a:endParaRPr>
          </a:p>
          <a:p>
            <a:pPr>
              <a:spcAft>
                <a:spcPts val="600"/>
              </a:spcAft>
            </a:pPr>
            <a:r>
              <a:rPr lang="en-GB" b="1" dirty="0">
                <a:latin typeface="Arial" panose="020B0604020202020204" pitchFamily="34" charset="0"/>
                <a:ea typeface="Times New Roman" panose="02020603050405020304" pitchFamily="18" charset="0"/>
                <a:cs typeface="Times New Roman" panose="02020603050405020304" pitchFamily="18" charset="0"/>
              </a:rPr>
              <a:t>Electronic meeting, 2 – 13 November 2020</a:t>
            </a:r>
            <a:endParaRPr lang="sv-SE"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3914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p:txBody>
          <a:bodyPr/>
          <a:lstStyle/>
          <a:p>
            <a:r>
              <a:rPr lang="en-DE" dirty="0"/>
              <a:t>Background</a:t>
            </a:r>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p:txBody>
          <a:bodyPr>
            <a:normAutofit fontScale="77500" lnSpcReduction="20000"/>
          </a:bodyPr>
          <a:lstStyle/>
          <a:p>
            <a:pPr marL="0" indent="0">
              <a:buNone/>
            </a:pPr>
            <a:r>
              <a:rPr lang="en-US" dirty="0"/>
              <a:t>Capture agreeable content from 1st round discussion :</a:t>
            </a:r>
          </a:p>
          <a:p>
            <a:r>
              <a:rPr lang="en-US" dirty="0"/>
              <a:t>Rules on the notation of CA/DC configurations</a:t>
            </a:r>
          </a:p>
          <a:p>
            <a:pPr lvl="1"/>
            <a:r>
              <a:rPr lang="en-US" dirty="0"/>
              <a:t>Lists the rules for the notation for defining CA/DC combinations</a:t>
            </a:r>
          </a:p>
          <a:p>
            <a:r>
              <a:rPr lang="en-DE" dirty="0"/>
              <a:t>Rules on the notation of CA/DC configurations for 36.101 and 38.101</a:t>
            </a:r>
            <a:endParaRPr lang="en-US" sz="3200" dirty="0"/>
          </a:p>
          <a:p>
            <a:pPr lvl="1" hangingPunct="0"/>
            <a:r>
              <a:rPr lang="en-US" dirty="0"/>
              <a:t>Application of rules for 36.101 and 38.101 specifications</a:t>
            </a:r>
          </a:p>
          <a:p>
            <a:r>
              <a:rPr lang="en-US" dirty="0"/>
              <a:t>Rules for the request sheet and WID</a:t>
            </a:r>
            <a:endParaRPr lang="en-US" sz="3200" dirty="0"/>
          </a:p>
          <a:p>
            <a:pPr lvl="1" hangingPunct="0"/>
            <a:r>
              <a:rPr lang="en-US" dirty="0"/>
              <a:t>Application of rules for the request sheet</a:t>
            </a:r>
          </a:p>
          <a:p>
            <a:r>
              <a:rPr lang="en-US" dirty="0"/>
              <a:t>Necessity to define all possible UL CA/DC combinations for DL CA/DC configurations </a:t>
            </a:r>
          </a:p>
          <a:p>
            <a:pPr lvl="1"/>
            <a:r>
              <a:rPr lang="en-US" dirty="0"/>
              <a:t>Applicability of UL combinations for use in the network</a:t>
            </a:r>
          </a:p>
          <a:p>
            <a:r>
              <a:rPr lang="en-US" dirty="0"/>
              <a:t>Fallback BCS</a:t>
            </a:r>
            <a:endParaRPr lang="en-US" sz="3200" dirty="0"/>
          </a:p>
          <a:p>
            <a:pPr lvl="1" hangingPunct="0"/>
            <a:r>
              <a:rPr lang="en-US" dirty="0"/>
              <a:t>Interpretation of BCS and its fallbacks</a:t>
            </a:r>
          </a:p>
          <a:p>
            <a:r>
              <a:rPr lang="en-US" dirty="0"/>
              <a:t>New TR</a:t>
            </a:r>
          </a:p>
          <a:p>
            <a:pPr lvl="1" hangingPunct="0"/>
            <a:r>
              <a:rPr lang="en-US" dirty="0"/>
              <a:t>Propose a single document for all the agreements</a:t>
            </a:r>
          </a:p>
        </p:txBody>
      </p:sp>
    </p:spTree>
    <p:extLst>
      <p:ext uri="{BB962C8B-B14F-4D97-AF65-F5344CB8AC3E}">
        <p14:creationId xmlns:p14="http://schemas.microsoft.com/office/powerpoint/2010/main" val="1941885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p:txBody>
          <a:bodyPr>
            <a:normAutofit/>
          </a:bodyPr>
          <a:lstStyle/>
          <a:p>
            <a:r>
              <a:rPr lang="en-DE" dirty="0"/>
              <a:t>Rules on the notation of CA/DC configurations</a:t>
            </a:r>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p:txBody>
          <a:bodyPr>
            <a:normAutofit fontScale="55000" lnSpcReduction="20000"/>
          </a:bodyPr>
          <a:lstStyle/>
          <a:p>
            <a:pPr lvl="0"/>
            <a:r>
              <a:rPr lang="en-GB" dirty="0"/>
              <a:t>Each configuration needs to start with “CA_”, “DC_”, “SUL_” or “V2X_</a:t>
            </a:r>
            <a:endParaRPr lang="en-DE" dirty="0"/>
          </a:p>
          <a:p>
            <a:pPr lvl="0"/>
            <a:r>
              <a:rPr lang="en-GB" dirty="0"/>
              <a:t>DC combinations include a list of LTE carriers first, followed by the list of NR carriers</a:t>
            </a:r>
            <a:endParaRPr lang="en-DE" dirty="0"/>
          </a:p>
          <a:p>
            <a:pPr lvl="0"/>
            <a:r>
              <a:rPr lang="en-GB" dirty="0"/>
              <a:t>Entries within a list of either LTE carriers or NR carriers need to be separated by “-“, not “_”</a:t>
            </a:r>
            <a:endParaRPr lang="en-DE" dirty="0"/>
          </a:p>
          <a:p>
            <a:pPr lvl="0"/>
            <a:r>
              <a:rPr lang="en-GB" dirty="0"/>
              <a:t>The list of LTE carriers and the list of NR carriers within an EN_DC combination need to be separated by “_”, for contiguous intra-band EN-DC the two lists are connected with the (n)</a:t>
            </a:r>
            <a:r>
              <a:rPr lang="en-GB" dirty="0" err="1"/>
              <a:t>xxAA</a:t>
            </a:r>
            <a:r>
              <a:rPr lang="en-GB" dirty="0"/>
              <a:t> like notation, not “_” (xx is the band number). In specific cases “_SUL_” connects the two lists.</a:t>
            </a:r>
            <a:endParaRPr lang="en-DE" dirty="0"/>
          </a:p>
          <a:p>
            <a:pPr lvl="0"/>
            <a:r>
              <a:rPr lang="en-GB" dirty="0"/>
              <a:t>Contiguous LTE+NR intra-band carriers within a DC combination are using the notation DC_(n)</a:t>
            </a:r>
            <a:r>
              <a:rPr lang="en-GB" dirty="0" err="1"/>
              <a:t>xxAA</a:t>
            </a:r>
            <a:r>
              <a:rPr lang="en-GB" dirty="0"/>
              <a:t> (xx is the band number, AA the BW class for the LTE carrier(s) followed by the BW class for the NR carrier(s))</a:t>
            </a:r>
            <a:endParaRPr lang="en-DE" dirty="0"/>
          </a:p>
          <a:p>
            <a:pPr lvl="0"/>
            <a:r>
              <a:rPr lang="en-GB" dirty="0"/>
              <a:t>No other characters than “A” to “Z”, “0” to “9”, “(“, “)”, “-“ “_” and “n” are allowed within the notation, especially no spaces “ “, “/”, “.”, </a:t>
            </a:r>
            <a:r>
              <a:rPr lang="en-GB" dirty="0" err="1"/>
              <a:t>LineFeed</a:t>
            </a:r>
            <a:r>
              <a:rPr lang="en-GB" dirty="0"/>
              <a:t>, CR, other special characters</a:t>
            </a:r>
            <a:endParaRPr lang="en-DE" dirty="0"/>
          </a:p>
          <a:p>
            <a:pPr lvl="0"/>
            <a:r>
              <a:rPr lang="en-GB" dirty="0"/>
              <a:t>Entries within the list of carriers need to be sorted in numerical order, i.e. first band n1, then n2, then n3, then n260, i.e. CA_1A-2A, not CA_2A-1A, but LTE and NR combinations are separately sorted, i.e. DC_2A_n1A, entries with (n) are always between the LTE and NR lists.</a:t>
            </a:r>
            <a:endParaRPr lang="en-DE" dirty="0"/>
          </a:p>
          <a:p>
            <a:pPr lvl="0"/>
            <a:r>
              <a:rPr lang="en-GB" dirty="0"/>
              <a:t>Bandwidth notations are either a single character according to the BW class lists of contiguously aggregated carriers, two of these characters in case of  combinations with (n) or for NR non-contiguous intra-band combinations specific expressions listing multiple carriers within “()”</a:t>
            </a:r>
            <a:endParaRPr lang="en-DE" dirty="0"/>
          </a:p>
          <a:p>
            <a:pPr lvl="0"/>
            <a:r>
              <a:rPr lang="en-GB" dirty="0"/>
              <a:t>Within the “()” of non-contiguous NR combinations there will only be BW class letters for the BW class of contiguous sub-blocks preceded by a number (if &gt; 1) indicating the number of sub-blocks of this BW class, if there are multiple different BW classes they are listed in ascending BW class order separated by “-“</a:t>
            </a:r>
            <a:endParaRPr lang="en-DE" dirty="0"/>
          </a:p>
          <a:p>
            <a:pPr marL="0" indent="0">
              <a:buNone/>
            </a:pPr>
            <a:endParaRPr lang="en-DE" dirty="0"/>
          </a:p>
        </p:txBody>
      </p:sp>
    </p:spTree>
    <p:extLst>
      <p:ext uri="{BB962C8B-B14F-4D97-AF65-F5344CB8AC3E}">
        <p14:creationId xmlns:p14="http://schemas.microsoft.com/office/powerpoint/2010/main" val="3539426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p:txBody>
          <a:bodyPr>
            <a:normAutofit/>
          </a:bodyPr>
          <a:lstStyle/>
          <a:p>
            <a:r>
              <a:rPr lang="en-DE" dirty="0"/>
              <a:t>Rules on the notation of CA/DC configurations for 36.101 and 38.101</a:t>
            </a:r>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a:xfrm>
            <a:off x="589722" y="1690688"/>
            <a:ext cx="10515600" cy="4351338"/>
          </a:xfrm>
        </p:spPr>
        <p:txBody>
          <a:bodyPr>
            <a:normAutofit fontScale="70000" lnSpcReduction="20000"/>
          </a:bodyPr>
          <a:lstStyle/>
          <a:p>
            <a:r>
              <a:rPr lang="en-GB" sz="2700" dirty="0"/>
              <a:t>Each cell of the configuration table should contain only one combination of bands in the first column with the exception that combinations having the same bands but different intra-band contiguous BW classes can be listed in the same cell. Also all non-contiguous combinations can be listed in one cell, but separated from the contiguous combinations in another cell.</a:t>
            </a:r>
          </a:p>
          <a:p>
            <a:r>
              <a:rPr lang="en-GB" sz="2700" dirty="0"/>
              <a:t>In the UL column there shall only be UL configurations that belong to the configurations in the first column. Unfortunately this means that in the UL column there can be higher order configurations than some of the configurations in the first column, however, they cannot be used with such a lower order combination. </a:t>
            </a:r>
          </a:p>
          <a:p>
            <a:r>
              <a:rPr lang="en-GB" sz="2700" dirty="0"/>
              <a:t>Multiple configurations with different bandwidth classes within one cell shall be separated by pressing the return key, you will see the   sign at the end of the line if you activated the button to view these special characters, no other special characters to separate configuration shall be used</a:t>
            </a:r>
          </a:p>
          <a:p>
            <a:r>
              <a:rPr lang="en-GB" sz="2700" dirty="0"/>
              <a:t>There shall be no special characters not belonging to the combinations in any configuration cell, no spaces “ “, “/”, “.”, or any other special characters </a:t>
            </a:r>
          </a:p>
          <a:p>
            <a:r>
              <a:rPr lang="en-GB" sz="2700" dirty="0"/>
              <a:t>If there are notes for a specific configuration, the note shall be using superscript font and added at the end of the configuration list within a cell, not anywhere within the configuration or separated with any other characters, multiple notes shall be separated just by a comma, all in superscript</a:t>
            </a:r>
          </a:p>
          <a:p>
            <a:endParaRPr lang="en-GB" sz="2700" dirty="0"/>
          </a:p>
          <a:p>
            <a:pPr marL="0" indent="0">
              <a:buNone/>
            </a:pPr>
            <a:endParaRPr lang="en-DE" dirty="0"/>
          </a:p>
        </p:txBody>
      </p:sp>
      <p:pic>
        <p:nvPicPr>
          <p:cNvPr id="16" name="Picture 15">
            <a:extLst>
              <a:ext uri="{FF2B5EF4-FFF2-40B4-BE49-F238E27FC236}">
                <a16:creationId xmlns:a16="http://schemas.microsoft.com/office/drawing/2014/main" id="{0E29F9A0-EC41-FC44-8A4D-5B643FBC152E}"/>
              </a:ext>
            </a:extLst>
          </p:cNvPr>
          <p:cNvPicPr/>
          <p:nvPr/>
        </p:nvPicPr>
        <p:blipFill>
          <a:blip r:embed="rId2"/>
          <a:stretch>
            <a:fillRect/>
          </a:stretch>
        </p:blipFill>
        <p:spPr>
          <a:xfrm>
            <a:off x="3947167" y="3866357"/>
            <a:ext cx="115570" cy="149860"/>
          </a:xfrm>
          <a:prstGeom prst="rect">
            <a:avLst/>
          </a:prstGeom>
        </p:spPr>
      </p:pic>
    </p:spTree>
    <p:extLst>
      <p:ext uri="{BB962C8B-B14F-4D97-AF65-F5344CB8AC3E}">
        <p14:creationId xmlns:p14="http://schemas.microsoft.com/office/powerpoint/2010/main" val="2453431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p:txBody>
          <a:bodyPr/>
          <a:lstStyle/>
          <a:p>
            <a:r>
              <a:rPr lang="en-US" dirty="0"/>
              <a:t>Rules for the request sheet and WID</a:t>
            </a:r>
            <a:endParaRPr lang="en-US" sz="4800" dirty="0"/>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p:txBody>
          <a:bodyPr>
            <a:normAutofit fontScale="70000" lnSpcReduction="20000"/>
          </a:bodyPr>
          <a:lstStyle/>
          <a:p>
            <a:pPr lvl="0"/>
            <a:r>
              <a:rPr lang="en-GB" dirty="0"/>
              <a:t>Each cell of the CA or DC configuration column in the Excel tables shall contain only one single CA/DC configuration using the notation of the configurations as discussed </a:t>
            </a:r>
            <a:r>
              <a:rPr lang="de-DE" dirty="0"/>
              <a:t>in </a:t>
            </a:r>
            <a:r>
              <a:rPr lang="de-DE" dirty="0" err="1"/>
              <a:t>the</a:t>
            </a:r>
            <a:r>
              <a:rPr lang="de-DE" dirty="0"/>
              <a:t> </a:t>
            </a:r>
            <a:r>
              <a:rPr lang="de-DE" dirty="0" err="1"/>
              <a:t>previous</a:t>
            </a:r>
            <a:r>
              <a:rPr lang="de-DE" dirty="0"/>
              <a:t> </a:t>
            </a:r>
            <a:r>
              <a:rPr lang="de-DE" dirty="0" err="1"/>
              <a:t>slides</a:t>
            </a:r>
            <a:endParaRPr lang="en-DE" dirty="0"/>
          </a:p>
          <a:p>
            <a:pPr lvl="0"/>
            <a:r>
              <a:rPr lang="en-GB" dirty="0"/>
              <a:t>Similar CA or DC configurations with different bandwidth classes shall use another row in the same column of the table.</a:t>
            </a:r>
            <a:endParaRPr lang="en-DE" dirty="0"/>
          </a:p>
          <a:p>
            <a:pPr lvl="0"/>
            <a:r>
              <a:rPr lang="en-GB" dirty="0"/>
              <a:t>The UL configurations column shall only contain the UL configurations valid for the single CA/DC configuration in the same row, if there are multiple valid UL configurations for the DL configuration, they can be listed one below the other on a new line within the same cell (press </a:t>
            </a:r>
            <a:r>
              <a:rPr lang="en-GB" dirty="0" err="1"/>
              <a:t>Alt+Return</a:t>
            </a:r>
            <a:r>
              <a:rPr lang="en-GB" dirty="0"/>
              <a:t>/Enter in Excel). It is still allowed to use a completely filled new row for the valid UL configurations, effectively duplicating the whole row of the DL configuration with a different UL configuration</a:t>
            </a:r>
            <a:endParaRPr lang="en-DE" dirty="0"/>
          </a:p>
          <a:p>
            <a:pPr lvl="0"/>
            <a:r>
              <a:rPr lang="en-GB" dirty="0"/>
              <a:t>There shall be no merged cells in the band combinations table, in the BCS table merged cells may be used</a:t>
            </a:r>
            <a:endParaRPr lang="en-DE" dirty="0"/>
          </a:p>
          <a:p>
            <a:pPr lvl="0"/>
            <a:r>
              <a:rPr lang="en-GB" dirty="0"/>
              <a:t>The WI rapporteur checks if the notation of the CA/DC configurations is correct and if not returns the request to the requestor to correct them. Incorrect requests should not be added to the table in the WID</a:t>
            </a:r>
            <a:endParaRPr lang="en-DE" dirty="0"/>
          </a:p>
          <a:p>
            <a:pPr lvl="1"/>
            <a:endParaRPr lang="en-US" dirty="0"/>
          </a:p>
          <a:p>
            <a:endParaRPr lang="en-DE" dirty="0"/>
          </a:p>
          <a:p>
            <a:endParaRPr lang="en-DE" dirty="0"/>
          </a:p>
        </p:txBody>
      </p:sp>
    </p:spTree>
    <p:extLst>
      <p:ext uri="{BB962C8B-B14F-4D97-AF65-F5344CB8AC3E}">
        <p14:creationId xmlns:p14="http://schemas.microsoft.com/office/powerpoint/2010/main" val="3309706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p:txBody>
          <a:bodyPr/>
          <a:lstStyle/>
          <a:p>
            <a:r>
              <a:rPr lang="en-US" dirty="0"/>
              <a:t>Necessity to define all possible UL CA/DC combinations for DL CA/DC configurations </a:t>
            </a:r>
            <a:endParaRPr lang="en-US" sz="4800" dirty="0"/>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p:txBody>
          <a:bodyPr>
            <a:normAutofit/>
          </a:bodyPr>
          <a:lstStyle/>
          <a:p>
            <a:pPr lvl="0"/>
            <a:r>
              <a:rPr lang="en-GB" dirty="0"/>
              <a:t>It is not necessary for CA and DC combinations to define all possible permutations of UL CA/DC combinations</a:t>
            </a:r>
            <a:endParaRPr lang="en-DE" dirty="0"/>
          </a:p>
          <a:p>
            <a:pPr lvl="0"/>
            <a:r>
              <a:rPr lang="en-GB" dirty="0"/>
              <a:t>All UL combinations not explicitly specified in 36.101 or 38.101 for a certain  DL configuration </a:t>
            </a:r>
            <a:r>
              <a:rPr lang="en-US" dirty="0"/>
              <a:t>cannot be used in the network or UEs, as they are not specified and have no requirements in 3GPP. Only those ULs explicitly specified in 36.101 or 38.101 are valid UL combinations, this means also a possible</a:t>
            </a:r>
            <a:r>
              <a:rPr lang="de-DE" dirty="0"/>
              <a:t> </a:t>
            </a:r>
            <a:r>
              <a:rPr lang="de-DE" dirty="0" err="1"/>
              <a:t>fallback</a:t>
            </a:r>
            <a:r>
              <a:rPr lang="de-DE" dirty="0"/>
              <a:t> </a:t>
            </a:r>
            <a:r>
              <a:rPr lang="de-DE" dirty="0" err="1"/>
              <a:t>of</a:t>
            </a:r>
            <a:r>
              <a:rPr lang="de-DE" dirty="0"/>
              <a:t> an UL </a:t>
            </a:r>
            <a:r>
              <a:rPr lang="de-DE" dirty="0" err="1"/>
              <a:t>configuration</a:t>
            </a:r>
            <a:r>
              <a:rPr lang="de-DE" dirty="0"/>
              <a:t> </a:t>
            </a:r>
            <a:r>
              <a:rPr lang="de-DE" dirty="0" err="1"/>
              <a:t>need</a:t>
            </a:r>
            <a:r>
              <a:rPr lang="de-DE" dirty="0"/>
              <a:t> </a:t>
            </a:r>
            <a:r>
              <a:rPr lang="de-DE" dirty="0" err="1"/>
              <a:t>to</a:t>
            </a:r>
            <a:r>
              <a:rPr lang="de-DE" dirty="0"/>
              <a:t> </a:t>
            </a:r>
            <a:r>
              <a:rPr lang="de-DE" dirty="0" err="1"/>
              <a:t>be</a:t>
            </a:r>
            <a:r>
              <a:rPr lang="de-DE" dirty="0"/>
              <a:t> </a:t>
            </a:r>
            <a:r>
              <a:rPr lang="de-DE" dirty="0" err="1"/>
              <a:t>specified</a:t>
            </a:r>
            <a:r>
              <a:rPr lang="de-DE" dirty="0"/>
              <a:t> </a:t>
            </a:r>
            <a:r>
              <a:rPr lang="de-DE" dirty="0" err="1"/>
              <a:t>to</a:t>
            </a:r>
            <a:r>
              <a:rPr lang="de-DE" dirty="0"/>
              <a:t> </a:t>
            </a:r>
            <a:r>
              <a:rPr lang="de-DE" dirty="0" err="1"/>
              <a:t>be</a:t>
            </a:r>
            <a:r>
              <a:rPr lang="de-DE" dirty="0"/>
              <a:t> a valid UL </a:t>
            </a:r>
            <a:r>
              <a:rPr lang="de-DE" dirty="0" err="1"/>
              <a:t>configuration</a:t>
            </a:r>
            <a:endParaRPr lang="en-DE" dirty="0"/>
          </a:p>
          <a:p>
            <a:pPr lvl="1"/>
            <a:endParaRPr lang="en-US" dirty="0"/>
          </a:p>
          <a:p>
            <a:endParaRPr lang="en-DE" dirty="0"/>
          </a:p>
          <a:p>
            <a:endParaRPr lang="en-DE" dirty="0"/>
          </a:p>
        </p:txBody>
      </p:sp>
    </p:spTree>
    <p:extLst>
      <p:ext uri="{BB962C8B-B14F-4D97-AF65-F5344CB8AC3E}">
        <p14:creationId xmlns:p14="http://schemas.microsoft.com/office/powerpoint/2010/main" val="3510456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p:txBody>
          <a:bodyPr/>
          <a:lstStyle/>
          <a:p>
            <a:r>
              <a:rPr lang="en-US" dirty="0"/>
              <a:t>Fallback BCS</a:t>
            </a:r>
            <a:endParaRPr lang="en-US" sz="4800" dirty="0"/>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p:txBody>
          <a:bodyPr>
            <a:normAutofit/>
          </a:bodyPr>
          <a:lstStyle/>
          <a:p>
            <a:pPr lvl="0"/>
            <a:r>
              <a:rPr lang="en-GB" dirty="0"/>
              <a:t>The channel bandwidths that are supported by a UE in a higher order combination apply to the fallback combinations, even if the fallback combination BCSs do not contain those channel bandwidths. </a:t>
            </a:r>
            <a:endParaRPr lang="en-DE" dirty="0"/>
          </a:p>
          <a:p>
            <a:pPr lvl="0"/>
            <a:r>
              <a:rPr lang="de-DE" dirty="0" err="1"/>
              <a:t>If</a:t>
            </a:r>
            <a:r>
              <a:rPr lang="de-DE" dirty="0"/>
              <a:t> a UE </a:t>
            </a:r>
            <a:r>
              <a:rPr lang="de-DE" dirty="0" err="1"/>
              <a:t>supports</a:t>
            </a:r>
            <a:r>
              <a:rPr lang="de-DE" dirty="0"/>
              <a:t> </a:t>
            </a:r>
            <a:r>
              <a:rPr lang="de-DE" dirty="0" err="1"/>
              <a:t>fallbacks</a:t>
            </a:r>
            <a:r>
              <a:rPr lang="de-DE" dirty="0"/>
              <a:t> </a:t>
            </a:r>
            <a:r>
              <a:rPr lang="de-DE" dirty="0" err="1"/>
              <a:t>with</a:t>
            </a:r>
            <a:r>
              <a:rPr lang="de-DE" dirty="0"/>
              <a:t> additional BCSs </a:t>
            </a:r>
            <a:r>
              <a:rPr lang="de-DE" dirty="0" err="1"/>
              <a:t>compared</a:t>
            </a:r>
            <a:r>
              <a:rPr lang="de-DE" dirty="0"/>
              <a:t> </a:t>
            </a:r>
            <a:r>
              <a:rPr lang="de-DE" dirty="0" err="1"/>
              <a:t>to</a:t>
            </a:r>
            <a:r>
              <a:rPr lang="de-DE" dirty="0"/>
              <a:t> </a:t>
            </a:r>
            <a:r>
              <a:rPr lang="de-DE" dirty="0" err="1"/>
              <a:t>the</a:t>
            </a:r>
            <a:r>
              <a:rPr lang="de-DE" dirty="0"/>
              <a:t> </a:t>
            </a:r>
            <a:r>
              <a:rPr lang="de-DE" dirty="0" err="1"/>
              <a:t>higher</a:t>
            </a:r>
            <a:r>
              <a:rPr lang="de-DE" dirty="0"/>
              <a:t> </a:t>
            </a:r>
            <a:r>
              <a:rPr lang="de-DE" dirty="0" err="1"/>
              <a:t>order</a:t>
            </a:r>
            <a:r>
              <a:rPr lang="de-DE" dirty="0"/>
              <a:t> </a:t>
            </a:r>
            <a:r>
              <a:rPr lang="de-DE" dirty="0" err="1"/>
              <a:t>configuration</a:t>
            </a:r>
            <a:r>
              <a:rPr lang="de-DE" dirty="0"/>
              <a:t>, </a:t>
            </a:r>
            <a:r>
              <a:rPr lang="de-DE" dirty="0" err="1"/>
              <a:t>it</a:t>
            </a:r>
            <a:r>
              <a:rPr lang="de-DE" dirty="0"/>
              <a:t> </a:t>
            </a:r>
            <a:r>
              <a:rPr lang="de-DE" dirty="0" err="1"/>
              <a:t>needs</a:t>
            </a:r>
            <a:r>
              <a:rPr lang="de-DE" dirty="0"/>
              <a:t> </a:t>
            </a:r>
            <a:r>
              <a:rPr lang="de-DE" dirty="0" err="1"/>
              <a:t>to</a:t>
            </a:r>
            <a:r>
              <a:rPr lang="de-DE" dirty="0"/>
              <a:t> </a:t>
            </a:r>
            <a:r>
              <a:rPr lang="de-DE" dirty="0" err="1"/>
              <a:t>signal</a:t>
            </a:r>
            <a:r>
              <a:rPr lang="de-DE" dirty="0"/>
              <a:t> </a:t>
            </a:r>
            <a:r>
              <a:rPr lang="de-DE" dirty="0" err="1"/>
              <a:t>these</a:t>
            </a:r>
            <a:r>
              <a:rPr lang="de-DE" dirty="0"/>
              <a:t> </a:t>
            </a:r>
            <a:r>
              <a:rPr lang="de-DE" dirty="0" err="1"/>
              <a:t>supported</a:t>
            </a:r>
            <a:r>
              <a:rPr lang="de-DE" dirty="0"/>
              <a:t> BCSs </a:t>
            </a:r>
            <a:r>
              <a:rPr lang="de-DE" dirty="0" err="1"/>
              <a:t>separately</a:t>
            </a:r>
            <a:r>
              <a:rPr lang="de-DE" dirty="0"/>
              <a:t> </a:t>
            </a:r>
            <a:r>
              <a:rPr lang="de-DE" dirty="0" err="1"/>
              <a:t>to</a:t>
            </a:r>
            <a:r>
              <a:rPr lang="de-DE" dirty="0"/>
              <a:t> </a:t>
            </a:r>
            <a:r>
              <a:rPr lang="de-DE" dirty="0" err="1"/>
              <a:t>the</a:t>
            </a:r>
            <a:r>
              <a:rPr lang="de-DE" dirty="0"/>
              <a:t> </a:t>
            </a:r>
            <a:r>
              <a:rPr lang="de-DE" dirty="0" err="1"/>
              <a:t>network</a:t>
            </a:r>
            <a:endParaRPr lang="en-DE" dirty="0"/>
          </a:p>
          <a:p>
            <a:pPr lvl="1"/>
            <a:endParaRPr lang="en-US" dirty="0"/>
          </a:p>
          <a:p>
            <a:endParaRPr lang="en-DE" dirty="0"/>
          </a:p>
          <a:p>
            <a:endParaRPr lang="en-DE" dirty="0"/>
          </a:p>
        </p:txBody>
      </p:sp>
    </p:spTree>
    <p:extLst>
      <p:ext uri="{BB962C8B-B14F-4D97-AF65-F5344CB8AC3E}">
        <p14:creationId xmlns:p14="http://schemas.microsoft.com/office/powerpoint/2010/main" val="2538473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04395-0370-3046-A683-5796E74535E5}"/>
              </a:ext>
            </a:extLst>
          </p:cNvPr>
          <p:cNvSpPr>
            <a:spLocks noGrp="1"/>
          </p:cNvSpPr>
          <p:nvPr>
            <p:ph type="title"/>
          </p:nvPr>
        </p:nvSpPr>
        <p:spPr>
          <a:xfrm>
            <a:off x="838200" y="365125"/>
            <a:ext cx="10515600" cy="1571251"/>
          </a:xfrm>
        </p:spPr>
        <p:txBody>
          <a:bodyPr>
            <a:normAutofit fontScale="90000"/>
          </a:bodyPr>
          <a:lstStyle/>
          <a:p>
            <a:r>
              <a:rPr lang="en-US" dirty="0"/>
              <a:t>Capturing all the necessary agreements and relevant files such as request sheet template in a single file/new TR</a:t>
            </a:r>
            <a:endParaRPr lang="en-US" sz="4800" dirty="0"/>
          </a:p>
        </p:txBody>
      </p:sp>
      <p:sp>
        <p:nvSpPr>
          <p:cNvPr id="3" name="Content Placeholder 2">
            <a:extLst>
              <a:ext uri="{FF2B5EF4-FFF2-40B4-BE49-F238E27FC236}">
                <a16:creationId xmlns:a16="http://schemas.microsoft.com/office/drawing/2014/main" id="{222A37D9-A92F-2349-B636-2EAFFC9D3601}"/>
              </a:ext>
            </a:extLst>
          </p:cNvPr>
          <p:cNvSpPr>
            <a:spLocks noGrp="1"/>
          </p:cNvSpPr>
          <p:nvPr>
            <p:ph idx="1"/>
          </p:nvPr>
        </p:nvSpPr>
        <p:spPr>
          <a:xfrm>
            <a:off x="838200" y="2450353"/>
            <a:ext cx="10515600" cy="3726610"/>
          </a:xfrm>
        </p:spPr>
        <p:txBody>
          <a:bodyPr>
            <a:normAutofit/>
          </a:bodyPr>
          <a:lstStyle/>
          <a:p>
            <a:pPr lvl="0"/>
            <a:r>
              <a:rPr lang="en-GB" dirty="0"/>
              <a:t>While it seems to be useful to have such a document, it seems this needs a SI or WI to be agreed by RAN plenary</a:t>
            </a:r>
            <a:endParaRPr lang="en-DE" dirty="0"/>
          </a:p>
          <a:p>
            <a:pPr lvl="0"/>
            <a:r>
              <a:rPr lang="de-DE" dirty="0" err="1"/>
              <a:t>Interested</a:t>
            </a:r>
            <a:r>
              <a:rPr lang="de-DE" dirty="0"/>
              <a:t> </a:t>
            </a:r>
            <a:r>
              <a:rPr lang="de-DE" dirty="0" err="1"/>
              <a:t>companies</a:t>
            </a:r>
            <a:r>
              <a:rPr lang="de-DE" dirty="0"/>
              <a:t> </a:t>
            </a:r>
            <a:r>
              <a:rPr lang="de-DE" dirty="0" err="1"/>
              <a:t>are</a:t>
            </a:r>
            <a:r>
              <a:rPr lang="de-DE" dirty="0"/>
              <a:t> </a:t>
            </a:r>
            <a:r>
              <a:rPr lang="de-DE" dirty="0" err="1"/>
              <a:t>encouraged</a:t>
            </a:r>
            <a:r>
              <a:rPr lang="de-DE" dirty="0"/>
              <a:t> </a:t>
            </a:r>
            <a:r>
              <a:rPr lang="de-DE" dirty="0" err="1"/>
              <a:t>to</a:t>
            </a:r>
            <a:r>
              <a:rPr lang="de-DE" dirty="0"/>
              <a:t> </a:t>
            </a:r>
            <a:r>
              <a:rPr lang="de-DE" dirty="0" err="1"/>
              <a:t>propose</a:t>
            </a:r>
            <a:r>
              <a:rPr lang="de-DE" dirty="0"/>
              <a:t> a SI on </a:t>
            </a:r>
            <a:r>
              <a:rPr lang="de-DE" dirty="0" err="1"/>
              <a:t>this</a:t>
            </a:r>
            <a:r>
              <a:rPr lang="de-DE" dirty="0"/>
              <a:t> </a:t>
            </a:r>
            <a:r>
              <a:rPr lang="de-DE" dirty="0" err="1"/>
              <a:t>to</a:t>
            </a:r>
            <a:r>
              <a:rPr lang="de-DE" dirty="0"/>
              <a:t> </a:t>
            </a:r>
            <a:r>
              <a:rPr lang="de-DE" dirty="0" err="1"/>
              <a:t>the</a:t>
            </a:r>
            <a:r>
              <a:rPr lang="de-DE" dirty="0"/>
              <a:t> </a:t>
            </a:r>
            <a:r>
              <a:rPr lang="de-DE" dirty="0" err="1"/>
              <a:t>next</a:t>
            </a:r>
            <a:r>
              <a:rPr lang="de-DE" dirty="0"/>
              <a:t> RAN </a:t>
            </a:r>
            <a:r>
              <a:rPr lang="de-DE" dirty="0" err="1"/>
              <a:t>meeting</a:t>
            </a:r>
            <a:endParaRPr lang="en-US" dirty="0"/>
          </a:p>
          <a:p>
            <a:endParaRPr lang="en-DE" dirty="0"/>
          </a:p>
          <a:p>
            <a:endParaRPr lang="en-DE" dirty="0"/>
          </a:p>
        </p:txBody>
      </p:sp>
    </p:spTree>
    <p:extLst>
      <p:ext uri="{BB962C8B-B14F-4D97-AF65-F5344CB8AC3E}">
        <p14:creationId xmlns:p14="http://schemas.microsoft.com/office/powerpoint/2010/main" val="4053305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393421504b390e75c13e1df3eeeba9ad">
  <xsd:schema xmlns:xsd="http://www.w3.org/2001/XMLSchema" xmlns:xs="http://www.w3.org/2001/XMLSchema" xmlns:p="http://schemas.microsoft.com/office/2006/metadata/properties" xmlns:ns3="6f846979-0e6f-42ff-8b87-e1893efeda99" targetNamespace="http://schemas.microsoft.com/office/2006/metadata/properties" ma:root="true" ma:fieldsID="e5c1c0fc1bab5f01085b46c370843bb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2D86B90-44A4-4D14-B93E-0D265AB056AF}">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6f846979-0e6f-42ff-8b87-e1893efeda99"/>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CE96A4C6-9032-4E5E-BE6E-A04CC0260A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DFF7558-FF60-429D-8AA9-D2D16FD4CA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850</TotalTime>
  <Words>1240</Words>
  <Application>Microsoft Macintosh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WF on rules on request sheet and notations of CA/DC configurations</vt:lpstr>
      <vt:lpstr>Background</vt:lpstr>
      <vt:lpstr>Rules on the notation of CA/DC configurations</vt:lpstr>
      <vt:lpstr>Rules on the notation of CA/DC configurations for 36.101 and 38.101</vt:lpstr>
      <vt:lpstr>Rules for the request sheet and WID</vt:lpstr>
      <vt:lpstr>Necessity to define all possible UL CA/DC combinations for DL CA/DC configurations </vt:lpstr>
      <vt:lpstr>Fallback BCS</vt:lpstr>
      <vt:lpstr>Capturing all the necessary agreements and relevant files such as request sheet template in a single file/new TR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new intra-band CA BW classes for NR-U</dc:title>
  <dc:subject/>
  <dc:creator>Apple</dc:creator>
  <cp:keywords/>
  <dc:description/>
  <cp:lastModifiedBy>Elmar Wagner</cp:lastModifiedBy>
  <cp:revision>52</cp:revision>
  <dcterms:created xsi:type="dcterms:W3CDTF">2020-03-02T22:32:10Z</dcterms:created>
  <dcterms:modified xsi:type="dcterms:W3CDTF">2020-11-09T15:01:36Z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ies>
</file>