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5" r:id="rId6"/>
    <p:sldId id="306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6" autoAdjust="0"/>
    <p:restoredTop sz="96527" autoAdjust="0"/>
  </p:normalViewPr>
  <p:slideViewPr>
    <p:cSldViewPr>
      <p:cViewPr varScale="1">
        <p:scale>
          <a:sx n="114" d="100"/>
          <a:sy n="114" d="100"/>
        </p:scale>
        <p:origin x="1733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  <pc:docChgLst>
    <pc:chgData name="Thorsten Hertel" userId="5fa40fbe-6787-4208-8551-db92c4e538ea" providerId="ADAL" clId="{D0ABEF3A-ADF7-4E6F-8984-A6121C88780B}"/>
    <pc:docChg chg="undo custSel modSld">
      <pc:chgData name="Thorsten Hertel" userId="5fa40fbe-6787-4208-8551-db92c4e538ea" providerId="ADAL" clId="{D0ABEF3A-ADF7-4E6F-8984-A6121C88780B}" dt="2020-04-29T19:54:22.743" v="332" actId="20577"/>
      <pc:docMkLst>
        <pc:docMk/>
      </pc:docMkLst>
      <pc:sldChg chg="modSp">
        <pc:chgData name="Thorsten Hertel" userId="5fa40fbe-6787-4208-8551-db92c4e538ea" providerId="ADAL" clId="{D0ABEF3A-ADF7-4E6F-8984-A6121C88780B}" dt="2020-04-29T19:52:37.119" v="314" actId="207"/>
        <pc:sldMkLst>
          <pc:docMk/>
          <pc:sldMk cId="0" sldId="256"/>
        </pc:sldMkLst>
        <pc:spChg chg="mod">
          <ac:chgData name="Thorsten Hertel" userId="5fa40fbe-6787-4208-8551-db92c4e538ea" providerId="ADAL" clId="{D0ABEF3A-ADF7-4E6F-8984-A6121C88780B}" dt="2020-04-29T19:52:37.119" v="314" actId="207"/>
          <ac:spMkLst>
            <pc:docMk/>
            <pc:sldMk cId="0" sldId="256"/>
            <ac:spMk id="3075" creationId="{00000000-0000-0000-0000-000000000000}"/>
          </ac:spMkLst>
        </pc:spChg>
      </pc:sldChg>
      <pc:sldChg chg="modSp">
        <pc:chgData name="Thorsten Hertel" userId="5fa40fbe-6787-4208-8551-db92c4e538ea" providerId="ADAL" clId="{D0ABEF3A-ADF7-4E6F-8984-A6121C88780B}" dt="2020-04-29T19:54:22.743" v="332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D0ABEF3A-ADF7-4E6F-8984-A6121C88780B}" dt="2020-04-29T19:54:22.743" v="332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addSp delSp modSp addCm delCm modCm">
        <pc:chgData name="Thorsten Hertel" userId="5fa40fbe-6787-4208-8551-db92c4e538ea" providerId="ADAL" clId="{D0ABEF3A-ADF7-4E6F-8984-A6121C88780B}" dt="2020-04-29T19:53:42.043" v="331" actId="20577"/>
        <pc:sldMkLst>
          <pc:docMk/>
          <pc:sldMk cId="3778124970" sldId="306"/>
        </pc:sldMkLst>
        <pc:spChg chg="mod">
          <ac:chgData name="Thorsten Hertel" userId="5fa40fbe-6787-4208-8551-db92c4e538ea" providerId="ADAL" clId="{D0ABEF3A-ADF7-4E6F-8984-A6121C88780B}" dt="2020-04-29T19:53:42.043" v="331" actId="20577"/>
          <ac:spMkLst>
            <pc:docMk/>
            <pc:sldMk cId="3778124970" sldId="306"/>
            <ac:spMk id="3" creationId="{00000000-0000-0000-0000-000000000000}"/>
          </ac:spMkLst>
        </pc:spChg>
        <pc:picChg chg="del mod">
          <ac:chgData name="Thorsten Hertel" userId="5fa40fbe-6787-4208-8551-db92c4e538ea" providerId="ADAL" clId="{D0ABEF3A-ADF7-4E6F-8984-A6121C88780B}" dt="2020-04-29T16:57:17.047" v="269" actId="478"/>
          <ac:picMkLst>
            <pc:docMk/>
            <pc:sldMk cId="3778124970" sldId="306"/>
            <ac:picMk id="5" creationId="{00000000-0000-0000-0000-000000000000}"/>
          </ac:picMkLst>
        </pc:picChg>
        <pc:picChg chg="add mod">
          <ac:chgData name="Thorsten Hertel" userId="5fa40fbe-6787-4208-8551-db92c4e538ea" providerId="ADAL" clId="{D0ABEF3A-ADF7-4E6F-8984-A6121C88780B}" dt="2020-04-29T16:57:22.356" v="272" actId="14100"/>
          <ac:picMkLst>
            <pc:docMk/>
            <pc:sldMk cId="3778124970" sldId="306"/>
            <ac:picMk id="1026" creationId="{BC40A86B-2521-4EDD-9B94-8C31D1AFC0D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FR2 MIMO </a:t>
            </a:r>
            <a:r>
              <a:rPr lang="en-US" altLang="zh-CN" sz="4000" b="1" dirty="0" smtClean="0"/>
              <a:t>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</a:t>
            </a:r>
            <a:r>
              <a:rPr lang="en-US" altLang="zh-CN" dirty="0" smtClean="0">
                <a:solidFill>
                  <a:schemeClr val="tx1"/>
                </a:solidFill>
              </a:rPr>
              <a:t>Spirent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95-e</a:t>
            </a:r>
            <a:r>
              <a:rPr lang="en-GB" altLang="zh-CN" sz="1800" b="1" dirty="0"/>
              <a:t>	                                                     </a:t>
            </a:r>
            <a:r>
              <a:rPr lang="en-US" altLang="zh-CN" sz="1800" b="1" dirty="0" smtClean="0"/>
              <a:t>R4-2008865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25 May – 5 </a:t>
            </a:r>
            <a:r>
              <a:rPr lang="en-US" altLang="zh-CN" sz="1800" b="1" dirty="0" smtClean="0"/>
              <a:t>June, </a:t>
            </a:r>
            <a:r>
              <a:rPr lang="en-US" altLang="zh-CN" sz="1800" b="1" dirty="0"/>
              <a:t>2020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 lnSpcReduction="10000"/>
          </a:bodyPr>
          <a:lstStyle/>
          <a:p>
            <a:r>
              <a:rPr lang="en-GB" altLang="zh-CN" sz="2400" b="1" u="sng" dirty="0"/>
              <a:t>FR2 PSP Validation procedures</a:t>
            </a:r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V</a:t>
            </a:r>
            <a:r>
              <a:rPr lang="en-US" altLang="zh-CN" sz="2200" dirty="0" smtClean="0"/>
              <a:t>ertical polarization validation shall be captured in the TR, further check if horizontal procedure is needed. </a:t>
            </a:r>
          </a:p>
          <a:p>
            <a:pPr lvl="1" fontAlgn="auto" hangingPunct="1"/>
            <a:r>
              <a:rPr lang="en-US" altLang="zh-CN" sz="2000" dirty="0"/>
              <a:t>A</a:t>
            </a:r>
            <a:r>
              <a:rPr lang="en-US" altLang="zh-CN" sz="2000" dirty="0" smtClean="0"/>
              <a:t>dding </a:t>
            </a:r>
            <a:r>
              <a:rPr lang="en-US" altLang="zh-CN" sz="2000" dirty="0"/>
              <a:t>radius of </a:t>
            </a:r>
            <a:r>
              <a:rPr lang="en-US" altLang="zh-CN" sz="2000" dirty="0" smtClean="0"/>
              <a:t>5cm procedure in the TR with additional statement that the considering the suitable testing </a:t>
            </a:r>
            <a:r>
              <a:rPr lang="en-US" altLang="zh-CN" sz="2000" dirty="0"/>
              <a:t>time 5cm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procedure is adopted. PSP validation with radius of 10cm is </a:t>
            </a:r>
            <a:r>
              <a:rPr lang="en-US" altLang="zh-CN" sz="2000" dirty="0" smtClean="0"/>
              <a:t>FFS.</a:t>
            </a:r>
          </a:p>
          <a:p>
            <a:pPr lvl="1" fontAlgn="auto" hangingPunct="1"/>
            <a:r>
              <a:rPr lang="en-US" altLang="zh-CN" sz="2000" dirty="0" smtClean="0"/>
              <a:t>Further comparison among 5cm and 10cm results will be discussed in the future i.e. WI phase. </a:t>
            </a:r>
          </a:p>
          <a:p>
            <a:pPr lvl="1" fontAlgn="auto" hangingPunct="1"/>
            <a:r>
              <a:rPr lang="en-US" altLang="zh-CN" sz="2000" dirty="0" smtClean="0"/>
              <a:t>Further check if we need to specify the reference antenna in the future i.e. WI phase</a:t>
            </a:r>
            <a:endParaRPr lang="en-US" altLang="zh-CN" sz="2000" dirty="0"/>
          </a:p>
          <a:p>
            <a:r>
              <a:rPr lang="en-US" altLang="zh-CN" sz="2400" b="1" u="sng" dirty="0" smtClean="0"/>
              <a:t>FR2 </a:t>
            </a:r>
            <a:r>
              <a:rPr lang="en-US" altLang="zh-CN" sz="2400" b="1" u="sng" dirty="0"/>
              <a:t>Dynamic testing (Beam Switching/Refinement </a:t>
            </a:r>
            <a:r>
              <a:rPr lang="en-US" altLang="zh-CN" sz="2400" b="1" u="sng" dirty="0" smtClean="0"/>
              <a:t>testing)</a:t>
            </a:r>
            <a:endParaRPr lang="en-US" altLang="zh-CN" sz="2400" b="1" u="sng" dirty="0"/>
          </a:p>
          <a:p>
            <a:pPr lvl="1"/>
            <a:r>
              <a:rPr lang="en-US" altLang="zh-CN" sz="2000" dirty="0"/>
              <a:t>NO conclusion in Rel-16 MIMO OTA test SI.</a:t>
            </a:r>
            <a:endParaRPr lang="en-US" altLang="zh-CN" sz="2000" strike="sngStrike" dirty="0"/>
          </a:p>
          <a:p>
            <a:pPr lvl="1"/>
            <a:r>
              <a:rPr lang="en-US" altLang="zh-CN" sz="2000" dirty="0" smtClean="0"/>
              <a:t>Views on this topic is collected:</a:t>
            </a:r>
          </a:p>
          <a:p>
            <a:pPr lvl="2"/>
            <a:r>
              <a:rPr lang="en-US" altLang="zh-CN" sz="1600" dirty="0" smtClean="0"/>
              <a:t>Option 1: YES  </a:t>
            </a:r>
          </a:p>
          <a:p>
            <a:pPr lvl="2"/>
            <a:r>
              <a:rPr lang="en-US" altLang="zh-CN" sz="1600" dirty="0"/>
              <a:t>Option </a:t>
            </a:r>
            <a:r>
              <a:rPr lang="en-US" altLang="zh-CN" sz="1600" dirty="0" smtClean="0"/>
              <a:t>2: No requirements (Huawei)</a:t>
            </a:r>
          </a:p>
          <a:p>
            <a:pPr lvl="2"/>
            <a:r>
              <a:rPr lang="en-US" altLang="zh-CN" sz="1600" dirty="0" smtClean="0"/>
              <a:t>Option 3: Further study in the  Rel-17 WI (</a:t>
            </a:r>
            <a:r>
              <a:rPr lang="en-US" altLang="zh-CN" sz="1600" dirty="0" err="1" smtClean="0"/>
              <a:t>Sprient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keysight</a:t>
            </a:r>
            <a:r>
              <a:rPr lang="en-US" altLang="zh-CN" sz="1600" dirty="0" smtClean="0"/>
              <a:t>, Qualcomm)</a:t>
            </a:r>
          </a:p>
          <a:p>
            <a:pPr lvl="2"/>
            <a:r>
              <a:rPr lang="en-US" altLang="zh-CN" sz="1600" dirty="0" smtClean="0"/>
              <a:t>Option 4: Further study dynamic test  in </a:t>
            </a:r>
            <a:r>
              <a:rPr lang="en-US" altLang="zh-CN" sz="1600" smtClean="0"/>
              <a:t>a separate </a:t>
            </a:r>
            <a:r>
              <a:rPr lang="en-US" altLang="zh-CN" sz="1600" dirty="0" smtClean="0"/>
              <a:t>SI in future release (</a:t>
            </a:r>
            <a:r>
              <a:rPr lang="en-US" altLang="zh-CN" sz="1600" dirty="0" err="1" smtClean="0"/>
              <a:t>keysight</a:t>
            </a:r>
            <a:r>
              <a:rPr lang="en-US" altLang="zh-CN" sz="1600" dirty="0" smtClean="0"/>
              <a:t>, Huawei, Samsung, </a:t>
            </a:r>
            <a:r>
              <a:rPr lang="en-US" altLang="zh-CN" sz="1600" dirty="0" err="1" smtClean="0"/>
              <a:t>Oppo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Sprient</a:t>
            </a:r>
            <a:r>
              <a:rPr lang="en-US" altLang="zh-CN" sz="1600" dirty="0" smtClean="0"/>
              <a:t>, CAICT, Qualcomm)</a:t>
            </a:r>
            <a:endParaRPr lang="en-US" altLang="zh-CN" sz="16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Next step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US" altLang="zh-CN" sz="2400" b="1" u="sng" dirty="0" smtClean="0"/>
              <a:t>Potential work</a:t>
            </a:r>
            <a:r>
              <a:rPr lang="en-GB" altLang="zh-CN" sz="2400" b="1" u="sng" dirty="0" smtClean="0"/>
              <a:t> in WI phase</a:t>
            </a:r>
            <a:endParaRPr lang="zh-CN" altLang="zh-CN" sz="2400" dirty="0"/>
          </a:p>
          <a:p>
            <a:pPr lvl="1" fontAlgn="auto" hangingPunct="1"/>
            <a:r>
              <a:rPr lang="en-US" altLang="zh-CN" sz="2200" dirty="0" smtClean="0"/>
              <a:t>Further </a:t>
            </a:r>
            <a:r>
              <a:rPr lang="en-US" altLang="zh-CN" sz="2200" dirty="0"/>
              <a:t>work is </a:t>
            </a:r>
            <a:r>
              <a:rPr lang="en-US" altLang="zh-CN" sz="2200" dirty="0" smtClean="0"/>
              <a:t>suggested </a:t>
            </a:r>
            <a:r>
              <a:rPr lang="en-US" altLang="zh-CN" sz="2200" dirty="0"/>
              <a:t>to illustrate the DUT rotations.</a:t>
            </a:r>
          </a:p>
          <a:p>
            <a:pPr lvl="1" fontAlgn="auto" hangingPunct="1"/>
            <a:r>
              <a:rPr lang="en-US" altLang="zh-CN" sz="2200" dirty="0" smtClean="0"/>
              <a:t>Further </a:t>
            </a:r>
            <a:r>
              <a:rPr lang="en-US" altLang="zh-CN" sz="2200" dirty="0"/>
              <a:t>work to </a:t>
            </a:r>
            <a:r>
              <a:rPr lang="en-US" altLang="zh-CN" sz="2200" dirty="0" smtClean="0"/>
              <a:t>check </a:t>
            </a:r>
            <a:r>
              <a:rPr lang="en-US" altLang="zh-CN" sz="2200" dirty="0"/>
              <a:t>if test points rotations are to be implemented per channel model to compensate for channel model rotations</a:t>
            </a:r>
            <a:r>
              <a:rPr lang="en-US" altLang="zh-CN" sz="2200" dirty="0" smtClean="0"/>
              <a:t>.</a:t>
            </a:r>
          </a:p>
          <a:p>
            <a:pPr lvl="1" fontAlgn="auto" hangingPunct="1"/>
            <a:r>
              <a:rPr lang="en-US" altLang="zh-CN" sz="2200" dirty="0" smtClean="0"/>
              <a:t>Further check whether </a:t>
            </a:r>
            <a:r>
              <a:rPr lang="en-US" altLang="zh-CN" sz="2200" dirty="0"/>
              <a:t>FR1 Spatial Correlation is required for both polarization or whether vertical polarization is </a:t>
            </a:r>
            <a:r>
              <a:rPr lang="en-US" altLang="zh-CN" sz="2200" dirty="0" smtClean="0"/>
              <a:t>sufficient</a:t>
            </a:r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bdd78157-346c-4767-bfdd-352789a5c5f1"/>
    <ds:schemaRef ds:uri="http://www.w3.org/XML/1998/namespace"/>
    <ds:schemaRef ds:uri="http://purl.org/dc/dcmitype/"/>
    <ds:schemaRef ds:uri="http://schemas.microsoft.com/office/infopath/2007/PartnerControls"/>
    <ds:schemaRef ds:uri="878f5c59-aec9-459c-acf8-8cf94147319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2816</TotalTime>
  <Words>248</Words>
  <Application>Microsoft Office PowerPoint</Application>
  <PresentationFormat>全屏显示(4:3)</PresentationFormat>
  <Paragraphs>28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FR2 MIMO OTA</vt:lpstr>
      <vt:lpstr>FR2 MIMO OTA</vt:lpstr>
      <vt:lpstr>Next step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WRX</cp:lastModifiedBy>
  <cp:revision>1000</cp:revision>
  <dcterms:created xsi:type="dcterms:W3CDTF">2016-04-12T20:58:18Z</dcterms:created>
  <dcterms:modified xsi:type="dcterms:W3CDTF">2020-06-04T02:20:51Z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