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15"/>
  </p:notesMasterIdLst>
  <p:sldIdLst>
    <p:sldId id="256" r:id="rId5"/>
    <p:sldId id="267" r:id="rId6"/>
    <p:sldId id="281" r:id="rId7"/>
    <p:sldId id="290" r:id="rId8"/>
    <p:sldId id="289" r:id="rId9"/>
    <p:sldId id="286" r:id="rId10"/>
    <p:sldId id="287" r:id="rId11"/>
    <p:sldId id="291" r:id="rId12"/>
    <p:sldId id="292" r:id="rId13"/>
    <p:sldId id="26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5" autoAdjust="0"/>
    <p:restoredTop sz="89505" autoAdjust="0"/>
  </p:normalViewPr>
  <p:slideViewPr>
    <p:cSldViewPr snapToGrid="0">
      <p:cViewPr varScale="1">
        <p:scale>
          <a:sx n="60" d="100"/>
          <a:sy n="60" d="100"/>
        </p:scale>
        <p:origin x="8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038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5_e/Docs/R4-2008080.zip" TargetMode="External"/><Relationship Id="rId3" Type="http://schemas.openxmlformats.org/officeDocument/2006/relationships/hyperlink" Target="http://www.3gpp.org/ftp/TSG_RAN/WG4_Radio/TSGR4_95_e/Docs/R4-2006746.zip" TargetMode="External"/><Relationship Id="rId7" Type="http://schemas.openxmlformats.org/officeDocument/2006/relationships/hyperlink" Target="http://www.3gpp.org/ftp/TSG_RAN/WG4_Radio/TSGR4_95_e/Docs/R4-2008079.zip" TargetMode="External"/><Relationship Id="rId2" Type="http://schemas.openxmlformats.org/officeDocument/2006/relationships/hyperlink" Target="http://www.3gpp.org/ftp/TSG_RAN/WG4_Radio/TSGR4_95_e/Docs/R4-200670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5_e/Docs/R4-2007881.zip" TargetMode="External"/><Relationship Id="rId5" Type="http://schemas.openxmlformats.org/officeDocument/2006/relationships/hyperlink" Target="http://www.3gpp.org/ftp/TSG_RAN/WG4_Radio/TSGR4_95_e/Docs/R4-2007880.zip" TargetMode="External"/><Relationship Id="rId10" Type="http://schemas.openxmlformats.org/officeDocument/2006/relationships/hyperlink" Target="http://www.3gpp.org/ftp/TSG_RAN/WG4_Radio/TSGR4_94_eBis/Docs/R4-2004206.zip" TargetMode="External"/><Relationship Id="rId4" Type="http://schemas.openxmlformats.org/officeDocument/2006/relationships/hyperlink" Target="http://www.3gpp.org/ftp/TSG_RAN/WG4_Radio/TSGR4_95_e/Docs/R4-2006820.zip" TargetMode="External"/><Relationship Id="rId9" Type="http://schemas.openxmlformats.org/officeDocument/2006/relationships/hyperlink" Target="http://www.3gpp.org/ftp/TSG_RAN/WG4_Radio/TSGR4_95_e/Docs/R4-2008081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</a:t>
            </a:r>
            <a:r>
              <a:rPr lang="en-US" sz="4800" dirty="0"/>
              <a:t>on</a:t>
            </a:r>
            <a:r>
              <a:rPr lang="en-GB" altLang="zh-CN" sz="4800" dirty="0"/>
              <a:t> </a:t>
            </a:r>
            <a:r>
              <a:rPr lang="en-US" altLang="zh-CN" sz="4800" dirty="0" smtClean="0"/>
              <a:t>A-MPR requirements for PSSCH/PSCCH transmission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LG Electronics, ...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 smtClean="0"/>
              <a:t>#9</a:t>
            </a:r>
            <a:r>
              <a:rPr lang="en-US" altLang="zh-CN" sz="2400" b="1" dirty="0"/>
              <a:t>5</a:t>
            </a:r>
            <a:r>
              <a:rPr lang="en-US" altLang="zh-CN" sz="2400" b="1" dirty="0" smtClean="0"/>
              <a:t>-e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Meeting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  R4-2008439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</a:t>
            </a:r>
            <a:r>
              <a:rPr lang="en-US" altLang="zh-CN" sz="2400" b="1" dirty="0" smtClean="0"/>
              <a:t>25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M</a:t>
            </a:r>
            <a:r>
              <a:rPr lang="en-US" altLang="ko-KR" sz="2400" b="1" dirty="0" smtClean="0"/>
              <a:t>ay</a:t>
            </a:r>
            <a:r>
              <a:rPr lang="ko-KR" altLang="en-US" sz="2400" b="1" smtClean="0"/>
              <a:t> </a:t>
            </a:r>
            <a:r>
              <a:rPr lang="en-US" altLang="zh-CN" sz="2400" b="1" dirty="0" smtClean="0"/>
              <a:t> </a:t>
            </a:r>
            <a:r>
              <a:rPr lang="en-US" altLang="zh-CN" sz="2400" b="1" dirty="0"/>
              <a:t>– </a:t>
            </a:r>
            <a:r>
              <a:rPr lang="en-US" altLang="zh-CN" sz="2400" b="1" dirty="0" smtClean="0"/>
              <a:t>05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June, </a:t>
            </a:r>
            <a:r>
              <a:rPr lang="en-US" altLang="zh-CN" sz="2400" b="1" dirty="0"/>
              <a:t>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9029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References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68167"/>
              </p:ext>
            </p:extLst>
          </p:nvPr>
        </p:nvGraphicFramePr>
        <p:xfrm>
          <a:off x="790073" y="962526"/>
          <a:ext cx="10603831" cy="5561298"/>
        </p:xfrm>
        <a:graphic>
          <a:graphicData uri="http://schemas.openxmlformats.org/drawingml/2006/table">
            <a:tbl>
              <a:tblPr firstRow="1" firstCol="1" bandRow="1"/>
              <a:tblGrid>
                <a:gridCol w="4440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44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530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213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284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8816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47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</a:t>
                      </a:r>
                      <a:r>
                        <a:rPr lang="ko-KR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Title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Source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Type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Agenda item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2"/>
                        </a:rPr>
                        <a:t>R4-2006701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TP on NR V2X A-MPR for PSSCH/PSCCH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 Inc.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6.4.3.1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3"/>
                        </a:rPr>
                        <a:t>R4-2006746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TP on remaining issues for NR V2X UE (Coexistence table to remove n47 ETSI requirements -30dBm/MHz, configured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Tx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power)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 France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6.4.3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4"/>
                        </a:rPr>
                        <a:t>R4-2006820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TP on 5G V2X MPR A-MPR for S-SSB transmission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Qualcomm Incorporated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6.4.3.1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5"/>
                        </a:rPr>
                        <a:t>R4-2007880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TP to TR38.886 V2X PSSCH PSCCH A-MPR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Qualcomm Austria RFFE GmbH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6.4.3.1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6"/>
                        </a:rPr>
                        <a:t>R4-2007881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TP to TR38.886 A-MPR for 10 and 40MHz V2X PSFCH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Qualcomm Incorporated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6.4.3.1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7"/>
                        </a:rPr>
                        <a:t>R4-2008079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Discussion on ETSI NS issue, NS_33 AMPR and spurious emission for UE co-existence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HiSilicon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6.4.3.1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8"/>
                        </a:rPr>
                        <a:t>R4-2008080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TP to update MPR\AMPR requirements for both PC3 and PC2 NR V2X in band n47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HiSilicon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6.4.3.1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9"/>
                        </a:rPr>
                        <a:t>R4-2008081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DraftCR to specify MPR\AMPR requirements for PC3 NR V2X in band n47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HiSilicon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draftCR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6.4.3.1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  <a:hlinkClick r:id="rId10"/>
                        </a:rPr>
                        <a:t>R4-200447</a:t>
                      </a:r>
                      <a:r>
                        <a:rPr lang="en-US" sz="1400" b="1" u="sng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endParaRPr lang="ko-KR" sz="1400" b="1" u="sng" kern="12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MPR A-MPR results for PSSS/SSSS/PSBCH transmission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Qualcomm Incorporated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6.4.4.1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45211" y="1690688"/>
            <a:ext cx="11281474" cy="5046995"/>
          </a:xfrm>
        </p:spPr>
        <p:txBody>
          <a:bodyPr>
            <a:normAutofit fontScale="77500" lnSpcReduction="20000"/>
          </a:bodyPr>
          <a:lstStyle/>
          <a:p>
            <a:r>
              <a:rPr lang="en-GB" altLang="zh-CN" dirty="0" smtClean="0"/>
              <a:t>In this meeting, RAN4 discuss the MPR/A-MPR requirements for PSSCH/PSCCH for NR V2X UE as follow.</a:t>
            </a:r>
          </a:p>
          <a:p>
            <a:pPr lvl="1"/>
            <a:endParaRPr lang="en-GB" altLang="zh-CN" dirty="0"/>
          </a:p>
          <a:p>
            <a:r>
              <a:rPr lang="en-GB" altLang="ko-KR" b="1" u="sng" dirty="0"/>
              <a:t>Issue 1-1-1: </a:t>
            </a:r>
            <a:r>
              <a:rPr lang="en-US" altLang="ko-KR" b="1" i="1" dirty="0"/>
              <a:t>A-MPR for </a:t>
            </a:r>
            <a:r>
              <a:rPr lang="en-GB" altLang="ko-KR" b="1" i="1" dirty="0"/>
              <a:t>PSSCH/PSCCH transmission</a:t>
            </a:r>
            <a:endParaRPr lang="ko-KR" altLang="ko-KR" sz="2000"/>
          </a:p>
          <a:p>
            <a:pPr marL="457200" lvl="1" indent="0">
              <a:buNone/>
            </a:pPr>
            <a:r>
              <a:rPr lang="en-GB" altLang="ko-KR" b="1" dirty="0"/>
              <a:t>To derive A-MPR requirements, the worst A-MPR values from interested companies are chosen. </a:t>
            </a:r>
            <a:endParaRPr lang="ko-KR" altLang="ko-KR"/>
          </a:p>
          <a:p>
            <a:pPr marL="457200" lvl="1" indent="0">
              <a:buNone/>
            </a:pPr>
            <a:r>
              <a:rPr lang="en-GB" altLang="ko-KR" b="1" dirty="0"/>
              <a:t>Define NS_33 and NS_52 with current regulatory requirements in TS at this moment. A-MPR for update ETSI regulation will be captured in TR only.</a:t>
            </a:r>
            <a:endParaRPr lang="ko-KR" altLang="ko-KR"/>
          </a:p>
          <a:p>
            <a:pPr lvl="0"/>
            <a:endParaRPr lang="en-GB" altLang="ko-KR" sz="2600" dirty="0" smtClean="0"/>
          </a:p>
          <a:p>
            <a:r>
              <a:rPr lang="en-US" altLang="ko-KR" sz="3400" b="1" i="1" dirty="0"/>
              <a:t>Tentative agreement:</a:t>
            </a:r>
            <a:endParaRPr lang="ko-KR" altLang="ko-KR" sz="3400"/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altLang="ko-KR" sz="2600" i="1" dirty="0"/>
              <a:t>NS_33(existing ETSI), NS_52(FCC) and </a:t>
            </a:r>
            <a:r>
              <a:rPr lang="en-US" altLang="ko-KR" sz="2600" i="1" dirty="0" err="1"/>
              <a:t>New_NS</a:t>
            </a:r>
            <a:r>
              <a:rPr lang="en-US" altLang="ko-KR" sz="2600" i="1" dirty="0"/>
              <a:t> (Update ETSI in future) will be captured in TR.</a:t>
            </a:r>
            <a:endParaRPr lang="ko-KR" altLang="ko-KR" sz="2600"/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altLang="ko-KR" sz="2600" i="1" dirty="0"/>
              <a:t>NS_33 and NS_52 will be captured in TS38.101-1 in this meeting. The </a:t>
            </a:r>
            <a:r>
              <a:rPr lang="en-US" altLang="ko-KR" sz="2600" i="1" dirty="0" err="1"/>
              <a:t>new_NS</a:t>
            </a:r>
            <a:r>
              <a:rPr lang="en-US" altLang="ko-KR" sz="2600" i="1" dirty="0"/>
              <a:t> (Update ETSI in future) will be added in TS38.101-1 in Rel-16 when ETSI release the revised EN302 571 requirement </a:t>
            </a:r>
            <a:endParaRPr lang="en-US" altLang="ko-KR" sz="2600" i="1" dirty="0" smtClean="0"/>
          </a:p>
          <a:p>
            <a:pPr lvl="1" hangingPunct="0"/>
            <a:endParaRPr lang="ko-KR" altLang="ko-KR" sz="2600" dirty="0"/>
          </a:p>
          <a:p>
            <a:r>
              <a:rPr lang="en-US" altLang="ko-KR" sz="3400" b="1" i="1" dirty="0"/>
              <a:t>Recommendations for 2nd round:</a:t>
            </a:r>
            <a:endParaRPr lang="ko-KR" altLang="ko-KR" sz="3400"/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altLang="ko-KR" sz="2600" i="1" dirty="0"/>
              <a:t>WF will assign to complete A-MPR for PSSCH/PSCCH transmission based on the tentative agreement. The detail table format and A-MPR level will be proposed in WF.</a:t>
            </a:r>
            <a:r>
              <a:rPr lang="en-GB" altLang="ko-KR" sz="2600" i="1" dirty="0"/>
              <a:t> </a:t>
            </a:r>
            <a:endParaRPr lang="ko-KR" altLang="ko-KR" sz="2600" i="1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/>
          <a:lstStyle/>
          <a:p>
            <a:pPr algn="ctr"/>
            <a:r>
              <a:rPr lang="en-US" dirty="0" smtClean="0"/>
              <a:t>WF1 on MPR for PC3 NR V2X UE at n47</a:t>
            </a:r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97212" y="1131094"/>
            <a:ext cx="9507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Maximum power reduction (MPR) for </a:t>
            </a:r>
            <a:r>
              <a:rPr kumimoji="0" lang="en-US" altLang="ko-K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PSSCH/PSCCH for</a:t>
            </a:r>
            <a:r>
              <a:rPr kumimoji="0" lang="en-GB" altLang="ko-K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</a:t>
            </a:r>
            <a:r>
              <a:rPr kumimoji="0" lang="en-GB" altLang="ko-KR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ower class 3 NR V2X UE</a:t>
            </a:r>
            <a:endParaRPr kumimoji="0" lang="en-GB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838200" y="1243174"/>
            <a:ext cx="10515600" cy="5219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/>
          </a:p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365760" indent="-365760"/>
            <a:r>
              <a:rPr lang="en-US" altLang="zh-CN" dirty="0" smtClean="0"/>
              <a:t>Above MPR requirements will be used for PSSCH/PSCCH transmission. </a:t>
            </a:r>
            <a:endParaRPr lang="en-US" altLang="zh-CN" dirty="0" smtClean="0"/>
          </a:p>
          <a:p>
            <a:pPr marL="365760" indent="-365760"/>
            <a:endParaRPr lang="en-US" altLang="zh-CN" dirty="0"/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2295026"/>
              </p:ext>
            </p:extLst>
          </p:nvPr>
        </p:nvGraphicFramePr>
        <p:xfrm>
          <a:off x="2707542" y="1691679"/>
          <a:ext cx="6174298" cy="198115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736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36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134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34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75670">
                <a:tc rowSpan="2"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Modulation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MPR (dB)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2809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Outer RB allocations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Inner RB allocations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5670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CP-OFDM 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QPSK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+mn-lt"/>
                          <a:ea typeface="LG스마트체 Regular" panose="020B0600000101010101" pitchFamily="50" charset="-127"/>
                          <a:cs typeface="Arial" panose="020B0604020202020204" pitchFamily="34" charset="0"/>
                        </a:rPr>
                        <a:t>≤ 4.5</a:t>
                      </a:r>
                      <a:endParaRPr lang="ko-KR" sz="140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CA" sz="14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/>
                          <a:cs typeface="Arial" panose="020B0604020202020204" pitchFamily="34" charset="0"/>
                        </a:rPr>
                        <a:t> 2.5</a:t>
                      </a:r>
                      <a:endParaRPr lang="ko-KR" sz="140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56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16 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+mn-lt"/>
                          <a:ea typeface="LG스마트체 Regular" panose="020B0600000101010101" pitchFamily="50" charset="-127"/>
                          <a:cs typeface="Arial" panose="020B0604020202020204" pitchFamily="34" charset="0"/>
                        </a:rPr>
                        <a:t>≤ 4.5</a:t>
                      </a:r>
                      <a:endParaRPr lang="ko-KR" sz="140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CA" sz="14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/>
                          <a:cs typeface="Arial" panose="020B0604020202020204" pitchFamily="34" charset="0"/>
                        </a:rPr>
                        <a:t>2.5</a:t>
                      </a:r>
                      <a:endParaRPr lang="ko-KR" sz="140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56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64 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+mn-lt"/>
                          <a:ea typeface="LG스마트체 Regular" panose="020B0600000101010101" pitchFamily="50" charset="-127"/>
                          <a:cs typeface="Arial" panose="020B0604020202020204" pitchFamily="34" charset="0"/>
                        </a:rPr>
                        <a:t>≤ 4.5</a:t>
                      </a:r>
                      <a:endParaRPr lang="ko-KR" sz="140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56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256 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+mn-lt"/>
                          <a:ea typeface="LG스마트체 Regular" panose="020B0600000101010101" pitchFamily="50" charset="-127"/>
                          <a:cs typeface="Arial" panose="020B0604020202020204" pitchFamily="34" charset="0"/>
                        </a:rPr>
                        <a:t>≤ 7.0</a:t>
                      </a:r>
                      <a:endParaRPr lang="ko-KR" sz="140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141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395467"/>
            <a:ext cx="9870463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WF2-1 on A-MPR for PC3 NR V2X UE at n47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11480" y="1166973"/>
            <a:ext cx="11231880" cy="5532209"/>
          </a:xfrm>
        </p:spPr>
        <p:txBody>
          <a:bodyPr>
            <a:normAutofit lnSpcReduction="10000"/>
          </a:bodyPr>
          <a:lstStyle/>
          <a:p>
            <a:pPr marL="365760" indent="-365760"/>
            <a:r>
              <a:rPr lang="en-US" altLang="zh-CN" sz="2400" dirty="0" smtClean="0"/>
              <a:t>For ETSI regulation at 10MHz with NS_33</a:t>
            </a:r>
          </a:p>
          <a:p>
            <a:pPr marL="365760" indent="-365760"/>
            <a:endParaRPr lang="en-US" altLang="zh-CN" dirty="0"/>
          </a:p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/>
          </a:p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/>
          </a:p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/>
          </a:p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 smtClean="0"/>
          </a:p>
          <a:p>
            <a:pPr marL="365760" indent="-365760"/>
            <a:r>
              <a:rPr lang="en-US" altLang="zh-CN" sz="2400" dirty="0" smtClean="0"/>
              <a:t>A-</a:t>
            </a:r>
            <a:r>
              <a:rPr lang="en-US" altLang="zh-CN" sz="2400" dirty="0" err="1" smtClean="0"/>
              <a:t>MPR</a:t>
            </a:r>
            <a:r>
              <a:rPr lang="en-US" altLang="zh-CN" sz="2400" baseline="-25000" dirty="0" err="1" smtClean="0"/>
              <a:t>step</a:t>
            </a:r>
            <a:r>
              <a:rPr lang="en-US" altLang="zh-CN" sz="2400" baseline="-25000" dirty="0" smtClean="0"/>
              <a:t> </a:t>
            </a:r>
            <a:r>
              <a:rPr lang="en-US" altLang="zh-CN" sz="2400" dirty="0" smtClean="0"/>
              <a:t>is decided as follow</a:t>
            </a:r>
          </a:p>
          <a:p>
            <a:pPr marL="822960" lvl="1" indent="-365760"/>
            <a:r>
              <a:rPr lang="en-US" altLang="ko-KR" sz="2000" dirty="0" err="1" smtClean="0">
                <a:solidFill>
                  <a:srgbClr val="FF0000"/>
                </a:solidFill>
              </a:rPr>
              <a:t>AMPRstep</a:t>
            </a:r>
            <a:r>
              <a:rPr lang="en-US" altLang="ko-KR" sz="2000" dirty="0" smtClean="0">
                <a:solidFill>
                  <a:srgbClr val="FF0000"/>
                </a:solidFill>
              </a:rPr>
              <a:t> </a:t>
            </a:r>
            <a:r>
              <a:rPr lang="en-US" altLang="ko-KR" sz="2000" dirty="0">
                <a:solidFill>
                  <a:srgbClr val="FF0000"/>
                </a:solidFill>
              </a:rPr>
              <a:t>= 1.2 for </a:t>
            </a:r>
            <a:r>
              <a:rPr lang="en-US" altLang="ko-KR" sz="2000" dirty="0" err="1">
                <a:solidFill>
                  <a:srgbClr val="FF0000"/>
                </a:solidFill>
              </a:rPr>
              <a:t>RBstart</a:t>
            </a:r>
            <a:r>
              <a:rPr lang="en-US" altLang="ko-KR" sz="2000" dirty="0">
                <a:solidFill>
                  <a:srgbClr val="FF0000"/>
                </a:solidFill>
              </a:rPr>
              <a:t> 0 and 1, and 0.7 for all other </a:t>
            </a:r>
            <a:r>
              <a:rPr lang="en-US" altLang="ko-KR" sz="2000" dirty="0" err="1" smtClean="0">
                <a:solidFill>
                  <a:srgbClr val="FF0000"/>
                </a:solidFill>
              </a:rPr>
              <a:t>RBstart</a:t>
            </a:r>
            <a:endParaRPr lang="en-US" altLang="ko-KR" sz="200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470400"/>
              </p:ext>
            </p:extLst>
          </p:nvPr>
        </p:nvGraphicFramePr>
        <p:xfrm>
          <a:off x="1896178" y="1724136"/>
          <a:ext cx="8008220" cy="408470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88422"/>
                <a:gridCol w="1663720"/>
                <a:gridCol w="1502385"/>
                <a:gridCol w="956939"/>
                <a:gridCol w="998377"/>
                <a:gridCol w="998377"/>
              </a:tblGrid>
              <a:tr h="24422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Carrier frequency(MHz)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Resources Blocks </a:t>
                      </a:r>
                      <a:r>
                        <a:rPr lang="en-GB" sz="1400" b="1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GB" sz="1400" b="1" i="1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GB" sz="1400" b="1" baseline="-250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CRB</a:t>
                      </a: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GB" sz="1400" b="1" baseline="300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Start Resource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Block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A-</a:t>
                      </a:r>
                      <a:r>
                        <a:rPr lang="en-GB" sz="1400" b="1" dirty="0" err="1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MPR</a:t>
                      </a:r>
                      <a:r>
                        <a:rPr lang="en-GB" sz="1400" b="1" baseline="-25000" dirty="0" err="1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base</a:t>
                      </a:r>
                      <a:r>
                        <a:rPr lang="en-GB" sz="1400" b="1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(dB)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0943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QPSK/16QAM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64QAM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256QAM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717">
                <a:tc rowSpan="1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5860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and </a:t>
                      </a: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24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1 and ≤ 3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≤19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and </a:t>
                      </a: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ko-KR" altLang="ko-KR" sz="140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26 and ≤ 38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10 and ≤ 20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12 and ≤ 14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15 and ≤ 19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9.5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20 and ≤ 25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8.0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10 and ≤ 30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 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7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16</a:t>
                      </a:r>
                      <a:endParaRPr lang="ko-KR" sz="1400" smtClean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79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8 and ≤ 11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13.5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47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20 and ≤ 30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0 and ≤ 3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 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16 and ≤ 21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 9.5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22 and ≤ 27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8.0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25 and ≤ 40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12 and ≤ 15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40 and </a:t>
                      </a: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45 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 and 1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 19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2 and ≤ 5</a:t>
                      </a:r>
                      <a:endParaRPr lang="ko-KR" altLang="ko-KR" sz="1400" smtClean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 16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≥ 6 and ≤ 11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 13.5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471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50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≥ 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≤ 16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953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WF2-2 on A-MPR for PC3 NR V2X UE at n47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243174"/>
            <a:ext cx="10515600" cy="521927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For ETSI regulation at 10MHz with NS_33</a:t>
            </a:r>
          </a:p>
          <a:p>
            <a:pPr marL="822960" lvl="1" indent="-365760"/>
            <a:r>
              <a:rPr lang="en-US" altLang="zh-CN" dirty="0" smtClean="0">
                <a:solidFill>
                  <a:srgbClr val="FF0000"/>
                </a:solidFill>
              </a:rPr>
              <a:t>At Fc=5870, 5880, 5890, 5900, 5910,5920</a:t>
            </a:r>
            <a:endParaRPr lang="en-US" altLang="zh-CN" dirty="0">
              <a:solidFill>
                <a:srgbClr val="FF0000"/>
              </a:solidFill>
            </a:endParaRPr>
          </a:p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/>
          </a:p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/>
          </a:p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/>
          </a:p>
          <a:p>
            <a:pPr marL="365760" indent="-365760"/>
            <a:r>
              <a:rPr lang="en-US" altLang="zh-CN" dirty="0"/>
              <a:t>A-</a:t>
            </a:r>
            <a:r>
              <a:rPr lang="en-US" altLang="zh-CN" dirty="0" err="1"/>
              <a:t>MPR</a:t>
            </a:r>
            <a:r>
              <a:rPr lang="en-US" altLang="zh-CN" baseline="-25000" dirty="0" err="1"/>
              <a:t>step</a:t>
            </a:r>
            <a:r>
              <a:rPr lang="en-US" altLang="zh-CN" baseline="-25000" dirty="0"/>
              <a:t> </a:t>
            </a:r>
            <a:r>
              <a:rPr lang="en-US" altLang="zh-CN" dirty="0"/>
              <a:t>is decided as </a:t>
            </a:r>
            <a:r>
              <a:rPr lang="en-US" altLang="zh-CN" dirty="0" smtClean="0">
                <a:solidFill>
                  <a:srgbClr val="FF0000"/>
                </a:solidFill>
              </a:rPr>
              <a:t>0.5</a:t>
            </a:r>
            <a:r>
              <a:rPr lang="en-US" altLang="zh-CN" dirty="0" smtClean="0"/>
              <a:t> </a:t>
            </a:r>
            <a:r>
              <a:rPr lang="en-US" altLang="zh-CN" dirty="0"/>
              <a:t>dB for all </a:t>
            </a:r>
            <a:r>
              <a:rPr lang="en-US" altLang="zh-CN" dirty="0" err="1" smtClean="0"/>
              <a:t>RB</a:t>
            </a:r>
            <a:r>
              <a:rPr lang="en-US" altLang="zh-CN" baseline="-25000" dirty="0" err="1" smtClean="0"/>
              <a:t>start</a:t>
            </a:r>
            <a:endParaRPr lang="en-US" altLang="zh-CN" baseline="-250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942275"/>
              </p:ext>
            </p:extLst>
          </p:nvPr>
        </p:nvGraphicFramePr>
        <p:xfrm>
          <a:off x="2240753" y="2354269"/>
          <a:ext cx="7331909" cy="2173522"/>
        </p:xfrm>
        <a:graphic>
          <a:graphicData uri="http://schemas.openxmlformats.org/drawingml/2006/table">
            <a:tbl>
              <a:tblPr firstRow="1" firstCol="1" bandRow="1"/>
              <a:tblGrid>
                <a:gridCol w="17935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979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737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62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44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46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889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Carrier frequency(MHz)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RB allocations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A-</a:t>
                      </a:r>
                      <a:r>
                        <a:rPr lang="en-US" altLang="ko-KR" sz="1400" b="1" dirty="0" err="1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MPR</a:t>
                      </a:r>
                      <a:r>
                        <a:rPr lang="en-US" altLang="ko-KR" sz="1400" b="1" baseline="-25000" dirty="0" err="1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base</a:t>
                      </a:r>
                      <a:r>
                        <a:rPr lang="en-US" altLang="ko-KR" sz="1400" b="1" baseline="-250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ko-KR" sz="1400" b="1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(dB)</a:t>
                      </a:r>
                      <a:endParaRPr lang="ko-KR" sz="1400" b="1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56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QPSK 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64QAM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256QAM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401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5870, 5880, 5890, 5900, 5910, 5920 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Inner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3.0</a:t>
                      </a:r>
                      <a:endParaRPr lang="ko-KR" alt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5.0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6.0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40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Outer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4.5</a:t>
                      </a:r>
                      <a:endParaRPr lang="ko-KR" alt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5739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WF2-3 on A-MPR for PC3 NR V2X UE at n47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243174"/>
            <a:ext cx="10515600" cy="5219272"/>
          </a:xfrm>
        </p:spPr>
        <p:txBody>
          <a:bodyPr>
            <a:normAutofit lnSpcReduction="10000"/>
          </a:bodyPr>
          <a:lstStyle/>
          <a:p>
            <a:pPr marL="365760" indent="-365760"/>
            <a:r>
              <a:rPr lang="en-US" altLang="zh-CN" dirty="0"/>
              <a:t>For ETSI regulation at 10MHz with </a:t>
            </a:r>
            <a:r>
              <a:rPr lang="en-US" altLang="zh-CN" dirty="0" err="1" smtClean="0"/>
              <a:t>New_NS</a:t>
            </a:r>
            <a:endParaRPr lang="en-US" altLang="zh-CN" dirty="0"/>
          </a:p>
          <a:p>
            <a:pPr marL="822960" lvl="1" indent="-365760"/>
            <a:r>
              <a:rPr lang="en-US" altLang="zh-CN" dirty="0">
                <a:solidFill>
                  <a:srgbClr val="FF0000"/>
                </a:solidFill>
              </a:rPr>
              <a:t>At </a:t>
            </a:r>
            <a:r>
              <a:rPr lang="en-US" altLang="zh-CN" dirty="0" smtClean="0">
                <a:solidFill>
                  <a:srgbClr val="FF0000"/>
                </a:solidFill>
              </a:rPr>
              <a:t>Fc=5860, 5870</a:t>
            </a:r>
            <a:r>
              <a:rPr lang="en-US" altLang="zh-CN" dirty="0">
                <a:solidFill>
                  <a:srgbClr val="FF0000"/>
                </a:solidFill>
              </a:rPr>
              <a:t>, 5880, 5890, 5900, 5910,5920</a:t>
            </a:r>
          </a:p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/>
          </a:p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/>
          </a:p>
          <a:p>
            <a:pPr marL="365760" indent="-365760"/>
            <a:endParaRPr lang="en-US" altLang="zh-CN" dirty="0" smtClean="0"/>
          </a:p>
          <a:p>
            <a:pPr marL="365760" indent="-365760"/>
            <a:endParaRPr lang="en-US" altLang="zh-CN" dirty="0"/>
          </a:p>
          <a:p>
            <a:pPr marL="365760" indent="-365760"/>
            <a:r>
              <a:rPr lang="en-US" altLang="zh-CN" dirty="0"/>
              <a:t>A-</a:t>
            </a:r>
            <a:r>
              <a:rPr lang="en-US" altLang="zh-CN" dirty="0" err="1"/>
              <a:t>MPR</a:t>
            </a:r>
            <a:r>
              <a:rPr lang="en-US" altLang="zh-CN" baseline="-25000" dirty="0" err="1"/>
              <a:t>step</a:t>
            </a:r>
            <a:r>
              <a:rPr lang="en-US" altLang="zh-CN" baseline="-25000" dirty="0"/>
              <a:t> </a:t>
            </a:r>
            <a:r>
              <a:rPr lang="en-US" altLang="zh-CN" dirty="0"/>
              <a:t>is </a:t>
            </a:r>
            <a:r>
              <a:rPr lang="en-US" altLang="zh-CN" dirty="0" smtClean="0"/>
              <a:t>not define due to the unwanted emission requirements will be tested as conducted mode with </a:t>
            </a:r>
            <a:r>
              <a:rPr lang="en-US" altLang="zh-CN" dirty="0" err="1" smtClean="0"/>
              <a:t>New_NS</a:t>
            </a:r>
            <a:endParaRPr lang="en-US" altLang="zh-CN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dirty="0" smtClean="0"/>
              <a:t>Please refer latest ETSI draft version EN302.571</a:t>
            </a:r>
            <a:endParaRPr lang="en-US" altLang="zh-CN" baseline="-2500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620148"/>
              </p:ext>
            </p:extLst>
          </p:nvPr>
        </p:nvGraphicFramePr>
        <p:xfrm>
          <a:off x="2368341" y="2333003"/>
          <a:ext cx="7331909" cy="2173522"/>
        </p:xfrm>
        <a:graphic>
          <a:graphicData uri="http://schemas.openxmlformats.org/drawingml/2006/table">
            <a:tbl>
              <a:tblPr firstRow="1" firstCol="1" bandRow="1"/>
              <a:tblGrid>
                <a:gridCol w="17935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979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737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62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44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46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889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Carrier frequency(MHz)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RB allocations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A-MPR</a:t>
                      </a:r>
                      <a:r>
                        <a:rPr lang="en-US" altLang="ko-KR" sz="1400" b="1" baseline="-250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ko-KR" sz="1400" b="1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(dB)</a:t>
                      </a:r>
                      <a:endParaRPr lang="ko-KR" sz="1400" b="1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56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QPSK 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64QAM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256QAM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401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5860, 5870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, 5880, 5890, 5900, 5910, 5920 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Inner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3.0</a:t>
                      </a:r>
                      <a:endParaRPr lang="ko-KR" alt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5.0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6.0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40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Outer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4.5</a:t>
                      </a:r>
                      <a:endParaRPr lang="ko-KR" alt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8872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WF2-4 on A-MPR for PC3 NR V2X UE at n47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25366"/>
            <a:ext cx="10515600" cy="5219272"/>
          </a:xfrm>
        </p:spPr>
        <p:txBody>
          <a:bodyPr>
            <a:normAutofit/>
          </a:bodyPr>
          <a:lstStyle/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For FCC regulation at 40MHz with NS_52</a:t>
            </a:r>
          </a:p>
          <a:p>
            <a:pPr marL="822960" lvl="1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Option 1</a:t>
            </a:r>
            <a:endParaRPr lang="en-US" altLang="zh-CN" dirty="0" smtClean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Only define A-MPR level without A-</a:t>
            </a:r>
            <a:r>
              <a:rPr lang="en-US" altLang="zh-CN" dirty="0" err="1" smtClean="0"/>
              <a:t>MPR</a:t>
            </a:r>
            <a:r>
              <a:rPr lang="en-US" altLang="zh-CN" sz="1400" dirty="0" err="1" smtClean="0"/>
              <a:t>step</a:t>
            </a:r>
            <a:r>
              <a:rPr lang="en-US" altLang="zh-CN" sz="1400" dirty="0" smtClean="0"/>
              <a:t> </a:t>
            </a:r>
            <a:r>
              <a:rPr lang="en-US" altLang="zh-CN" dirty="0" smtClean="0"/>
              <a:t>due to </a:t>
            </a:r>
            <a:r>
              <a:rPr lang="en-US" altLang="ko-KR" dirty="0" smtClean="0"/>
              <a:t>conducted</a:t>
            </a:r>
            <a:r>
              <a:rPr lang="ko-KR" altLang="en-US" smtClean="0"/>
              <a:t> </a:t>
            </a:r>
            <a:r>
              <a:rPr lang="en-US" altLang="ko-KR" dirty="0" smtClean="0"/>
              <a:t>test</a:t>
            </a: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  <a:p>
            <a:pPr marL="365760" indent="-365760"/>
            <a:endParaRPr lang="en-US" altLang="zh-CN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617050"/>
              </p:ext>
            </p:extLst>
          </p:nvPr>
        </p:nvGraphicFramePr>
        <p:xfrm>
          <a:off x="1790302" y="2487245"/>
          <a:ext cx="7738711" cy="2781702"/>
        </p:xfrm>
        <a:graphic>
          <a:graphicData uri="http://schemas.openxmlformats.org/drawingml/2006/table">
            <a:tbl>
              <a:tblPr firstRow="1" firstCol="1" bandRow="1"/>
              <a:tblGrid>
                <a:gridCol w="1625998"/>
                <a:gridCol w="1331311"/>
                <a:gridCol w="1517326"/>
                <a:gridCol w="1632038"/>
                <a:gridCol w="1632038"/>
              </a:tblGrid>
              <a:tr h="347713"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Carrier frequency(MHz)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Modulation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A-MPR(dB)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954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Edge RB allocations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Outer RB allocations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Inner RB allocation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713">
                <a:tc rowSpan="4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5885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QPSK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(10.0 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+ Δ</a:t>
                      </a:r>
                      <a:r>
                        <a:rPr lang="en-GB" sz="1400" baseline="30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Note1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)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8.0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5.5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7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8.0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5.5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7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64QAM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8.5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5.5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7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256QAM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8.5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6.0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713">
                <a:tc gridSpan="5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Note1: Δ is 0, 3, and 5 for 60kHz, 30kHz, and 15kHz SCS, respectively. 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6749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WF2-4 on A-MPR for PC3 NR V2X UE at n47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25366"/>
            <a:ext cx="10515600" cy="5181760"/>
          </a:xfrm>
        </p:spPr>
        <p:txBody>
          <a:bodyPr>
            <a:normAutofit/>
          </a:bodyPr>
          <a:lstStyle/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For FCC regulation at 40MHz with NS_52</a:t>
            </a:r>
          </a:p>
          <a:p>
            <a:pPr marL="822960" lvl="1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Option 2</a:t>
            </a:r>
            <a:endParaRPr lang="en-US" altLang="zh-CN" dirty="0" smtClean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dirty="0" smtClean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Only </a:t>
            </a:r>
            <a:r>
              <a:rPr lang="en-US" altLang="zh-CN" dirty="0" smtClean="0"/>
              <a:t>define A-MPR level without A-</a:t>
            </a:r>
            <a:r>
              <a:rPr lang="en-US" altLang="zh-CN" dirty="0" err="1" smtClean="0"/>
              <a:t>MPR</a:t>
            </a:r>
            <a:r>
              <a:rPr lang="en-US" altLang="zh-CN" sz="1400" dirty="0" err="1" smtClean="0"/>
              <a:t>step</a:t>
            </a:r>
            <a:r>
              <a:rPr lang="en-US" altLang="zh-CN" sz="1400" dirty="0" smtClean="0"/>
              <a:t> </a:t>
            </a:r>
            <a:r>
              <a:rPr lang="en-US" altLang="zh-CN" dirty="0" smtClean="0"/>
              <a:t>due to </a:t>
            </a:r>
            <a:r>
              <a:rPr lang="en-US" altLang="ko-KR" dirty="0" smtClean="0"/>
              <a:t>conducted</a:t>
            </a:r>
            <a:r>
              <a:rPr lang="ko-KR" altLang="en-US" smtClean="0"/>
              <a:t> </a:t>
            </a:r>
            <a:r>
              <a:rPr lang="en-US" altLang="ko-KR" dirty="0" smtClean="0"/>
              <a:t>test</a:t>
            </a:r>
            <a:endParaRPr lang="en-US" altLang="zh-CN" dirty="0" smtClean="0"/>
          </a:p>
          <a:p>
            <a:pPr marL="365760" indent="-365760"/>
            <a:endParaRPr lang="en-US" altLang="zh-CN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444048"/>
              </p:ext>
            </p:extLst>
          </p:nvPr>
        </p:nvGraphicFramePr>
        <p:xfrm>
          <a:off x="2377388" y="2544151"/>
          <a:ext cx="6596490" cy="2410622"/>
        </p:xfrm>
        <a:graphic>
          <a:graphicData uri="http://schemas.openxmlformats.org/drawingml/2006/table">
            <a:tbl>
              <a:tblPr firstRow="1" firstCol="1" bandRow="1"/>
              <a:tblGrid>
                <a:gridCol w="1724034"/>
                <a:gridCol w="1411580"/>
                <a:gridCol w="1730438"/>
                <a:gridCol w="1730438"/>
              </a:tblGrid>
              <a:tr h="344375"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Carrier frequency(MHz)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Modulation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A-MPR(dB)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8874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Outer RB allocations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Inner RB allocation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75">
                <a:tc rowSpan="4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5885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QPSK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15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5.5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5.5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64QAM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5.5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3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256QAM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ko-KR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6.0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9657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of PSSCH/PSCCH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RAN4 make consensus on MPR of PSSCH/PSCCH in WF1 (slide #3)</a:t>
            </a:r>
          </a:p>
          <a:p>
            <a:r>
              <a:rPr lang="en-US" altLang="ko-KR" dirty="0">
                <a:solidFill>
                  <a:srgbClr val="FF0000"/>
                </a:solidFill>
              </a:rPr>
              <a:t>RAN4 </a:t>
            </a:r>
            <a:r>
              <a:rPr lang="en-US" altLang="ko-KR" dirty="0" smtClean="0">
                <a:solidFill>
                  <a:srgbClr val="FF0000"/>
                </a:solidFill>
              </a:rPr>
              <a:t>make consensus on A-MPR </a:t>
            </a:r>
            <a:r>
              <a:rPr lang="en-US" altLang="ko-KR" dirty="0">
                <a:solidFill>
                  <a:srgbClr val="FF0000"/>
                </a:solidFill>
              </a:rPr>
              <a:t>of </a:t>
            </a:r>
            <a:r>
              <a:rPr lang="en-US" altLang="ko-KR" dirty="0" smtClean="0">
                <a:solidFill>
                  <a:srgbClr val="FF0000"/>
                </a:solidFill>
              </a:rPr>
              <a:t>PSSCH/PSCCH for NS_33 </a:t>
            </a:r>
            <a:r>
              <a:rPr lang="en-US" altLang="ko-KR" dirty="0">
                <a:solidFill>
                  <a:srgbClr val="FF0000"/>
                </a:solidFill>
              </a:rPr>
              <a:t>in </a:t>
            </a:r>
            <a:r>
              <a:rPr lang="en-US" altLang="ko-KR" dirty="0" smtClean="0">
                <a:solidFill>
                  <a:srgbClr val="FF0000"/>
                </a:solidFill>
              </a:rPr>
              <a:t>WF2-1 and WF2-2 </a:t>
            </a:r>
            <a:r>
              <a:rPr lang="en-US" altLang="ko-KR" dirty="0">
                <a:solidFill>
                  <a:srgbClr val="FF0000"/>
                </a:solidFill>
              </a:rPr>
              <a:t>(slide </a:t>
            </a:r>
            <a:r>
              <a:rPr lang="en-US" altLang="ko-KR" dirty="0" smtClean="0">
                <a:solidFill>
                  <a:srgbClr val="FF0000"/>
                </a:solidFill>
              </a:rPr>
              <a:t>#4 &amp; #5)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RAN4 make consensus on A-MPR for PSSCH/PSCCH for </a:t>
            </a:r>
            <a:r>
              <a:rPr lang="en-US" altLang="ko-KR" dirty="0" err="1" smtClean="0">
                <a:solidFill>
                  <a:srgbClr val="FF0000"/>
                </a:solidFill>
              </a:rPr>
              <a:t>New_NS</a:t>
            </a:r>
            <a:r>
              <a:rPr lang="en-US" altLang="ko-KR" dirty="0" smtClean="0">
                <a:solidFill>
                  <a:srgbClr val="FF0000"/>
                </a:solidFill>
              </a:rPr>
              <a:t> in WF 2-3 (slide #6)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RAN4 will further discuss A-MPR for PSSCH/PSCCH for NS_52 in WF 2-4 </a:t>
            </a:r>
            <a:r>
              <a:rPr lang="en-US" altLang="ko-KR" dirty="0">
                <a:solidFill>
                  <a:srgbClr val="FF0000"/>
                </a:solidFill>
              </a:rPr>
              <a:t>based on two options </a:t>
            </a:r>
            <a:r>
              <a:rPr lang="en-US" altLang="ko-KR" dirty="0" smtClean="0">
                <a:solidFill>
                  <a:srgbClr val="FF0000"/>
                </a:solidFill>
              </a:rPr>
              <a:t>(slide #7 &amp; #8) 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Other revised A-MPR table is not precluded.</a:t>
            </a:r>
            <a:endParaRPr lang="en-US" altLang="ko-KR" dirty="0">
              <a:solidFill>
                <a:srgbClr val="FF0000"/>
              </a:solidFill>
            </a:endParaRPr>
          </a:p>
          <a:p>
            <a:endParaRPr lang="en-US" altLang="ko-KR" dirty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86973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B3268F8-267B-4DC1-832A-6C4C978396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827FE3B-8884-4F9D-8189-510ECA3BDC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890521-FF2A-4C09-BE8E-6D0D576D3702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ba37140e-f4c5-4a6c-a9b4-20a691ce6c8a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cc9c437c-ae0c-4066-8d90-a0f7de786127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12171</TotalTime>
  <Words>1015</Words>
  <Application>Microsoft Office PowerPoint</Application>
  <PresentationFormat>와이드스크린</PresentationFormat>
  <Paragraphs>276</Paragraphs>
  <Slides>10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1" baseType="lpstr">
      <vt:lpstr>LG스마트체 Regular</vt:lpstr>
      <vt:lpstr>MS Mincho</vt:lpstr>
      <vt:lpstr>SimSun</vt:lpstr>
      <vt:lpstr>SimSun</vt:lpstr>
      <vt:lpstr>맑은 고딕</vt:lpstr>
      <vt:lpstr>Arial</vt:lpstr>
      <vt:lpstr>Calibri</vt:lpstr>
      <vt:lpstr>Calibri Light</vt:lpstr>
      <vt:lpstr>Times New Roman</vt:lpstr>
      <vt:lpstr>Wingdings</vt:lpstr>
      <vt:lpstr>Office Theme</vt:lpstr>
      <vt:lpstr>WF on A-MPR requirements for PSSCH/PSCCH transmission</vt:lpstr>
      <vt:lpstr>Background</vt:lpstr>
      <vt:lpstr>WF1 on MPR for PC3 NR V2X UE at n47</vt:lpstr>
      <vt:lpstr>WF2-1 on A-MPR for PC3 NR V2X UE at n47</vt:lpstr>
      <vt:lpstr>WF2-2 on A-MPR for PC3 NR V2X UE at n47</vt:lpstr>
      <vt:lpstr>WF2-3 on A-MPR for PC3 NR V2X UE at n47</vt:lpstr>
      <vt:lpstr>WF2-4 on A-MPR for PC3 NR V2X UE at n47</vt:lpstr>
      <vt:lpstr>WF2-4 on A-MPR for PC3 NR V2X UE at n47</vt:lpstr>
      <vt:lpstr>Conclusion of PSSCH/PSCCH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Suhwan Lim</dc:creator>
  <cp:lastModifiedBy>Suhwan Lim</cp:lastModifiedBy>
  <cp:revision>309</cp:revision>
  <dcterms:created xsi:type="dcterms:W3CDTF">2017-01-18T06:26:21Z</dcterms:created>
  <dcterms:modified xsi:type="dcterms:W3CDTF">2020-06-04T03:16:53Z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0x010100EB28163D68FE8E4D9361964FDD814FC4</vt:lpwstr>
  </property>
  <property fmtid="{D5CDD505-2E9C-101B-9397-08002B2CF9AE}" pid="4" name="_2015_ms_pID_725343">
    <vt:lpwstr>(2)8WrdSW/LC68qyRvh22Kn7mZQxNEj8H55fMJ0QfOqQuWttASrV0EQAv2VJd1+dcxdJ1vNIQy4
0aN/Q6e+9wyJh3GKgmNnfWloFihAHhQCatwuNhn8arggIV+acNMN7ml4aR8OJIbtYCuiAlIp
wLKvkaKUf7+Sd9U/rQ0WeR8HIkrWkFG0zvt23I2nFW8QqIYctS5doynAyNdXyPmY5kCTKn8P
GBmBf8TX5D/b3tB3nh</vt:lpwstr>
  </property>
  <property fmtid="{D5CDD505-2E9C-101B-9397-08002B2CF9AE}" pid="5" name="_2015_ms_pID_7253431">
    <vt:lpwstr>tpQt0284hICX8HcInK6eE2fNj/Z3pCgH00bMwlSjXj2CCKXgmfsrsT
WGnlP0Vq4A5N5ClqEnj6w4lZbUqvteSL9niRLJY2luhomny9+56AcqjKrFpb7q+Pu1iwt7MS
gVrhYYyISaqc5woNOEKwqVkCx/U0+4nrj8+xe2GDdW1BC5M3U97f54DMKWYEfXW4dX4dvOWf
+UlgoZJ6X+dS/zlT</vt:lpwstr>
  </property>
</Properties>
</file>