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8"/>
  </p:notesMasterIdLst>
  <p:sldIdLst>
    <p:sldId id="256" r:id="rId5"/>
    <p:sldId id="305" r:id="rId6"/>
    <p:sldId id="306" r:id="rId7"/>
  </p:sldIdLst>
  <p:sldSz cx="9144000" cy="6858000" type="screen4x3"/>
  <p:notesSz cx="6858000" cy="9144000"/>
  <p:custDataLst>
    <p:tags r:id="rId9"/>
  </p:custDataLst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宋体" panose="02010600030101010101" pitchFamily="2" charset="-122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nritsu" initials="AC" lastIdx="3" clrIdx="0"/>
  <p:cmAuthor id="1" name="Thorsten Hertel" initials="TH" lastIdx="3" clrIdx="1">
    <p:extLst/>
  </p:cmAuthor>
  <p:cmAuthor id="2" name="Ruixin Wang" initials="RW" lastIdx="4" clrIdx="2">
    <p:extLst/>
  </p:cmAuthor>
  <p:cmAuthor id="3" name="Thorsten Hertel (KEYS)" initials="TWH" lastIdx="1" clrIdx="3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746" autoAdjust="0"/>
    <p:restoredTop sz="94262" autoAdjust="0"/>
  </p:normalViewPr>
  <p:slideViewPr>
    <p:cSldViewPr>
      <p:cViewPr varScale="1">
        <p:scale>
          <a:sx n="111" d="100"/>
          <a:sy n="111" d="100"/>
        </p:scale>
        <p:origin x="1829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commentAuthors" Target="commentAuthors.xml"/><Relationship Id="rId4" Type="http://schemas.openxmlformats.org/officeDocument/2006/relationships/slideMaster" Target="slideMasters/slideMaster1.xml"/><Relationship Id="rId9" Type="http://schemas.openxmlformats.org/officeDocument/2006/relationships/tags" Target="tags/tag1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horsten Hertel" userId="5fa40fbe-6787-4208-8551-db92c4e538ea" providerId="ADAL" clId="{706B5824-B7C9-4EFC-A1E7-ACA69BE9A428}"/>
    <pc:docChg chg="custSel modSld">
      <pc:chgData name="Thorsten Hertel" userId="5fa40fbe-6787-4208-8551-db92c4e538ea" providerId="ADAL" clId="{706B5824-B7C9-4EFC-A1E7-ACA69BE9A428}" dt="2019-08-30T07:37:29.619" v="407" actId="20577"/>
      <pc:docMkLst>
        <pc:docMk/>
      </pc:docMkLst>
      <pc:sldChg chg="modSp">
        <pc:chgData name="Thorsten Hertel" userId="5fa40fbe-6787-4208-8551-db92c4e538ea" providerId="ADAL" clId="{706B5824-B7C9-4EFC-A1E7-ACA69BE9A428}" dt="2019-08-30T07:37:29.619" v="407" actId="20577"/>
        <pc:sldMkLst>
          <pc:docMk/>
          <pc:sldMk cId="3556181508" sldId="301"/>
        </pc:sldMkLst>
        <pc:spChg chg="mod">
          <ac:chgData name="Thorsten Hertel" userId="5fa40fbe-6787-4208-8551-db92c4e538ea" providerId="ADAL" clId="{706B5824-B7C9-4EFC-A1E7-ACA69BE9A428}" dt="2019-08-30T07:37:29.619" v="407" actId="20577"/>
          <ac:spMkLst>
            <pc:docMk/>
            <pc:sldMk cId="3556181508" sldId="301"/>
            <ac:spMk id="3" creationId="{00000000-0000-0000-0000-000000000000}"/>
          </ac:spMkLst>
        </pc:spChg>
      </pc:sldChg>
      <pc:sldChg chg="modSp">
        <pc:chgData name="Thorsten Hertel" userId="5fa40fbe-6787-4208-8551-db92c4e538ea" providerId="ADAL" clId="{706B5824-B7C9-4EFC-A1E7-ACA69BE9A428}" dt="2019-08-30T07:37:17.016" v="405" actId="20577"/>
        <pc:sldMkLst>
          <pc:docMk/>
          <pc:sldMk cId="2366690894" sldId="304"/>
        </pc:sldMkLst>
        <pc:spChg chg="mod">
          <ac:chgData name="Thorsten Hertel" userId="5fa40fbe-6787-4208-8551-db92c4e538ea" providerId="ADAL" clId="{706B5824-B7C9-4EFC-A1E7-ACA69BE9A428}" dt="2019-08-30T07:37:17.016" v="405" actId="20577"/>
          <ac:spMkLst>
            <pc:docMk/>
            <pc:sldMk cId="2366690894" sldId="304"/>
            <ac:spMk id="3" creationId="{00000000-0000-0000-0000-000000000000}"/>
          </ac:spMkLst>
        </pc:spChg>
      </pc:sldChg>
      <pc:sldChg chg="modSp">
        <pc:chgData name="Thorsten Hertel" userId="5fa40fbe-6787-4208-8551-db92c4e538ea" providerId="ADAL" clId="{706B5824-B7C9-4EFC-A1E7-ACA69BE9A428}" dt="2019-08-30T07:37:07.903" v="403" actId="20577"/>
        <pc:sldMkLst>
          <pc:docMk/>
          <pc:sldMk cId="1728287801" sldId="305"/>
        </pc:sldMkLst>
        <pc:spChg chg="mod">
          <ac:chgData name="Thorsten Hertel" userId="5fa40fbe-6787-4208-8551-db92c4e538ea" providerId="ADAL" clId="{706B5824-B7C9-4EFC-A1E7-ACA69BE9A428}" dt="2019-08-30T07:37:07.903" v="403" actId="20577"/>
          <ac:spMkLst>
            <pc:docMk/>
            <pc:sldMk cId="1728287801" sldId="305"/>
            <ac:spMk id="3" creationId="{00000000-0000-0000-0000-000000000000}"/>
          </ac:spMkLst>
        </pc:spChg>
      </pc:sldChg>
      <pc:sldChg chg="modSp">
        <pc:chgData name="Thorsten Hertel" userId="5fa40fbe-6787-4208-8551-db92c4e538ea" providerId="ADAL" clId="{706B5824-B7C9-4EFC-A1E7-ACA69BE9A428}" dt="2019-08-30T07:35:43.122" v="221" actId="207"/>
        <pc:sldMkLst>
          <pc:docMk/>
          <pc:sldMk cId="2230883824" sldId="306"/>
        </pc:sldMkLst>
        <pc:spChg chg="mod">
          <ac:chgData name="Thorsten Hertel" userId="5fa40fbe-6787-4208-8551-db92c4e538ea" providerId="ADAL" clId="{706B5824-B7C9-4EFC-A1E7-ACA69BE9A428}" dt="2019-08-30T07:35:43.122" v="221" actId="207"/>
          <ac:spMkLst>
            <pc:docMk/>
            <pc:sldMk cId="2230883824" sldId="306"/>
            <ac:spMk id="3" creationId="{00000000-0000-0000-0000-000000000000}"/>
          </ac:spMkLst>
        </pc:spChg>
      </pc:sldChg>
    </pc:docChg>
  </pc:docChgLst>
  <pc:docChgLst>
    <pc:chgData name="Thorsten Hertel" userId="5fa40fbe-6787-4208-8551-db92c4e538ea" providerId="ADAL" clId="{D0ABEF3A-ADF7-4E6F-8984-A6121C88780B}"/>
    <pc:docChg chg="undo custSel modSld">
      <pc:chgData name="Thorsten Hertel" userId="5fa40fbe-6787-4208-8551-db92c4e538ea" providerId="ADAL" clId="{D0ABEF3A-ADF7-4E6F-8984-A6121C88780B}" dt="2020-04-29T19:54:22.743" v="332" actId="20577"/>
      <pc:docMkLst>
        <pc:docMk/>
      </pc:docMkLst>
      <pc:sldChg chg="modSp">
        <pc:chgData name="Thorsten Hertel" userId="5fa40fbe-6787-4208-8551-db92c4e538ea" providerId="ADAL" clId="{D0ABEF3A-ADF7-4E6F-8984-A6121C88780B}" dt="2020-04-29T19:52:37.119" v="314" actId="207"/>
        <pc:sldMkLst>
          <pc:docMk/>
          <pc:sldMk cId="0" sldId="256"/>
        </pc:sldMkLst>
        <pc:spChg chg="mod">
          <ac:chgData name="Thorsten Hertel" userId="5fa40fbe-6787-4208-8551-db92c4e538ea" providerId="ADAL" clId="{D0ABEF3A-ADF7-4E6F-8984-A6121C88780B}" dt="2020-04-29T19:52:37.119" v="314" actId="207"/>
          <ac:spMkLst>
            <pc:docMk/>
            <pc:sldMk cId="0" sldId="256"/>
            <ac:spMk id="3075" creationId="{00000000-0000-0000-0000-000000000000}"/>
          </ac:spMkLst>
        </pc:spChg>
      </pc:sldChg>
      <pc:sldChg chg="modSp">
        <pc:chgData name="Thorsten Hertel" userId="5fa40fbe-6787-4208-8551-db92c4e538ea" providerId="ADAL" clId="{D0ABEF3A-ADF7-4E6F-8984-A6121C88780B}" dt="2020-04-29T19:54:22.743" v="332" actId="20577"/>
        <pc:sldMkLst>
          <pc:docMk/>
          <pc:sldMk cId="1728287801" sldId="305"/>
        </pc:sldMkLst>
        <pc:spChg chg="mod">
          <ac:chgData name="Thorsten Hertel" userId="5fa40fbe-6787-4208-8551-db92c4e538ea" providerId="ADAL" clId="{D0ABEF3A-ADF7-4E6F-8984-A6121C88780B}" dt="2020-04-29T19:54:22.743" v="332" actId="20577"/>
          <ac:spMkLst>
            <pc:docMk/>
            <pc:sldMk cId="1728287801" sldId="305"/>
            <ac:spMk id="3" creationId="{00000000-0000-0000-0000-000000000000}"/>
          </ac:spMkLst>
        </pc:spChg>
      </pc:sldChg>
      <pc:sldChg chg="addSp delSp modSp addCm delCm modCm">
        <pc:chgData name="Thorsten Hertel" userId="5fa40fbe-6787-4208-8551-db92c4e538ea" providerId="ADAL" clId="{D0ABEF3A-ADF7-4E6F-8984-A6121C88780B}" dt="2020-04-29T19:53:42.043" v="331" actId="20577"/>
        <pc:sldMkLst>
          <pc:docMk/>
          <pc:sldMk cId="3778124970" sldId="306"/>
        </pc:sldMkLst>
        <pc:spChg chg="mod">
          <ac:chgData name="Thorsten Hertel" userId="5fa40fbe-6787-4208-8551-db92c4e538ea" providerId="ADAL" clId="{D0ABEF3A-ADF7-4E6F-8984-A6121C88780B}" dt="2020-04-29T19:53:42.043" v="331" actId="20577"/>
          <ac:spMkLst>
            <pc:docMk/>
            <pc:sldMk cId="3778124970" sldId="306"/>
            <ac:spMk id="3" creationId="{00000000-0000-0000-0000-000000000000}"/>
          </ac:spMkLst>
        </pc:spChg>
        <pc:picChg chg="del mod">
          <ac:chgData name="Thorsten Hertel" userId="5fa40fbe-6787-4208-8551-db92c4e538ea" providerId="ADAL" clId="{D0ABEF3A-ADF7-4E6F-8984-A6121C88780B}" dt="2020-04-29T16:57:17.047" v="269" actId="478"/>
          <ac:picMkLst>
            <pc:docMk/>
            <pc:sldMk cId="3778124970" sldId="306"/>
            <ac:picMk id="5" creationId="{00000000-0000-0000-0000-000000000000}"/>
          </ac:picMkLst>
        </pc:picChg>
        <pc:picChg chg="add mod">
          <ac:chgData name="Thorsten Hertel" userId="5fa40fbe-6787-4208-8551-db92c4e538ea" providerId="ADAL" clId="{D0ABEF3A-ADF7-4E6F-8984-A6121C88780B}" dt="2020-04-29T16:57:22.356" v="272" actId="14100"/>
          <ac:picMkLst>
            <pc:docMk/>
            <pc:sldMk cId="3778124970" sldId="306"/>
            <ac:picMk id="1026" creationId="{BC40A86B-2521-4EDD-9B94-8C31D1AFC0D4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C52A44C0-4679-45EA-917A-5A42CCD58AE5}" type="datetimeFigureOut">
              <a:rPr lang="en-US"/>
              <a:pPr>
                <a:defRPr/>
              </a:pPr>
              <a:t>6/4/2020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latin typeface="+mn-lt"/>
                <a:ea typeface="+mn-ea"/>
              </a:defRPr>
            </a:lvl1pPr>
          </a:lstStyle>
          <a:p>
            <a:pPr>
              <a:defRPr/>
            </a:pPr>
            <a:fld id="{3005257B-5D90-4E7F-8BDE-EB245DF1B9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54505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05257B-5D90-4E7F-8BDE-EB245DF1B938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8997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err="1" smtClean="0"/>
              <a:t>Keysight</a:t>
            </a:r>
            <a:r>
              <a:rPr kumimoji="1" lang="zh-CN" altLang="en-US" dirty="0" smtClean="0"/>
              <a:t>：</a:t>
            </a:r>
            <a:r>
              <a:rPr kumimoji="1" lang="en-US" altLang="zh-CN" dirty="0" smtClean="0"/>
              <a:t>support WF, both works but</a:t>
            </a:r>
            <a:r>
              <a:rPr kumimoji="1" lang="en-US" altLang="zh-CN" baseline="0" dirty="0" smtClean="0"/>
              <a:t> simply just use one. 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QC: How to</a:t>
            </a:r>
            <a:r>
              <a:rPr kumimoji="1" lang="en-US" altLang="ja-JP" baseline="0" dirty="0" smtClean="0"/>
              <a:t> compare to 5cm with 10cm, what’s the criteria?</a:t>
            </a:r>
          </a:p>
          <a:p>
            <a:r>
              <a:rPr kumimoji="1" lang="en-US" altLang="ja-JP" baseline="0" dirty="0" smtClean="0"/>
              <a:t>R&amp;S: same question as QC.</a:t>
            </a:r>
          </a:p>
          <a:p>
            <a:r>
              <a:rPr kumimoji="1" lang="en-US" altLang="ja-JP" baseline="0" dirty="0" err="1" smtClean="0"/>
              <a:t>Keysight</a:t>
            </a:r>
            <a:r>
              <a:rPr kumimoji="1" lang="en-US" altLang="ja-JP" baseline="0" dirty="0" smtClean="0"/>
              <a:t>: we have show results. 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Samsung: </a:t>
            </a:r>
            <a:r>
              <a:rPr kumimoji="1" lang="en-US" altLang="zh-CN" dirty="0" smtClean="0"/>
              <a:t>It’s not ready</a:t>
            </a:r>
            <a:r>
              <a:rPr kumimoji="1" lang="en-US" altLang="zh-CN" baseline="0" dirty="0" smtClean="0"/>
              <a:t> to accept this test case without enough research.</a:t>
            </a:r>
          </a:p>
          <a:p>
            <a:r>
              <a:rPr kumimoji="1" lang="en-US" altLang="ja-JP" baseline="0" dirty="0" smtClean="0"/>
              <a:t>This semi-dynamic scenario not match realistic scenario. Also static MIMO test system maybe not suitable. We prefer to have a new SI to introduce a real dynamic test cases which more </a:t>
            </a:r>
            <a:r>
              <a:rPr kumimoji="1" lang="en-US" altLang="ja-JP" baseline="0" dirty="0" err="1" smtClean="0"/>
              <a:t>pratical</a:t>
            </a:r>
            <a:r>
              <a:rPr kumimoji="1" lang="en-US" altLang="ja-JP" baseline="0" dirty="0" smtClean="0"/>
              <a:t>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QC: This is not RRM test case, it’s T-put test cases. We also aware this not real dynamic test case we comprised in T2 window.</a:t>
            </a:r>
          </a:p>
          <a:p>
            <a:r>
              <a:rPr kumimoji="1" lang="en-US" altLang="ja-JP" baseline="0" dirty="0" smtClean="0"/>
              <a:t>We would like to further discuss in WI phase.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Huawei: Q1: during T2 time window, do we really have </a:t>
            </a:r>
            <a:r>
              <a:rPr kumimoji="1" lang="en-US" altLang="ja-JP" baseline="0" dirty="0" err="1" smtClean="0"/>
              <a:t>demod</a:t>
            </a:r>
            <a:r>
              <a:rPr kumimoji="1" lang="en-US" altLang="ja-JP" baseline="0" dirty="0" smtClean="0"/>
              <a:t> requirements corresponding channel model?</a:t>
            </a:r>
          </a:p>
          <a:p>
            <a:r>
              <a:rPr kumimoji="1" lang="en-US" altLang="ja-JP" baseline="0" dirty="0" smtClean="0"/>
              <a:t>Q2: Maximum input level in OTA test during T2 window, how we can reach such conditions.</a:t>
            </a:r>
          </a:p>
          <a:p>
            <a:r>
              <a:rPr kumimoji="1" lang="en-US" altLang="ja-JP" baseline="0" dirty="0" smtClean="0"/>
              <a:t>Our preference not to introduce.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err="1" smtClean="0"/>
              <a:t>Oppo</a:t>
            </a:r>
            <a:r>
              <a:rPr kumimoji="1" lang="en-US" altLang="ja-JP" baseline="0" dirty="0" smtClean="0"/>
              <a:t>: not a use case for the proposed test case? T2 time window not proper time window. 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05257B-5D90-4E7F-8BDE-EB245DF1B938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68566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kumimoji="1" lang="en-US" altLang="zh-CN" dirty="0" err="1" smtClean="0"/>
              <a:t>Keysight</a:t>
            </a:r>
            <a:r>
              <a:rPr kumimoji="1" lang="zh-CN" altLang="en-US" dirty="0" smtClean="0"/>
              <a:t>：</a:t>
            </a:r>
            <a:r>
              <a:rPr kumimoji="1" lang="en-US" altLang="zh-CN" dirty="0" smtClean="0"/>
              <a:t>support WF, both works but</a:t>
            </a:r>
            <a:r>
              <a:rPr kumimoji="1" lang="en-US" altLang="zh-CN" baseline="0" dirty="0" smtClean="0"/>
              <a:t> simply just use one. 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QC: How to</a:t>
            </a:r>
            <a:r>
              <a:rPr kumimoji="1" lang="en-US" altLang="ja-JP" baseline="0" dirty="0" smtClean="0"/>
              <a:t> compare to 5cm with 10cm, what’s the criteria?</a:t>
            </a:r>
          </a:p>
          <a:p>
            <a:r>
              <a:rPr kumimoji="1" lang="en-US" altLang="ja-JP" baseline="0" dirty="0" smtClean="0"/>
              <a:t>R&amp;S: same question as QC.</a:t>
            </a:r>
          </a:p>
          <a:p>
            <a:r>
              <a:rPr kumimoji="1" lang="en-US" altLang="ja-JP" baseline="0" dirty="0" err="1" smtClean="0"/>
              <a:t>Keysight</a:t>
            </a:r>
            <a:r>
              <a:rPr kumimoji="1" lang="en-US" altLang="ja-JP" baseline="0" dirty="0" smtClean="0"/>
              <a:t>: we have show results. </a:t>
            </a:r>
          </a:p>
          <a:p>
            <a:endParaRPr kumimoji="1" lang="en-US" altLang="ja-JP" dirty="0" smtClean="0"/>
          </a:p>
          <a:p>
            <a:r>
              <a:rPr kumimoji="1" lang="en-US" altLang="ja-JP" dirty="0" smtClean="0"/>
              <a:t>Samsung: </a:t>
            </a:r>
            <a:r>
              <a:rPr kumimoji="1" lang="en-US" altLang="zh-CN" dirty="0" smtClean="0"/>
              <a:t>It’s not ready</a:t>
            </a:r>
            <a:r>
              <a:rPr kumimoji="1" lang="en-US" altLang="zh-CN" baseline="0" dirty="0" smtClean="0"/>
              <a:t> to accept this test case without enough research.</a:t>
            </a:r>
          </a:p>
          <a:p>
            <a:r>
              <a:rPr kumimoji="1" lang="en-US" altLang="ja-JP" baseline="0" dirty="0" smtClean="0"/>
              <a:t>This semi-dynamic scenario not match realistic scenario. Also static MIMO test system maybe not suitable. We prefer to have a new SI to introduce a real dynamic test cases which more </a:t>
            </a:r>
            <a:r>
              <a:rPr kumimoji="1" lang="en-US" altLang="ja-JP" baseline="0" dirty="0" err="1" smtClean="0"/>
              <a:t>pratical</a:t>
            </a:r>
            <a:r>
              <a:rPr kumimoji="1" lang="en-US" altLang="ja-JP" baseline="0" dirty="0" smtClean="0"/>
              <a:t>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QC: This is not RRM test case, it’s T-put test cases. We also aware this not real dynamic test case we comprised in T2 window.</a:t>
            </a:r>
          </a:p>
          <a:p>
            <a:r>
              <a:rPr kumimoji="1" lang="en-US" altLang="ja-JP" baseline="0" dirty="0" smtClean="0"/>
              <a:t>We would like to further discuss in WI phase.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smtClean="0"/>
              <a:t>Huawei: Q1: during T2 time window, do we really have </a:t>
            </a:r>
            <a:r>
              <a:rPr kumimoji="1" lang="en-US" altLang="ja-JP" baseline="0" dirty="0" err="1" smtClean="0"/>
              <a:t>demod</a:t>
            </a:r>
            <a:r>
              <a:rPr kumimoji="1" lang="en-US" altLang="ja-JP" baseline="0" dirty="0" smtClean="0"/>
              <a:t> requirements corresponding channel model?</a:t>
            </a:r>
          </a:p>
          <a:p>
            <a:r>
              <a:rPr kumimoji="1" lang="en-US" altLang="ja-JP" baseline="0" dirty="0" smtClean="0"/>
              <a:t>Q2: Maximum input level in OTA test during T2 window, how we can reach such conditions.</a:t>
            </a:r>
          </a:p>
          <a:p>
            <a:r>
              <a:rPr kumimoji="1" lang="en-US" altLang="ja-JP" baseline="0" dirty="0" smtClean="0"/>
              <a:t>Our preference not to introduce.</a:t>
            </a:r>
          </a:p>
          <a:p>
            <a:endParaRPr kumimoji="1" lang="en-US" altLang="ja-JP" baseline="0" dirty="0" smtClean="0"/>
          </a:p>
          <a:p>
            <a:r>
              <a:rPr kumimoji="1" lang="en-US" altLang="ja-JP" baseline="0" dirty="0" err="1" smtClean="0"/>
              <a:t>Oppo</a:t>
            </a:r>
            <a:r>
              <a:rPr kumimoji="1" lang="en-US" altLang="ja-JP" baseline="0" dirty="0" smtClean="0"/>
              <a:t>: not a use case for the proposed test case? T2 time window not proper time window. </a:t>
            </a:r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  <a:p>
            <a:endParaRPr kumimoji="1" lang="en-US" altLang="ja-JP" baseline="0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005257B-5D90-4E7F-8BDE-EB245DF1B938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94979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446A152-21A8-4B23-8938-264CDDD209BB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5A845F-6455-484F-A297-7811B5B1ABA0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983105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CE1C953-3DEB-4085-8B36-F394993EF815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346AFB-B1EC-468C-A3E4-7207DD14269A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191684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76F0821-8D2E-4737-903C-74EFEFAAA750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36C46B-869B-447D-94FD-CADEB08E28E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4031513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AE03A3E-58EA-44D2-8968-B8B5B3FFFA99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6DBF5B9-6568-49B3-8312-0AD424538FAB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35059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F592667-A61F-4AAF-BFDD-198583104BFC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3405271-7825-4D56-8FD0-E41A073676AD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435045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1A9641-AAE3-4BF4-9ACB-29BF3E0989AA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B71753-0D64-42F1-B138-ABE891DAE8C7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8464791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A556C25-E921-4EDA-ABD4-DC774CDC6C8D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8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9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EF488A-459D-4167-99E3-2F034CE9C354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86228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47461-D668-47BB-9E39-1448001554E4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4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5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6B33DE8-CD03-407E-96DB-47547C6FD818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778212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A8C1A7-97FB-4A11-A61D-B1FAD2AD8D05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3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4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AB08EE0-006D-405F-818A-D203B959CAA1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779463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0214A9-B979-4990-B8AC-694E305C1A35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E1D65A-7CA3-4A39-9AF9-0B09F2872B1E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402167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zh-CN" altLang="en-US" noProof="0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/>
              <a:t>单击此处编辑母版文本样式</a:t>
            </a:r>
          </a:p>
        </p:txBody>
      </p:sp>
      <p:sp>
        <p:nvSpPr>
          <p:cNvPr id="5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F4234E9-F91C-4D0B-B850-E0D2F4973DBB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6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7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CDDC276-F2AF-41B0-A424-2ABBEAB3B4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772439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标题占位符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单击此处编辑母版标题样式</a:t>
            </a:r>
          </a:p>
        </p:txBody>
      </p:sp>
      <p:sp>
        <p:nvSpPr>
          <p:cNvPr id="1027" name="文本占位符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3DC626EF-4B5C-44C8-BAFF-AE4552E9086C}" type="datetimeFigureOut">
              <a:rPr lang="zh-CN" altLang="en-US"/>
              <a:pPr>
                <a:defRPr/>
              </a:pPr>
              <a:t>2020/6/4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fld id="{ADB7C9E5-CC9D-4C93-944E-66B9C58CC2B9}" type="slidenum">
              <a:rPr lang="zh-CN" altLang="en-US"/>
              <a:pPr>
                <a:defRPr/>
              </a:pPr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  <a:ea typeface="宋体" panose="02010600030101010101" pitchFamily="2" charset="-122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标题 1"/>
          <p:cNvSpPr>
            <a:spLocks noGrp="1"/>
          </p:cNvSpPr>
          <p:nvPr>
            <p:ph type="ctrTitle"/>
          </p:nvPr>
        </p:nvSpPr>
        <p:spPr>
          <a:xfrm>
            <a:off x="467544" y="2276872"/>
            <a:ext cx="8278813" cy="1470025"/>
          </a:xfrm>
        </p:spPr>
        <p:txBody>
          <a:bodyPr/>
          <a:lstStyle/>
          <a:p>
            <a:pPr eaLnBrk="1" hangingPunct="1"/>
            <a:r>
              <a:rPr lang="en-US" altLang="zh-CN" sz="4000" b="1" dirty="0"/>
              <a:t>WF on FR2 MIMO </a:t>
            </a:r>
            <a:r>
              <a:rPr lang="en-US" altLang="zh-CN" sz="4000" b="1" dirty="0" smtClean="0"/>
              <a:t>OTA</a:t>
            </a:r>
            <a:endParaRPr lang="zh-CN" altLang="en-US" sz="4000" b="1" dirty="0"/>
          </a:p>
        </p:txBody>
      </p:sp>
      <p:sp>
        <p:nvSpPr>
          <p:cNvPr id="3075" name="副标题 2"/>
          <p:cNvSpPr>
            <a:spLocks noGrp="1"/>
          </p:cNvSpPr>
          <p:nvPr>
            <p:ph type="subTitle" idx="1"/>
          </p:nvPr>
        </p:nvSpPr>
        <p:spPr>
          <a:xfrm>
            <a:off x="1547664" y="3700727"/>
            <a:ext cx="6336704" cy="1752600"/>
          </a:xfrm>
        </p:spPr>
        <p:txBody>
          <a:bodyPr/>
          <a:lstStyle/>
          <a:p>
            <a:pPr eaLnBrk="1" hangingPunct="1"/>
            <a:r>
              <a:rPr lang="en-US" altLang="zh-CN" dirty="0" smtClean="0">
                <a:solidFill>
                  <a:schemeClr val="tx1"/>
                </a:solidFill>
              </a:rPr>
              <a:t>CAICT, Spirent</a:t>
            </a:r>
            <a:endParaRPr lang="zh-CN" altLang="en-US" dirty="0">
              <a:solidFill>
                <a:schemeClr val="tx1"/>
              </a:solidFill>
            </a:endParaRPr>
          </a:p>
        </p:txBody>
      </p:sp>
      <p:sp>
        <p:nvSpPr>
          <p:cNvPr id="3076" name="TextBox 4"/>
          <p:cNvSpPr txBox="1">
            <a:spLocks noChangeArrowheads="1"/>
          </p:cNvSpPr>
          <p:nvPr/>
        </p:nvSpPr>
        <p:spPr bwMode="auto">
          <a:xfrm>
            <a:off x="250825" y="333375"/>
            <a:ext cx="8713663" cy="175432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3GPP TSG-RAN WG4 Meeting #</a:t>
            </a:r>
            <a:r>
              <a:rPr lang="en-US" altLang="zh-CN" sz="1800" b="1" dirty="0" smtClean="0"/>
              <a:t>95-e</a:t>
            </a:r>
            <a:r>
              <a:rPr lang="en-GB" altLang="zh-CN" sz="1800" b="1" dirty="0"/>
              <a:t>	                                                     </a:t>
            </a:r>
            <a:r>
              <a:rPr lang="en-US" altLang="zh-CN" sz="1800" b="1" dirty="0" smtClean="0"/>
              <a:t>R4-200xxxx</a:t>
            </a:r>
            <a:endParaRPr lang="zh-CN" altLang="zh-CN" sz="1800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Electronic Meeting, 25 May – 5 </a:t>
            </a:r>
            <a:r>
              <a:rPr lang="en-US" altLang="zh-CN" sz="1800" b="1" dirty="0" smtClean="0"/>
              <a:t>June, </a:t>
            </a:r>
            <a:r>
              <a:rPr lang="en-US" altLang="zh-CN" sz="1800" b="1" dirty="0"/>
              <a:t>2020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en-US" altLang="zh-CN" sz="1800" b="1" dirty="0"/>
          </a:p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zh-CN" sz="1800" b="1" dirty="0"/>
              <a:t>Agenda item: 9.1.1</a:t>
            </a:r>
            <a:endParaRPr lang="zh-CN" altLang="zh-CN" sz="1800" b="1" dirty="0"/>
          </a:p>
          <a:p>
            <a:pPr eaLnBrk="1" hangingPunct="1">
              <a:spcBef>
                <a:spcPct val="0"/>
              </a:spcBef>
              <a:buNone/>
            </a:pPr>
            <a:r>
              <a:rPr lang="en-US" altLang="zh-CN" sz="1800" b="1" dirty="0"/>
              <a:t>Document for: Approval</a:t>
            </a:r>
            <a:endParaRPr lang="zh-CN" altLang="zh-CN" sz="1800" b="1" i="1" dirty="0"/>
          </a:p>
          <a:p>
            <a:pPr eaLnBrk="1" hangingPunct="1">
              <a:spcBef>
                <a:spcPct val="0"/>
              </a:spcBef>
              <a:buFontTx/>
              <a:buNone/>
            </a:pPr>
            <a:endParaRPr lang="zh-CN" altLang="en-US" sz="1800" dirty="0"/>
          </a:p>
        </p:txBody>
      </p:sp>
      <p:sp>
        <p:nvSpPr>
          <p:cNvPr id="3" name="RS_Classification_Standard"/>
          <p:cNvSpPr txBox="1"/>
          <p:nvPr/>
        </p:nvSpPr>
        <p:spPr>
          <a:xfrm>
            <a:off x="8990047" y="6195244"/>
            <a:ext cx="153953" cy="243656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US" sz="11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dirty="0"/>
              <a:t>FR2 MIMO OTA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882543" cy="5760640"/>
          </a:xfrm>
          <a:noFill/>
        </p:spPr>
        <p:txBody>
          <a:bodyPr>
            <a:normAutofit lnSpcReduction="10000"/>
          </a:bodyPr>
          <a:lstStyle/>
          <a:p>
            <a:r>
              <a:rPr lang="en-GB" altLang="zh-CN" sz="2400" b="1" u="sng" dirty="0"/>
              <a:t>FR2 PSP Validation procedures</a:t>
            </a:r>
            <a:endParaRPr lang="zh-CN" altLang="zh-CN" sz="2400" dirty="0"/>
          </a:p>
          <a:p>
            <a:pPr lvl="1" fontAlgn="auto" hangingPunct="1"/>
            <a:r>
              <a:rPr lang="en-US" altLang="zh-CN" sz="2200" dirty="0"/>
              <a:t>V</a:t>
            </a:r>
            <a:r>
              <a:rPr lang="en-US" altLang="zh-CN" sz="2200" dirty="0" smtClean="0"/>
              <a:t>ertical polarization validation shall be captured in the TR, further check if horizontal procedure is needed. </a:t>
            </a:r>
          </a:p>
          <a:p>
            <a:pPr lvl="1" fontAlgn="auto" hangingPunct="1"/>
            <a:r>
              <a:rPr lang="en-US" altLang="zh-CN" sz="2000" dirty="0"/>
              <a:t>A</a:t>
            </a:r>
            <a:r>
              <a:rPr lang="en-US" altLang="zh-CN" sz="2000" dirty="0" smtClean="0"/>
              <a:t>dding </a:t>
            </a:r>
            <a:r>
              <a:rPr lang="en-US" altLang="zh-CN" sz="2000" dirty="0"/>
              <a:t>radius of </a:t>
            </a:r>
            <a:r>
              <a:rPr lang="en-US" altLang="zh-CN" sz="2000" dirty="0" smtClean="0"/>
              <a:t>5cm procedure in the TR with additional statement that the considering the suitable testing </a:t>
            </a:r>
            <a:r>
              <a:rPr lang="en-US" altLang="zh-CN" sz="2000" dirty="0"/>
              <a:t>time 5cm</a:t>
            </a:r>
            <a:r>
              <a:rPr lang="en-US" altLang="zh-CN" sz="2000" dirty="0" smtClean="0"/>
              <a:t> </a:t>
            </a:r>
            <a:r>
              <a:rPr lang="en-US" altLang="zh-CN" sz="2000" dirty="0"/>
              <a:t>procedure is adopted. PSP validation with radius of 10cm is </a:t>
            </a:r>
            <a:r>
              <a:rPr lang="en-US" altLang="zh-CN" sz="2000" dirty="0" smtClean="0"/>
              <a:t>FFS.</a:t>
            </a:r>
          </a:p>
          <a:p>
            <a:pPr lvl="1" fontAlgn="auto" hangingPunct="1"/>
            <a:r>
              <a:rPr lang="en-US" altLang="zh-CN" sz="2000" dirty="0" smtClean="0"/>
              <a:t>Further comparison among 5cm and 10cm results will be discussed in the future i.e. WI phase. </a:t>
            </a:r>
          </a:p>
          <a:p>
            <a:pPr lvl="1" fontAlgn="auto" hangingPunct="1"/>
            <a:r>
              <a:rPr lang="en-US" altLang="zh-CN" sz="2000" dirty="0" smtClean="0"/>
              <a:t>Further check if we need to specify the reference antenna in the future i.e. WI phase</a:t>
            </a:r>
            <a:endParaRPr lang="en-US" altLang="zh-CN" sz="2000" dirty="0"/>
          </a:p>
          <a:p>
            <a:r>
              <a:rPr lang="en-US" altLang="zh-CN" sz="2400" b="1" u="sng" dirty="0" smtClean="0"/>
              <a:t>FR2 </a:t>
            </a:r>
            <a:r>
              <a:rPr lang="en-US" altLang="zh-CN" sz="2400" b="1" u="sng" dirty="0"/>
              <a:t>Dynamic testing (Beam Switching/Refinement </a:t>
            </a:r>
            <a:r>
              <a:rPr lang="en-US" altLang="zh-CN" sz="2400" b="1" u="sng" dirty="0" smtClean="0"/>
              <a:t>testing)</a:t>
            </a:r>
            <a:endParaRPr lang="en-US" altLang="zh-CN" sz="2400" b="1" u="sng" dirty="0"/>
          </a:p>
          <a:p>
            <a:pPr lvl="1"/>
            <a:r>
              <a:rPr lang="en-US" altLang="zh-CN" sz="2000" dirty="0"/>
              <a:t>NO conclusion in Rel-16 MIMO OTA test SI.</a:t>
            </a:r>
            <a:endParaRPr lang="en-US" altLang="zh-CN" sz="2000" strike="sngStrike" dirty="0"/>
          </a:p>
          <a:p>
            <a:pPr lvl="1"/>
            <a:r>
              <a:rPr lang="en-US" altLang="zh-CN" sz="2000" dirty="0" smtClean="0"/>
              <a:t>Views on this topic is collected:</a:t>
            </a:r>
          </a:p>
          <a:p>
            <a:pPr lvl="2"/>
            <a:r>
              <a:rPr lang="en-US" altLang="zh-CN" sz="1600" dirty="0" smtClean="0"/>
              <a:t>Option 1: YES  </a:t>
            </a:r>
          </a:p>
          <a:p>
            <a:pPr lvl="2"/>
            <a:r>
              <a:rPr lang="en-US" altLang="zh-CN" sz="1600" dirty="0"/>
              <a:t>Option </a:t>
            </a:r>
            <a:r>
              <a:rPr lang="en-US" altLang="zh-CN" sz="1600" dirty="0" smtClean="0"/>
              <a:t>2: No requirements (Huawei)</a:t>
            </a:r>
          </a:p>
          <a:p>
            <a:pPr lvl="2"/>
            <a:r>
              <a:rPr lang="en-US" altLang="zh-CN" sz="1600" dirty="0" smtClean="0"/>
              <a:t>Option 3: Further study in the  Rel-17 WI (</a:t>
            </a:r>
            <a:r>
              <a:rPr lang="en-US" altLang="zh-CN" sz="1600" dirty="0" err="1" smtClean="0"/>
              <a:t>Sprient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keysight</a:t>
            </a:r>
            <a:r>
              <a:rPr lang="en-US" altLang="zh-CN" sz="1600" dirty="0" smtClean="0"/>
              <a:t>, Qualcomm)</a:t>
            </a:r>
          </a:p>
          <a:p>
            <a:pPr lvl="2"/>
            <a:r>
              <a:rPr lang="en-US" altLang="zh-CN" sz="1600" dirty="0" smtClean="0"/>
              <a:t>Option 4: Further study dynamic test  in </a:t>
            </a:r>
            <a:r>
              <a:rPr lang="en-US" altLang="zh-CN" sz="1600" smtClean="0"/>
              <a:t>a separate </a:t>
            </a:r>
            <a:r>
              <a:rPr lang="en-US" altLang="zh-CN" sz="1600" dirty="0" smtClean="0"/>
              <a:t>SI in future release (</a:t>
            </a:r>
            <a:r>
              <a:rPr lang="en-US" altLang="zh-CN" sz="1600" dirty="0" err="1" smtClean="0"/>
              <a:t>keysight</a:t>
            </a:r>
            <a:r>
              <a:rPr lang="en-US" altLang="zh-CN" sz="1600" dirty="0" smtClean="0"/>
              <a:t>, Huawei, Samsung, </a:t>
            </a:r>
            <a:r>
              <a:rPr lang="en-US" altLang="zh-CN" sz="1600" dirty="0" err="1" smtClean="0"/>
              <a:t>Oppo</a:t>
            </a:r>
            <a:r>
              <a:rPr lang="en-US" altLang="zh-CN" sz="1600" dirty="0" smtClean="0"/>
              <a:t>, </a:t>
            </a:r>
            <a:r>
              <a:rPr lang="en-US" altLang="zh-CN" sz="1600" dirty="0" err="1" smtClean="0"/>
              <a:t>Sprient</a:t>
            </a:r>
            <a:r>
              <a:rPr lang="en-US" altLang="zh-CN" sz="1600" dirty="0" smtClean="0"/>
              <a:t>, CAICT, Qualcomm)</a:t>
            </a:r>
            <a:endParaRPr lang="en-US" altLang="zh-CN" sz="1600" dirty="0"/>
          </a:p>
        </p:txBody>
      </p:sp>
      <p:sp>
        <p:nvSpPr>
          <p:cNvPr id="4" name="RS_Classification_Standard"/>
          <p:cNvSpPr txBox="1"/>
          <p:nvPr/>
        </p:nvSpPr>
        <p:spPr>
          <a:xfrm>
            <a:off x="8990047" y="6195244"/>
            <a:ext cx="153953" cy="243656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US" sz="11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7282878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en-US" dirty="0" smtClean="0"/>
              <a:t>Next step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07504" y="908720"/>
            <a:ext cx="8882543" cy="5760640"/>
          </a:xfrm>
          <a:noFill/>
        </p:spPr>
        <p:txBody>
          <a:bodyPr>
            <a:normAutofit/>
          </a:bodyPr>
          <a:lstStyle/>
          <a:p>
            <a:r>
              <a:rPr lang="en-US" altLang="zh-CN" sz="2400" b="1" u="sng" dirty="0" smtClean="0"/>
              <a:t>Potential work</a:t>
            </a:r>
            <a:r>
              <a:rPr lang="en-GB" altLang="zh-CN" sz="2400" b="1" u="sng" dirty="0" smtClean="0"/>
              <a:t> in WI phase</a:t>
            </a:r>
            <a:endParaRPr lang="zh-CN" altLang="zh-CN" sz="2400" dirty="0"/>
          </a:p>
          <a:p>
            <a:pPr lvl="1" fontAlgn="auto" hangingPunct="1"/>
            <a:r>
              <a:rPr lang="en-US" altLang="zh-CN" sz="2200" dirty="0" smtClean="0"/>
              <a:t>Further </a:t>
            </a:r>
            <a:r>
              <a:rPr lang="en-US" altLang="zh-CN" sz="2200" dirty="0"/>
              <a:t>work is </a:t>
            </a:r>
            <a:r>
              <a:rPr lang="en-US" altLang="zh-CN" sz="2200" dirty="0" smtClean="0"/>
              <a:t>suggested </a:t>
            </a:r>
            <a:r>
              <a:rPr lang="en-US" altLang="zh-CN" sz="2200" dirty="0"/>
              <a:t>to illustrate the DUT rotations.</a:t>
            </a:r>
          </a:p>
          <a:p>
            <a:pPr lvl="1" fontAlgn="auto" hangingPunct="1"/>
            <a:r>
              <a:rPr lang="en-US" altLang="zh-CN" sz="2200" dirty="0" smtClean="0"/>
              <a:t>Further </a:t>
            </a:r>
            <a:r>
              <a:rPr lang="en-US" altLang="zh-CN" sz="2200" dirty="0"/>
              <a:t>work to </a:t>
            </a:r>
            <a:r>
              <a:rPr lang="en-US" altLang="zh-CN" sz="2200" dirty="0" smtClean="0"/>
              <a:t>check </a:t>
            </a:r>
            <a:r>
              <a:rPr lang="en-US" altLang="zh-CN" sz="2200" dirty="0"/>
              <a:t>if test points rotations are to be implemented per channel model to compensate for channel model rotations</a:t>
            </a:r>
            <a:r>
              <a:rPr lang="en-US" altLang="zh-CN" sz="2200" dirty="0" smtClean="0"/>
              <a:t>.</a:t>
            </a:r>
          </a:p>
          <a:p>
            <a:pPr lvl="1" fontAlgn="auto" hangingPunct="1"/>
            <a:r>
              <a:rPr lang="en-US" altLang="zh-CN" sz="2200" dirty="0" smtClean="0"/>
              <a:t>Further check whether </a:t>
            </a:r>
            <a:r>
              <a:rPr lang="en-US" altLang="zh-CN" sz="2200" dirty="0"/>
              <a:t>FR1 Spatial Correlation is required for both polarization or whether vertical polarization is </a:t>
            </a:r>
            <a:r>
              <a:rPr lang="en-US" altLang="zh-CN" sz="2200" dirty="0" smtClean="0"/>
              <a:t>sufficient</a:t>
            </a:r>
            <a:endParaRPr lang="en-US" altLang="zh-CN" sz="2200" dirty="0"/>
          </a:p>
        </p:txBody>
      </p:sp>
      <p:sp>
        <p:nvSpPr>
          <p:cNvPr id="4" name="RS_Classification_Standard"/>
          <p:cNvSpPr txBox="1"/>
          <p:nvPr/>
        </p:nvSpPr>
        <p:spPr>
          <a:xfrm>
            <a:off x="8990047" y="6195244"/>
            <a:ext cx="153953" cy="243656"/>
          </a:xfrm>
          <a:prstGeom prst="rect">
            <a:avLst/>
          </a:prstGeom>
          <a:solidFill>
            <a:srgbClr val="FFFFFF">
              <a:alpha val="0"/>
            </a:srgbClr>
          </a:solidFill>
        </p:spPr>
        <p:txBody>
          <a:bodyPr vert="horz" wrap="none" lIns="76200" tIns="36830" rIns="76200" bIns="36830" rtlCol="0" anchor="ctr">
            <a:spAutoFit/>
          </a:bodyPr>
          <a:lstStyle/>
          <a:p>
            <a:endParaRPr lang="en-US" sz="1100" b="1" kern="900" spc="100">
              <a:solidFill>
                <a:srgbClr val="000000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01261166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_RESETFORMATTING" val="Tru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S_CLASSIFICATIONID" val="0"/>
  <p:tag name="RS_CLASSIFICATION" val="UNRESTRICTED"/>
</p:tagLst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7CD74E91CD4AF408185E1FC416F4AC4" ma:contentTypeVersion="12" ma:contentTypeDescription="Create a new document." ma:contentTypeScope="" ma:versionID="28f9cf7ff0947e6ff336ed57262b94f6">
  <xsd:schema xmlns:xsd="http://www.w3.org/2001/XMLSchema" xmlns:xs="http://www.w3.org/2001/XMLSchema" xmlns:p="http://schemas.microsoft.com/office/2006/metadata/properties" xmlns:ns2="bdd78157-346c-4767-bfdd-352789a5c5f1" xmlns:ns3="878f5c59-aec9-459c-acf8-8cf941473193" targetNamespace="http://schemas.microsoft.com/office/2006/metadata/properties" ma:root="true" ma:fieldsID="3e074cbbecf9664a3b9bd27592852fad" ns2:_="" ns3:_="">
    <xsd:import namespace="bdd78157-346c-4767-bfdd-352789a5c5f1"/>
    <xsd:import namespace="878f5c59-aec9-459c-acf8-8cf94147319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2:MediaServiceLocation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dd78157-346c-4767-bfdd-352789a5c5f1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78f5c59-aec9-459c-acf8-8cf941473193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F6E5432-22C9-4DE3-B7FA-038EA267B234}">
  <ds:schemaRefs>
    <ds:schemaRef ds:uri="878f5c59-aec9-459c-acf8-8cf941473193"/>
    <ds:schemaRef ds:uri="http://purl.org/dc/dcmitype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office/2006/metadata/properties"/>
    <ds:schemaRef ds:uri="bdd78157-346c-4767-bfdd-352789a5c5f1"/>
    <ds:schemaRef ds:uri="http://schemas.microsoft.com/office/infopath/2007/PartnerControls"/>
    <ds:schemaRef ds:uri="http://www.w3.org/XML/1998/namespace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BEC46D2F-2B5C-4945-B9A0-8F53F9D5C4C6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72BAB1D7-0253-4579-8856-F8B17F9D2A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dd78157-346c-4767-bfdd-352789a5c5f1"/>
    <ds:schemaRef ds:uri="878f5c59-aec9-459c-acf8-8cf941473193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2814</TotalTime>
  <Words>632</Words>
  <Application>Microsoft Office PowerPoint</Application>
  <PresentationFormat>全屏显示(4:3)</PresentationFormat>
  <Paragraphs>66</Paragraphs>
  <Slides>3</Slides>
  <Notes>3</Notes>
  <HiddenSlides>0</HiddenSlides>
  <MMClips>0</MMClips>
  <ScaleCrop>false</ScaleCrop>
  <HeadingPairs>
    <vt:vector size="6" baseType="variant">
      <vt:variant>
        <vt:lpstr>已用的字体</vt:lpstr>
      </vt:variant>
      <vt:variant>
        <vt:i4>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8" baseType="lpstr">
      <vt:lpstr>ＭＳ Ｐゴシック</vt:lpstr>
      <vt:lpstr>宋体</vt:lpstr>
      <vt:lpstr>Arial</vt:lpstr>
      <vt:lpstr>Calibri</vt:lpstr>
      <vt:lpstr>Office 主题</vt:lpstr>
      <vt:lpstr>WF on FR2 MIMO OTA</vt:lpstr>
      <vt:lpstr>FR2 MIMO OTA</vt:lpstr>
      <vt:lpstr>Next step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WF on NR MU and test tolerance</dc:title>
  <dc:creator>Ruixin Wang（CATR）</dc:creator>
  <cp:keywords>CTPClassification=CTP_PUBLIC:VisualMarkings=</cp:keywords>
  <cp:lastModifiedBy>WRX</cp:lastModifiedBy>
  <cp:revision>999</cp:revision>
  <dcterms:created xsi:type="dcterms:W3CDTF">2016-04-12T20:58:18Z</dcterms:created>
  <dcterms:modified xsi:type="dcterms:W3CDTF">2020-06-03T17:16:51Z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2015_ms_pID_725343">
    <vt:lpwstr>(3)DLo9HkvC3yY/Xy8r03PqJp9TX88XxETegBF9ewcX5jPQtbYUbRtHsCX7h/BCuCUtIEIZ0iPe
0LMW/oV7eAPGqTTYi6ddNaF6clMTU/HlAc/fHHy7XOTgVhBZTEUJxohQTLzhanWXhu2WCf8x
qmOeNVSimdcIybobjArl3LxYVXTyLMZZUq/rYsMIsWvCujsBKk45MWyfZ6/tc/XM30n/yZBo
aizk8TlCdSzRGisPI7</vt:lpwstr>
  </property>
  <property fmtid="{D5CDD505-2E9C-101B-9397-08002B2CF9AE}" pid="3" name="_2015_ms_pID_7253431">
    <vt:lpwstr>RP7bxxUd00Cblz5xBlm4xnRLyH6mjuLJVfOxwd9rzff1l0B6JM8Geu
gAwSdpi8tbNxmROQcYseKdGlB44hI2/JZmdIDlw/jBhaVqixsZ7C7e2fEABtJLRcrW2Mw8vA
zhQ2PbnAd6jmUkjQ2VOT6nEZksQC90wKEQCjzWvx1549EWlHBnpw6SBKRVhGcTTZL+ZsXFad
PPqFWT3i09fimpuZT3LG1f7/QtBh0IWpWAl3</vt:lpwstr>
  </property>
  <property fmtid="{D5CDD505-2E9C-101B-9397-08002B2CF9AE}" pid="4" name="_2015_ms_pID_7253432">
    <vt:lpwstr>UCnXK11tINg2/enhd63zDopqkKr4je24vhQZ
FENOiF9z3D5E48p3E3faj6j+BaZ2pktVmOkHLaS/nqAVuFEulc5k6FxkM0gHR8gjT/Elz5I5
Y+cv2eJ2pyasjOkg5K+mGg==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1464005430</vt:lpwstr>
  </property>
  <property fmtid="{D5CDD505-2E9C-101B-9397-08002B2CF9AE}" pid="9" name="TitusGUID">
    <vt:lpwstr>7ae9abdc-947a-4699-bc5a-913cc8dc90e2</vt:lpwstr>
  </property>
  <property fmtid="{D5CDD505-2E9C-101B-9397-08002B2CF9AE}" pid="10" name="CTP_TimeStamp">
    <vt:lpwstr>2016-11-19 00:27:52Z</vt:lpwstr>
  </property>
  <property fmtid="{D5CDD505-2E9C-101B-9397-08002B2CF9AE}" pid="11" name="CTP_BU">
    <vt:lpwstr>NA</vt:lpwstr>
  </property>
  <property fmtid="{D5CDD505-2E9C-101B-9397-08002B2CF9AE}" pid="12" name="CTP_IDSID">
    <vt:lpwstr>NA</vt:lpwstr>
  </property>
  <property fmtid="{D5CDD505-2E9C-101B-9397-08002B2CF9AE}" pid="13" name="CTP_WWID">
    <vt:lpwstr>NA</vt:lpwstr>
  </property>
  <property fmtid="{D5CDD505-2E9C-101B-9397-08002B2CF9AE}" pid="14" name="CTPClassification">
    <vt:lpwstr>CTP_PUBLIC</vt:lpwstr>
  </property>
  <property fmtid="{D5CDD505-2E9C-101B-9397-08002B2CF9AE}" pid="15" name="RS_Classification">
    <vt:lpwstr>UNRESTRICTED</vt:lpwstr>
  </property>
  <property fmtid="{D5CDD505-2E9C-101B-9397-08002B2CF9AE}" pid="16" name="RS_ClassificationID">
    <vt:i4>0</vt:i4>
  </property>
  <property fmtid="{D5CDD505-2E9C-101B-9397-08002B2CF9AE}" pid="17" name="ContentTypeId">
    <vt:lpwstr>0x01010017CD74E91CD4AF408185E1FC416F4AC4</vt:lpwstr>
  </property>
  <property fmtid="{D5CDD505-2E9C-101B-9397-08002B2CF9AE}" pid="18" name="NSCPROP_SA">
    <vt:lpwstr>D:\RAN4 Meeting Doc\RAN4_95e\draft  WF on FR2 MIMO OTA v1.pptx</vt:lpwstr>
  </property>
</Properties>
</file>