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74" r:id="rId3"/>
    <p:sldId id="285" r:id="rId4"/>
    <p:sldId id="279" r:id="rId5"/>
    <p:sldId id="283" r:id="rId6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SimSun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SimSun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SimSun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SimSun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SimSun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SimSun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SimSun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SimSun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SimSun" panose="02010600030101010101" pitchFamily="2" charset="-122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madur Rahman" initials="IR" lastIdx="2" clrIdx="0"/>
  <p:cmAuthor id="2" name="Song" initials="CATT" lastIdx="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1" autoAdjust="0"/>
    <p:restoredTop sz="93825" autoAdjust="0"/>
  </p:normalViewPr>
  <p:slideViewPr>
    <p:cSldViewPr>
      <p:cViewPr>
        <p:scale>
          <a:sx n="86" d="100"/>
          <a:sy n="86" d="100"/>
        </p:scale>
        <p:origin x="-1277" y="-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en-US" altLang="sv-S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fld id="{3AC7B30B-57C5-430E-9E07-6854595C56A4}" type="datetimeFigureOut">
              <a:rPr lang="en-US" altLang="sv-SE"/>
              <a:pPr>
                <a:defRPr/>
              </a:pPr>
              <a:t>6/3/2020</a:t>
            </a:fld>
            <a:endParaRPr lang="en-US" altLang="sv-S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en-US" alt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703C08FC-A096-4C68-B1BE-B10D8539C32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90442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SimSun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SimSun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SimSun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SimSun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SimSun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sv-SE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9pPr>
          </a:lstStyle>
          <a:p>
            <a:pPr>
              <a:spcBef>
                <a:spcPct val="0"/>
              </a:spcBef>
            </a:pPr>
            <a:fld id="{2B201AAA-E908-4C1C-8521-D24AD4F5BF20}" type="slidenum">
              <a:rPr lang="en-US" altLang="sv-SE"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US" altLang="sv-SE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802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3C08FC-A096-4C68-B1BE-B10D8539C320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41088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3C08FC-A096-4C68-B1BE-B10D8539C320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41088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3C08FC-A096-4C68-B1BE-B10D8539C320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11798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8FEA4C-64C2-4A22-8C3A-34802847581A}" type="datetimeFigureOut">
              <a:rPr lang="zh-CN" altLang="sv-SE"/>
              <a:pPr>
                <a:defRPr/>
              </a:pPr>
              <a:t>2020/6/3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DA1264-6763-4D17-926D-0D6D2E7EAEF9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25879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E54A58-563A-48C5-B634-42CB6C04D84E}" type="datetimeFigureOut">
              <a:rPr lang="zh-CN" altLang="sv-SE"/>
              <a:pPr>
                <a:defRPr/>
              </a:pPr>
              <a:t>2020/6/3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863E6E-46F9-4E1E-B879-68DFDADE6467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24208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AA26DE-51F2-4F0E-9F39-9F4F99D15B93}" type="datetimeFigureOut">
              <a:rPr lang="zh-CN" altLang="sv-SE"/>
              <a:pPr>
                <a:defRPr/>
              </a:pPr>
              <a:t>2020/6/3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5D3FE1-5279-4C40-9788-DE145D5B8477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95193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1C49A3-B31A-44FB-9C21-F9F4CCD849C1}" type="datetimeFigureOut">
              <a:rPr lang="zh-CN" altLang="sv-SE"/>
              <a:pPr>
                <a:defRPr/>
              </a:pPr>
              <a:t>2020/6/3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54AEF9-6AC0-4D36-8D41-4B0C62C45032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23393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7B66C9-3E16-430F-B137-DBB040BB7364}" type="datetimeFigureOut">
              <a:rPr lang="zh-CN" altLang="sv-SE"/>
              <a:pPr>
                <a:defRPr/>
              </a:pPr>
              <a:t>2020/6/3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E59903-29D1-4908-AC1A-7571AA077D9D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14166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EB66E3-1A08-44FF-A487-1902B128CF79}" type="datetimeFigureOut">
              <a:rPr lang="zh-CN" altLang="sv-SE"/>
              <a:pPr>
                <a:defRPr/>
              </a:pPr>
              <a:t>2020/6/3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B195B8-6669-46E4-BDAD-ED044E7CA6BC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13160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23D8A1-2ABB-432A-976A-D24708DC8D43}" type="datetimeFigureOut">
              <a:rPr lang="zh-CN" altLang="sv-SE"/>
              <a:pPr>
                <a:defRPr/>
              </a:pPr>
              <a:t>2020/6/3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DC6750-00F1-477C-9B7C-1A0E5685AABB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4785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A60AF3-F95B-492F-8248-C8CC9C5503F8}" type="datetimeFigureOut">
              <a:rPr lang="zh-CN" altLang="sv-SE"/>
              <a:pPr>
                <a:defRPr/>
              </a:pPr>
              <a:t>2020/6/3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6A8BF5-6457-4E20-B124-6757D6BDA8C2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06713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B6187A-079C-498D-90A3-41C9E2F9F4DE}" type="datetimeFigureOut">
              <a:rPr lang="zh-CN" altLang="sv-SE"/>
              <a:pPr>
                <a:defRPr/>
              </a:pPr>
              <a:t>2020/6/3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B9BC91-9596-4633-8CD2-9C12DE31438A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19018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D19773-BB9A-483C-8166-0AB348753AFB}" type="datetimeFigureOut">
              <a:rPr lang="zh-CN" altLang="sv-SE"/>
              <a:pPr>
                <a:defRPr/>
              </a:pPr>
              <a:t>2020/6/3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EEF6E6-EEB3-46AC-AF58-8636A1035F10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47121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FCF32B-0E83-48D6-AE58-48F6CE1B2557}" type="datetimeFigureOut">
              <a:rPr lang="zh-CN" altLang="sv-SE"/>
              <a:pPr>
                <a:defRPr/>
              </a:pPr>
              <a:t>2020/6/3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CA50DE-3F15-4069-86F1-5FE5E284CC62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60548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cs typeface="Arial" pitchFamily="34" charset="0"/>
              </a:defRPr>
            </a:lvl1pPr>
          </a:lstStyle>
          <a:p>
            <a:pPr>
              <a:defRPr/>
            </a:pPr>
            <a:fld id="{D44602B5-CE5B-4684-82E4-90AC78E01600}" type="datetimeFigureOut">
              <a:rPr lang="zh-CN" altLang="sv-SE"/>
              <a:pPr>
                <a:defRPr/>
              </a:pPr>
              <a:t>2020/6/3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cs typeface="Arial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0C3F5196-3EF4-4794-80B1-28C94844456D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SimSun" pitchFamily="2" charset="-122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SimSun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SimSun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SimSun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SimSun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SimSun" pitchFamily="2" charset="-122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SimSun" pitchFamily="2" charset="-122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SimSun" pitchFamily="2" charset="-122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SimSun" pitchFamily="2" charset="-122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SimSun" pitchFamily="2" charset="-122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CN" sz="3600" dirty="0"/>
              <a:t>WF on power saving demodulation</a:t>
            </a:r>
            <a:endParaRPr lang="en-US" sz="3600" dirty="0">
              <a:ea typeface="+mj-ea"/>
            </a:endParaRPr>
          </a:p>
        </p:txBody>
      </p:sp>
      <p:sp>
        <p:nvSpPr>
          <p:cNvPr id="2051" name="Subtitle 2"/>
          <p:cNvSpPr>
            <a:spLocks noGrp="1"/>
          </p:cNvSpPr>
          <p:nvPr>
            <p:ph type="subTitle" idx="1"/>
          </p:nvPr>
        </p:nvSpPr>
        <p:spPr>
          <a:xfrm>
            <a:off x="1042988" y="4149725"/>
            <a:ext cx="7345362" cy="1727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tabLst>
                <a:tab pos="3951288" algn="r"/>
              </a:tabLst>
            </a:pPr>
            <a:r>
              <a:rPr lang="en-US" altLang="sv-SE" sz="2400" b="1" noProof="0" dirty="0">
                <a:solidFill>
                  <a:schemeClr val="tx1"/>
                </a:solidFill>
              </a:rPr>
              <a:t>Agenda Item:	</a:t>
            </a:r>
            <a:r>
              <a:rPr lang="en-US" altLang="sv-SE" sz="2400" noProof="0" dirty="0" smtClean="0">
                <a:solidFill>
                  <a:schemeClr val="tx1"/>
                </a:solidFill>
              </a:rPr>
              <a:t>8.7.3</a:t>
            </a:r>
            <a:endParaRPr lang="en-US" altLang="sv-SE" sz="2400" noProof="0" dirty="0">
              <a:solidFill>
                <a:schemeClr val="tx1"/>
              </a:solidFill>
            </a:endParaRPr>
          </a:p>
          <a:p>
            <a:pPr eaLnBrk="1" hangingPunct="1">
              <a:lnSpc>
                <a:spcPct val="80000"/>
              </a:lnSpc>
              <a:tabLst>
                <a:tab pos="3951288" algn="r"/>
              </a:tabLst>
            </a:pPr>
            <a:r>
              <a:rPr lang="en-US" altLang="sv-SE" sz="2400" b="1" noProof="0" dirty="0">
                <a:solidFill>
                  <a:schemeClr val="tx1"/>
                </a:solidFill>
              </a:rPr>
              <a:t>Document for:</a:t>
            </a:r>
            <a:r>
              <a:rPr lang="en-US" altLang="sv-SE" sz="2400" noProof="0" dirty="0">
                <a:solidFill>
                  <a:schemeClr val="tx1"/>
                </a:solidFill>
              </a:rPr>
              <a:t>	Approval</a:t>
            </a:r>
          </a:p>
          <a:p>
            <a:pPr eaLnBrk="1" hangingPunct="1">
              <a:lnSpc>
                <a:spcPct val="80000"/>
              </a:lnSpc>
              <a:tabLst>
                <a:tab pos="3951288" algn="r"/>
              </a:tabLst>
            </a:pPr>
            <a:r>
              <a:rPr lang="en-US" altLang="sv-SE" sz="2400" b="1" noProof="0" dirty="0">
                <a:solidFill>
                  <a:schemeClr val="tx1"/>
                </a:solidFill>
              </a:rPr>
              <a:t>Source: 	</a:t>
            </a:r>
            <a:r>
              <a:rPr lang="en-US" altLang="sv-SE" sz="2400" noProof="0" dirty="0" smtClean="0">
                <a:solidFill>
                  <a:schemeClr val="tx1"/>
                </a:solidFill>
              </a:rPr>
              <a:t>CAT</a:t>
            </a:r>
            <a:r>
              <a:rPr lang="en-US" altLang="zh-CN" sz="2400" noProof="0" dirty="0" smtClean="0">
                <a:solidFill>
                  <a:schemeClr val="tx1"/>
                </a:solidFill>
              </a:rPr>
              <a:t>T</a:t>
            </a:r>
            <a:r>
              <a:rPr lang="en-US" altLang="zh-CN" sz="2400" dirty="0" smtClean="0">
                <a:solidFill>
                  <a:schemeClr val="tx1"/>
                </a:solidFill>
              </a:rPr>
              <a:t>……</a:t>
            </a:r>
            <a:endParaRPr lang="en-US" altLang="sv-SE" sz="2400" noProof="0" dirty="0">
              <a:solidFill>
                <a:srgbClr val="7030A0"/>
              </a:solidFill>
            </a:endParaRPr>
          </a:p>
        </p:txBody>
      </p:sp>
      <p:sp>
        <p:nvSpPr>
          <p:cNvPr id="2052" name="Rectangle 3"/>
          <p:cNvSpPr>
            <a:spLocks noChangeArrowheads="1"/>
          </p:cNvSpPr>
          <p:nvPr/>
        </p:nvSpPr>
        <p:spPr bwMode="auto">
          <a:xfrm>
            <a:off x="395288" y="342900"/>
            <a:ext cx="8497887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9pPr>
          </a:lstStyle>
          <a:p>
            <a:pPr>
              <a:buNone/>
            </a:pPr>
            <a:r>
              <a:rPr lang="en-US" altLang="sv-SE" sz="2000" b="1" dirty="0">
                <a:cs typeface="Arial" panose="020B0604020202020204" pitchFamily="34" charset="0"/>
              </a:rPr>
              <a:t>3GPP TSG-RAN WG4 #</a:t>
            </a:r>
            <a:r>
              <a:rPr lang="en-US" altLang="sv-SE" sz="2000" b="1" dirty="0" smtClean="0">
                <a:cs typeface="Arial" panose="020B0604020202020204" pitchFamily="34" charset="0"/>
              </a:rPr>
              <a:t>95e</a:t>
            </a:r>
            <a:r>
              <a:rPr lang="en-US" altLang="sv-SE" sz="2000" b="1" dirty="0">
                <a:cs typeface="Arial" panose="020B0604020202020204" pitchFamily="34" charset="0"/>
              </a:rPr>
              <a:t>				</a:t>
            </a:r>
            <a:r>
              <a:rPr lang="en-US" altLang="sv-SE" sz="2000" b="1" dirty="0" smtClean="0">
                <a:cs typeface="Arial" panose="020B0604020202020204" pitchFamily="34" charset="0"/>
              </a:rPr>
              <a:t>                </a:t>
            </a:r>
            <a:r>
              <a:rPr lang="en-US" altLang="sv-SE" sz="2000" b="1" dirty="0" err="1" smtClean="0">
                <a:cs typeface="Arial" panose="020B0604020202020204" pitchFamily="34" charset="0"/>
              </a:rPr>
              <a:t>Tdoc</a:t>
            </a:r>
            <a:r>
              <a:rPr lang="en-US" altLang="sv-SE" sz="2000" b="1" dirty="0" smtClean="0">
                <a:cs typeface="Arial" panose="020B0604020202020204" pitchFamily="34" charset="0"/>
              </a:rPr>
              <a:t> R4-2008802 </a:t>
            </a:r>
            <a:endParaRPr lang="en-US" altLang="sv-SE" sz="2000" b="1" dirty="0">
              <a:highlight>
                <a:srgbClr val="FFFF00"/>
              </a:highlight>
              <a:cs typeface="Arial" panose="020B0604020202020204" pitchFamily="34" charset="0"/>
            </a:endParaRPr>
          </a:p>
          <a:p>
            <a:pPr>
              <a:buNone/>
            </a:pPr>
            <a:r>
              <a:rPr lang="en-US" altLang="sv-SE" sz="2000" b="1" dirty="0">
                <a:cs typeface="Arial" panose="020B0604020202020204" pitchFamily="34" charset="0"/>
              </a:rPr>
              <a:t>Electronic Meeting, </a:t>
            </a:r>
            <a:r>
              <a:rPr lang="en-US" altLang="sv-SE" sz="2000" b="1" dirty="0" smtClean="0">
                <a:cs typeface="Arial" panose="020B0604020202020204" pitchFamily="34" charset="0"/>
              </a:rPr>
              <a:t>25</a:t>
            </a:r>
            <a:r>
              <a:rPr lang="en-US" altLang="sv-SE" sz="2000" b="1" baseline="30000" dirty="0" smtClean="0">
                <a:cs typeface="Arial" panose="020B0604020202020204" pitchFamily="34" charset="0"/>
              </a:rPr>
              <a:t>th</a:t>
            </a:r>
            <a:r>
              <a:rPr lang="en-US" altLang="sv-SE" sz="2000" b="1" dirty="0" smtClean="0">
                <a:cs typeface="Arial" panose="020B0604020202020204" pitchFamily="34" charset="0"/>
              </a:rPr>
              <a:t> May </a:t>
            </a:r>
            <a:r>
              <a:rPr lang="en-US" altLang="sv-SE" sz="2000" b="1" dirty="0">
                <a:cs typeface="Arial" panose="020B0604020202020204" pitchFamily="34" charset="0"/>
              </a:rPr>
              <a:t>– </a:t>
            </a:r>
            <a:r>
              <a:rPr lang="en-US" altLang="sv-SE" sz="2000" b="1" dirty="0" smtClean="0">
                <a:cs typeface="Arial" panose="020B0604020202020204" pitchFamily="34" charset="0"/>
              </a:rPr>
              <a:t>5</a:t>
            </a:r>
            <a:r>
              <a:rPr lang="en-US" altLang="zh-CN" sz="2000" b="1" baseline="30000" dirty="0" smtClean="0">
                <a:cs typeface="Arial" panose="020B0604020202020204" pitchFamily="34" charset="0"/>
              </a:rPr>
              <a:t>th</a:t>
            </a:r>
            <a:r>
              <a:rPr lang="en-US" altLang="zh-CN" sz="2000" b="1" dirty="0" smtClean="0">
                <a:cs typeface="Arial" panose="020B0604020202020204" pitchFamily="34" charset="0"/>
              </a:rPr>
              <a:t> June</a:t>
            </a:r>
            <a:r>
              <a:rPr lang="en-US" altLang="sv-SE" sz="2000" b="1" dirty="0" smtClean="0">
                <a:cs typeface="Arial" panose="020B0604020202020204" pitchFamily="34" charset="0"/>
              </a:rPr>
              <a:t>, </a:t>
            </a:r>
            <a:r>
              <a:rPr lang="en-US" altLang="sv-SE" sz="2000" b="1" dirty="0">
                <a:cs typeface="Arial" panose="020B0604020202020204" pitchFamily="34" charset="0"/>
              </a:rPr>
              <a:t>2020</a:t>
            </a:r>
            <a:endParaRPr lang="sv-SE" altLang="sv-SE" sz="2000" b="1" dirty="0"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sv-SE" dirty="0"/>
              <a:t>Background</a:t>
            </a:r>
            <a:endParaRPr lang="en-US" altLang="sv-SE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412875"/>
            <a:ext cx="8229600" cy="4525963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endParaRPr lang="en-US" sz="1800" noProof="0" dirty="0"/>
          </a:p>
          <a:p>
            <a:pPr>
              <a:buFont typeface="Arial" charset="0"/>
              <a:buChar char="•"/>
              <a:defRPr/>
            </a:pPr>
            <a:endParaRPr lang="en-US" sz="1800" noProof="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395288" y="1844824"/>
            <a:ext cx="8229600" cy="4608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SimSun" pitchFamily="2" charset="-122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SimSun" pitchFamily="2" charset="-122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SimSun" pitchFamily="2" charset="-122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SimSun" pitchFamily="2" charset="-122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SimSun" pitchFamily="2" charset="-122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/>
              <a:t>In </a:t>
            </a:r>
            <a:r>
              <a:rPr lang="en-US" sz="2000" dirty="0" smtClean="0"/>
              <a:t>RAN4#95-e </a:t>
            </a:r>
            <a:r>
              <a:rPr lang="en-US" altLang="zh-CN" sz="2000" dirty="0" smtClean="0"/>
              <a:t>meeting, there were extensive discussions on UE demodulation requirements for Rel-16 UE power saving. The following contributions were reviewed.</a:t>
            </a:r>
          </a:p>
          <a:p>
            <a:pPr marL="0" indent="0">
              <a:buNone/>
            </a:pPr>
            <a:r>
              <a:rPr lang="en-US" altLang="zh-CN" sz="2000" dirty="0" smtClean="0"/>
              <a:t>	</a:t>
            </a:r>
            <a:r>
              <a:rPr lang="en-US" altLang="zh-CN" sz="2000" dirty="0" smtClean="0">
                <a:solidFill>
                  <a:srgbClr val="92D050"/>
                </a:solidFill>
              </a:rPr>
              <a:t>[Companies inputs are to be added here later]</a:t>
            </a:r>
            <a:r>
              <a:rPr lang="en-US" sz="2000" dirty="0" smtClean="0"/>
              <a:t>     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/>
          <a:lstStyle/>
          <a:p>
            <a:r>
              <a:rPr lang="en-US" altLang="sv-SE" dirty="0"/>
              <a:t>Background</a:t>
            </a:r>
            <a:endParaRPr lang="en-US" altLang="sv-SE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412875"/>
            <a:ext cx="8229600" cy="4525963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endParaRPr lang="en-US" sz="1800" noProof="0" dirty="0"/>
          </a:p>
          <a:p>
            <a:pPr>
              <a:buFont typeface="Arial" charset="0"/>
              <a:buChar char="•"/>
              <a:defRPr/>
            </a:pPr>
            <a:endParaRPr lang="en-US" sz="1800" noProof="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251520" y="1268760"/>
            <a:ext cx="8641208" cy="5256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SimSun" pitchFamily="2" charset="-122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SimSun" pitchFamily="2" charset="-122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SimSun" pitchFamily="2" charset="-122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SimSun" pitchFamily="2" charset="-122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SimSun" pitchFamily="2" charset="-122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2000" dirty="0" smtClean="0"/>
              <a:t>The discussions in RAN4#95-e are focused on the following two issues</a:t>
            </a:r>
          </a:p>
          <a:p>
            <a:pPr marL="0" indent="0">
              <a:buNone/>
            </a:pPr>
            <a:r>
              <a:rPr lang="en-US" altLang="zh-CN" sz="2000" b="1" u="sng" dirty="0"/>
              <a:t>Issue 1</a:t>
            </a:r>
            <a:r>
              <a:rPr lang="en-US" altLang="zh-CN" sz="2000" dirty="0"/>
              <a:t>: Whether </a:t>
            </a:r>
            <a:r>
              <a:rPr lang="en-US" altLang="zh-CN" sz="2000" dirty="0"/>
              <a:t>to introduce joint test for PDCCH-WUS during DRX OFF and PDCCH during DRX ON for power saving UE</a:t>
            </a:r>
            <a:r>
              <a:rPr lang="en-US" altLang="zh-CN" sz="2000" dirty="0"/>
              <a:t>?</a:t>
            </a:r>
          </a:p>
          <a:p>
            <a:pPr marL="0" indent="0">
              <a:buNone/>
            </a:pPr>
            <a:r>
              <a:rPr lang="en-US" altLang="zh-CN" sz="2000" dirty="0" smtClean="0"/>
              <a:t>The motivation for such a test case is based on the following points,</a:t>
            </a:r>
          </a:p>
          <a:p>
            <a:pPr lvl="1"/>
            <a:r>
              <a:rPr lang="en-US" altLang="zh-CN" sz="1600" dirty="0" smtClean="0"/>
              <a:t>PDCCH-WUS </a:t>
            </a:r>
            <a:r>
              <a:rPr lang="en-US" altLang="zh-CN" sz="1600" dirty="0"/>
              <a:t>is </a:t>
            </a:r>
            <a:r>
              <a:rPr lang="en-US" altLang="zh-CN" sz="1600" dirty="0" smtClean="0"/>
              <a:t>used to indicate UE to wake up for PDCCH/PDSCH reception in DRX-ON.</a:t>
            </a:r>
          </a:p>
          <a:p>
            <a:pPr lvl="1"/>
            <a:r>
              <a:rPr lang="en-US" altLang="zh-CN" sz="1600" dirty="0" smtClean="0"/>
              <a:t>PDCCH-WUS is demodulated </a:t>
            </a:r>
            <a:r>
              <a:rPr lang="en-US" altLang="zh-CN" sz="1600" dirty="0"/>
              <a:t>in DRX-OFF state </a:t>
            </a:r>
            <a:r>
              <a:rPr lang="en-US" altLang="zh-CN" sz="1600" dirty="0" smtClean="0"/>
              <a:t> which is different from normal PDCCH and </a:t>
            </a:r>
            <a:r>
              <a:rPr lang="en-US" altLang="zh-CN" sz="1600" dirty="0"/>
              <a:t>its performance has impact on the following PDCCH/PDSCH performance.</a:t>
            </a:r>
          </a:p>
          <a:p>
            <a:pPr lvl="1"/>
            <a:r>
              <a:rPr lang="en-US" altLang="zh-CN" sz="1600" dirty="0" smtClean="0"/>
              <a:t>RAN1 assumption on PDCCH-WUS misdetection performance is 10^-3 which is far below 10^-2 for </a:t>
            </a:r>
            <a:r>
              <a:rPr lang="en-US" altLang="zh-CN" sz="1600" dirty="0"/>
              <a:t>n</a:t>
            </a:r>
            <a:r>
              <a:rPr lang="en-US" altLang="zh-CN" sz="1600" dirty="0" smtClean="0"/>
              <a:t>ormal PDCCH.</a:t>
            </a:r>
          </a:p>
          <a:p>
            <a:pPr lvl="1"/>
            <a:r>
              <a:rPr lang="en-US" altLang="zh-CN" sz="1600" dirty="0" smtClean="0"/>
              <a:t>In order not to degrade the PDCCH performance in DRX-ON, PDCCH-WUS performance and UE behavior need to be guaranteed by proper test case for UE supporting this feature. 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altLang="zh-CN" sz="2000" b="1" u="sng" dirty="0" smtClean="0"/>
              <a:t>Issue 2</a:t>
            </a:r>
            <a:r>
              <a:rPr lang="en-US" altLang="zh-CN" sz="2000" dirty="0" smtClean="0"/>
              <a:t>: Applicability </a:t>
            </a:r>
            <a:r>
              <a:rPr lang="en-US" altLang="zh-CN" sz="2000" dirty="0"/>
              <a:t>of 4Rx demodulation performance for UEs with max MIMO layer adaption</a:t>
            </a:r>
            <a:r>
              <a:rPr lang="en-US" altLang="zh-CN" sz="2000" dirty="0" smtClean="0"/>
              <a:t>.</a:t>
            </a:r>
          </a:p>
          <a:p>
            <a:pPr lvl="1"/>
            <a:r>
              <a:rPr lang="en-US" altLang="zh-CN" sz="1600" dirty="0" smtClean="0"/>
              <a:t>How to clarify the applicability for 4Rx demodulation performance</a:t>
            </a:r>
          </a:p>
          <a:p>
            <a:pPr lvl="1"/>
            <a:r>
              <a:rPr lang="en-GB" altLang="zh-CN" sz="1600" dirty="0" smtClean="0"/>
              <a:t>Whether </a:t>
            </a:r>
            <a:r>
              <a:rPr lang="en-GB" altLang="zh-CN" sz="1600" dirty="0"/>
              <a:t>additional requirements </a:t>
            </a:r>
            <a:r>
              <a:rPr lang="en-GB" altLang="zh-CN" sz="1600" dirty="0" smtClean="0"/>
              <a:t>are needed for </a:t>
            </a:r>
            <a:r>
              <a:rPr lang="en-GB" altLang="zh-CN" sz="1600" dirty="0"/>
              <a:t>4Rx UE with </a:t>
            </a:r>
            <a:r>
              <a:rPr lang="en-GB" altLang="zh-CN" sz="1600" dirty="0" smtClean="0"/>
              <a:t>maxMIMO-layers-r16=2</a:t>
            </a:r>
            <a:endParaRPr lang="en-US" altLang="zh-CN" sz="1600" dirty="0"/>
          </a:p>
          <a:p>
            <a:pPr marL="0" indent="0">
              <a:buNone/>
            </a:pPr>
            <a:endParaRPr lang="en-US" altLang="zh-CN" sz="2000" dirty="0" smtClean="0"/>
          </a:p>
          <a:p>
            <a:pPr lvl="1"/>
            <a:endParaRPr lang="zh-CN" altLang="en-US" sz="1600" dirty="0"/>
          </a:p>
          <a:p>
            <a:endParaRPr lang="en-US" altLang="zh-CN" sz="2000" dirty="0"/>
          </a:p>
          <a:p>
            <a:pPr marL="0" indent="0">
              <a:buNone/>
            </a:pPr>
            <a:r>
              <a:rPr lang="en-US" altLang="zh-CN" sz="2000" dirty="0" smtClean="0"/>
              <a:t>	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22320454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Way Forward (1)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sz="2000" b="1" u="sng" dirty="0" smtClean="0"/>
              <a:t>Issue 1</a:t>
            </a:r>
            <a:r>
              <a:rPr lang="en-US" altLang="zh-CN" sz="2000" dirty="0" smtClean="0"/>
              <a:t>: Whether </a:t>
            </a:r>
            <a:r>
              <a:rPr lang="en-US" altLang="zh-CN" sz="2000" dirty="0"/>
              <a:t>to introduce joint test for PDCCH-WUS during DRX OFF and PDCCH during DRX ON for power saving UE</a:t>
            </a:r>
            <a:r>
              <a:rPr lang="en-US" altLang="zh-CN" sz="2000" dirty="0" smtClean="0"/>
              <a:t>?</a:t>
            </a:r>
          </a:p>
          <a:p>
            <a:pPr marL="0" indent="0">
              <a:buNone/>
            </a:pPr>
            <a:r>
              <a:rPr lang="en-US" altLang="zh-CN" sz="2000" dirty="0" smtClean="0"/>
              <a:t>After several rounds of discussion in RAN4#94ebis and RAN4#95e meeting, the following 2 options are still pending,</a:t>
            </a:r>
            <a:endParaRPr lang="en-US" altLang="zh-CN" sz="2000" dirty="0" smtClean="0"/>
          </a:p>
          <a:p>
            <a:pPr lvl="1" fontAlgn="auto" hangingPunct="1"/>
            <a:r>
              <a:rPr lang="en-GB" altLang="zh-CN" sz="2000" dirty="0" smtClean="0"/>
              <a:t>Option </a:t>
            </a:r>
            <a:r>
              <a:rPr lang="en-GB" altLang="zh-CN" sz="2000" dirty="0"/>
              <a:t>1: To define a joint test case for PDCCH-WUS in DRX OFF and PDCCH in DRX ON</a:t>
            </a:r>
            <a:r>
              <a:rPr lang="en-GB" altLang="zh-CN" sz="2000" dirty="0" smtClean="0"/>
              <a:t>.  </a:t>
            </a:r>
          </a:p>
          <a:p>
            <a:pPr marL="457200" lvl="1" indent="0" fontAlgn="auto" hangingPunct="1">
              <a:buNone/>
            </a:pPr>
            <a:r>
              <a:rPr lang="en-GB" altLang="zh-CN" sz="2000" dirty="0" smtClean="0"/>
              <a:t>     (CATT, CMCC, Qualcomm, </a:t>
            </a:r>
            <a:r>
              <a:rPr lang="en-GB" altLang="zh-CN" sz="2000" dirty="0" smtClean="0"/>
              <a:t>MediaTek, vivo</a:t>
            </a:r>
            <a:r>
              <a:rPr lang="en-GB" altLang="zh-CN" sz="2000" dirty="0" smtClean="0"/>
              <a:t> </a:t>
            </a:r>
            <a:r>
              <a:rPr lang="en-GB" altLang="zh-CN" sz="2000" dirty="0"/>
              <a:t>, NTT </a:t>
            </a:r>
            <a:r>
              <a:rPr lang="en-GB" altLang="zh-CN" sz="2000" dirty="0" smtClean="0"/>
              <a:t>DoCoMo?)</a:t>
            </a:r>
            <a:endParaRPr lang="en-GB" altLang="zh-CN" sz="2000" dirty="0" smtClean="0"/>
          </a:p>
          <a:p>
            <a:pPr lvl="1" fontAlgn="auto" hangingPunct="1"/>
            <a:r>
              <a:rPr lang="en-GB" altLang="zh-CN" sz="2000" dirty="0" smtClean="0"/>
              <a:t>Option </a:t>
            </a:r>
            <a:r>
              <a:rPr lang="en-GB" altLang="zh-CN" sz="2000" dirty="0"/>
              <a:t>2: No new requirements are needed</a:t>
            </a:r>
            <a:r>
              <a:rPr lang="en-GB" altLang="zh-CN" sz="2000" dirty="0" smtClean="0"/>
              <a:t>.</a:t>
            </a:r>
          </a:p>
          <a:p>
            <a:pPr marL="457200" lvl="1" indent="0" fontAlgn="auto" hangingPunct="1">
              <a:buNone/>
            </a:pPr>
            <a:r>
              <a:rPr lang="en-GB" altLang="zh-CN" sz="2000" dirty="0"/>
              <a:t> </a:t>
            </a:r>
            <a:r>
              <a:rPr lang="en-GB" altLang="zh-CN" sz="2000" dirty="0" smtClean="0"/>
              <a:t>    (Huawei, </a:t>
            </a:r>
            <a:r>
              <a:rPr lang="en-GB" altLang="zh-CN" sz="2000" dirty="0" smtClean="0"/>
              <a:t>Intel)</a:t>
            </a:r>
            <a:endParaRPr lang="zh-CN" altLang="zh-CN" sz="2000" dirty="0"/>
          </a:p>
          <a:p>
            <a:pPr marL="0" indent="0">
              <a:buNone/>
            </a:pPr>
            <a:endParaRPr lang="en-US" altLang="zh-CN" sz="2000" dirty="0" smtClean="0"/>
          </a:p>
          <a:p>
            <a:pPr marL="0" indent="0">
              <a:buNone/>
            </a:pPr>
            <a:r>
              <a:rPr lang="en-US" altLang="zh-CN" sz="2000" b="1" u="sng" dirty="0" smtClean="0"/>
              <a:t>Recommended WF:</a:t>
            </a:r>
            <a:r>
              <a:rPr lang="en-US" altLang="zh-CN" sz="2000" dirty="0" smtClean="0"/>
              <a:t> </a:t>
            </a:r>
          </a:p>
          <a:p>
            <a:pPr lvl="1" fontAlgn="auto" hangingPunct="1"/>
            <a:r>
              <a:rPr lang="en-GB" altLang="zh-CN" sz="2000" dirty="0" smtClean="0"/>
              <a:t>Adopt option 1</a:t>
            </a:r>
          </a:p>
          <a:p>
            <a:pPr lvl="1" fontAlgn="auto" hangingPunct="1"/>
            <a:r>
              <a:rPr lang="en-GB" altLang="zh-CN" sz="2000" dirty="0" smtClean="0"/>
              <a:t>Finalize simulation assumption by the end of August meeting.</a:t>
            </a:r>
          </a:p>
          <a:p>
            <a:pPr marL="0" indent="0">
              <a:buNone/>
            </a:pPr>
            <a:endParaRPr lang="en-GB" altLang="zh-CN" sz="2000" dirty="0" smtClean="0"/>
          </a:p>
          <a:p>
            <a:pPr marL="0" indent="0">
              <a:buNone/>
            </a:pPr>
            <a:endParaRPr lang="zh-CN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7461660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Way Forward </a:t>
            </a:r>
            <a:r>
              <a:rPr lang="en-US" altLang="zh-CN" dirty="0" smtClean="0"/>
              <a:t>(2)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12568"/>
          </a:xfrm>
        </p:spPr>
        <p:txBody>
          <a:bodyPr/>
          <a:lstStyle/>
          <a:p>
            <a:pPr marL="0" indent="0">
              <a:buNone/>
            </a:pPr>
            <a:r>
              <a:rPr lang="en-US" altLang="zh-CN" sz="2000" b="1" u="sng" dirty="0" smtClean="0"/>
              <a:t>Issue 2</a:t>
            </a:r>
            <a:r>
              <a:rPr lang="en-US" altLang="zh-CN" sz="2000" dirty="0" smtClean="0"/>
              <a:t>: Applicability </a:t>
            </a:r>
            <a:r>
              <a:rPr lang="en-US" altLang="zh-CN" sz="2000" dirty="0"/>
              <a:t>of 4Rx demodulation performance for UEs with max MIMO layer </a:t>
            </a:r>
            <a:r>
              <a:rPr lang="en-US" altLang="zh-CN" sz="2000" dirty="0" smtClean="0"/>
              <a:t>adaption.</a:t>
            </a:r>
          </a:p>
          <a:p>
            <a:pPr lvl="1"/>
            <a:r>
              <a:rPr lang="en-GB" altLang="zh-CN" sz="1600" dirty="0"/>
              <a:t>Proposal 2b: </a:t>
            </a:r>
            <a:r>
              <a:rPr lang="en-GB" altLang="zh-CN" sz="1600" dirty="0"/>
              <a:t>Add a note in TS 38.101-4 to clarify </a:t>
            </a:r>
            <a:r>
              <a:rPr lang="en-GB" altLang="zh-CN" sz="1600" dirty="0" smtClean="0"/>
              <a:t>that </a:t>
            </a:r>
            <a:r>
              <a:rPr lang="en-GB" altLang="zh-CN" sz="1600" dirty="0"/>
              <a:t>‘maxMIMO-Layers-r16’ is not configured in IE PDSCH-</a:t>
            </a:r>
            <a:r>
              <a:rPr lang="en-GB" altLang="zh-CN" sz="1600" dirty="0" err="1"/>
              <a:t>Config</a:t>
            </a:r>
            <a:r>
              <a:rPr lang="en-GB" altLang="zh-CN" sz="1600" dirty="0"/>
              <a:t> “Note: ‘maxMIMO-Layers-r16’ is not configured in IE PDSCH-</a:t>
            </a:r>
            <a:r>
              <a:rPr lang="en-GB" altLang="zh-CN" sz="1600" dirty="0" err="1"/>
              <a:t>Config</a:t>
            </a:r>
            <a:r>
              <a:rPr lang="en-GB" altLang="zh-CN" sz="1600" dirty="0"/>
              <a:t> during the performance requirements testing for UE supporting Release 16 per BWP MIMO layer adaptation</a:t>
            </a:r>
            <a:r>
              <a:rPr lang="en-GB" altLang="zh-CN" sz="1600" dirty="0" smtClean="0"/>
              <a:t>.”(exact wording will be reviewed in R4-2008804)</a:t>
            </a:r>
          </a:p>
          <a:p>
            <a:pPr lvl="1"/>
            <a:r>
              <a:rPr lang="en-GB" altLang="zh-CN" sz="1600" dirty="0"/>
              <a:t>No additional requirements for 4Rx UE with maxMIMO-layers-r16=2.</a:t>
            </a:r>
            <a:endParaRPr lang="zh-CN" altLang="zh-CN" sz="1600" dirty="0"/>
          </a:p>
        </p:txBody>
      </p:sp>
    </p:spTree>
    <p:extLst>
      <p:ext uri="{BB962C8B-B14F-4D97-AF65-F5344CB8AC3E}">
        <p14:creationId xmlns:p14="http://schemas.microsoft.com/office/powerpoint/2010/main" val="18563978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31807</TotalTime>
  <Words>415</Words>
  <Application>Microsoft Office PowerPoint</Application>
  <PresentationFormat>全屏显示(4:3)</PresentationFormat>
  <Paragraphs>43</Paragraphs>
  <Slides>5</Slides>
  <Notes>4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6" baseType="lpstr">
      <vt:lpstr>Office 主题</vt:lpstr>
      <vt:lpstr>WF on power saving demodulation</vt:lpstr>
      <vt:lpstr>Background</vt:lpstr>
      <vt:lpstr>Background</vt:lpstr>
      <vt:lpstr>Way Forward (1)</vt:lpstr>
      <vt:lpstr>Way Forward (2)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4Rx 8x4</dc:title>
  <dc:creator>Saynajakangas, Tuomo (Nokia - FI/Oulu)</dc:creator>
  <cp:lastModifiedBy>CATT</cp:lastModifiedBy>
  <cp:revision>387</cp:revision>
  <dcterms:created xsi:type="dcterms:W3CDTF">2014-03-20T14:32:54Z</dcterms:created>
  <dcterms:modified xsi:type="dcterms:W3CDTF">2020-06-03T09:38:33Z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1476178062</vt:lpwstr>
  </property>
</Properties>
</file>