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63" r:id="rId7"/>
    <p:sldId id="258" r:id="rId8"/>
    <p:sldId id="264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nhui Zhang" initials="CZ" lastIdx="2" clrIdx="0">
    <p:extLst>
      <p:ext uri="{19B8F6BF-5375-455C-9EA6-DF929625EA0E}">
        <p15:presenceInfo xmlns="" xmlns:p15="http://schemas.microsoft.com/office/powerpoint/2012/main" userId="S::chunhui.zhang@ericsson.com::fdc248b9-f08b-4c7c-a534-e43a1ca2b1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6C4DE9-ECCE-405B-9022-5D87521F3489}" v="30" dt="2020-04-24T08:27:02.1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94660"/>
  </p:normalViewPr>
  <p:slideViewPr>
    <p:cSldViewPr snapToGrid="0">
      <p:cViewPr>
        <p:scale>
          <a:sx n="90" d="100"/>
          <a:sy n="90" d="100"/>
        </p:scale>
        <p:origin x="-254" y="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unhui Zhang" userId="fdc248b9-f08b-4c7c-a534-e43a1ca2b185" providerId="ADAL" clId="{D46C4DE9-ECCE-405B-9022-5D87521F3489}"/>
    <pc:docChg chg="undo custSel addSld delSld modSld sldOrd">
      <pc:chgData name="Chunhui Zhang" userId="fdc248b9-f08b-4c7c-a534-e43a1ca2b185" providerId="ADAL" clId="{D46C4DE9-ECCE-405B-9022-5D87521F3489}" dt="2020-04-24T08:27:02.125" v="3580"/>
      <pc:docMkLst>
        <pc:docMk/>
      </pc:docMkLst>
      <pc:sldChg chg="modSp addCm modCm">
        <pc:chgData name="Chunhui Zhang" userId="fdc248b9-f08b-4c7c-a534-e43a1ca2b185" providerId="ADAL" clId="{D46C4DE9-ECCE-405B-9022-5D87521F3489}" dt="2020-04-24T08:27:02.125" v="3580"/>
        <pc:sldMkLst>
          <pc:docMk/>
          <pc:sldMk cId="3289026502" sldId="258"/>
        </pc:sldMkLst>
        <pc:spChg chg="mod">
          <ac:chgData name="Chunhui Zhang" userId="fdc248b9-f08b-4c7c-a534-e43a1ca2b185" providerId="ADAL" clId="{D46C4DE9-ECCE-405B-9022-5D87521F3489}" dt="2020-04-24T08:24:28.128" v="3576" actId="207"/>
          <ac:spMkLst>
            <pc:docMk/>
            <pc:sldMk cId="3289026502" sldId="258"/>
            <ac:spMk id="4" creationId="{00000000-0000-0000-0000-000000000000}"/>
          </ac:spMkLst>
        </pc:spChg>
      </pc:sldChg>
      <pc:sldChg chg="modSp">
        <pc:chgData name="Chunhui Zhang" userId="fdc248b9-f08b-4c7c-a534-e43a1ca2b185" providerId="ADAL" clId="{D46C4DE9-ECCE-405B-9022-5D87521F3489}" dt="2020-04-24T08:24:16.607" v="3573" actId="207"/>
        <pc:sldMkLst>
          <pc:docMk/>
          <pc:sldMk cId="3677176341" sldId="262"/>
        </pc:sldMkLst>
        <pc:spChg chg="mod">
          <ac:chgData name="Chunhui Zhang" userId="fdc248b9-f08b-4c7c-a534-e43a1ca2b185" providerId="ADAL" clId="{D46C4DE9-ECCE-405B-9022-5D87521F3489}" dt="2020-04-24T08:24:16.607" v="3573" actId="207"/>
          <ac:spMkLst>
            <pc:docMk/>
            <pc:sldMk cId="3677176341" sldId="262"/>
            <ac:spMk id="3" creationId="{00000000-0000-0000-0000-000000000000}"/>
          </ac:spMkLst>
        </pc:spChg>
      </pc:sldChg>
      <pc:sldChg chg="modSp add ord addCm modCm">
        <pc:chgData name="Chunhui Zhang" userId="fdc248b9-f08b-4c7c-a534-e43a1ca2b185" providerId="ADAL" clId="{D46C4DE9-ECCE-405B-9022-5D87521F3489}" dt="2020-04-24T08:26:09.356" v="3578"/>
        <pc:sldMkLst>
          <pc:docMk/>
          <pc:sldMk cId="2930409661" sldId="264"/>
        </pc:sldMkLst>
        <pc:spChg chg="mod">
          <ac:chgData name="Chunhui Zhang" userId="fdc248b9-f08b-4c7c-a534-e43a1ca2b185" providerId="ADAL" clId="{D46C4DE9-ECCE-405B-9022-5D87521F3489}" dt="2020-04-24T07:03:05.095" v="12" actId="20577"/>
          <ac:spMkLst>
            <pc:docMk/>
            <pc:sldMk cId="2930409661" sldId="264"/>
            <ac:spMk id="2" creationId="{7BA35B7B-EAC7-4F85-AC11-FECD46EBA6A3}"/>
          </ac:spMkLst>
        </pc:spChg>
        <pc:spChg chg="mod">
          <ac:chgData name="Chunhui Zhang" userId="fdc248b9-f08b-4c7c-a534-e43a1ca2b185" providerId="ADAL" clId="{D46C4DE9-ECCE-405B-9022-5D87521F3489}" dt="2020-04-24T08:24:12.562" v="3572" actId="207"/>
          <ac:spMkLst>
            <pc:docMk/>
            <pc:sldMk cId="2930409661" sldId="264"/>
            <ac:spMk id="3" creationId="{D0180810-FD54-4527-8E29-DA903C641EBB}"/>
          </ac:spMkLst>
        </pc:spChg>
      </pc:sldChg>
      <pc:sldChg chg="addSp delSp modSp add del">
        <pc:chgData name="Chunhui Zhang" userId="fdc248b9-f08b-4c7c-a534-e43a1ca2b185" providerId="ADAL" clId="{D46C4DE9-ECCE-405B-9022-5D87521F3489}" dt="2020-04-24T08:11:25.435" v="3193" actId="2696"/>
        <pc:sldMkLst>
          <pc:docMk/>
          <pc:sldMk cId="625341795" sldId="265"/>
        </pc:sldMkLst>
        <pc:spChg chg="mod">
          <ac:chgData name="Chunhui Zhang" userId="fdc248b9-f08b-4c7c-a534-e43a1ca2b185" providerId="ADAL" clId="{D46C4DE9-ECCE-405B-9022-5D87521F3489}" dt="2020-04-24T07:21:49.116" v="759" actId="20577"/>
          <ac:spMkLst>
            <pc:docMk/>
            <pc:sldMk cId="625341795" sldId="265"/>
            <ac:spMk id="2" creationId="{6F640B32-6DEC-44C0-83BC-CAFE5F33475E}"/>
          </ac:spMkLst>
        </pc:spChg>
        <pc:spChg chg="mod">
          <ac:chgData name="Chunhui Zhang" userId="fdc248b9-f08b-4c7c-a534-e43a1ca2b185" providerId="ADAL" clId="{D46C4DE9-ECCE-405B-9022-5D87521F3489}" dt="2020-04-24T07:36:48.782" v="1609" actId="20577"/>
          <ac:spMkLst>
            <pc:docMk/>
            <pc:sldMk cId="625341795" sldId="265"/>
            <ac:spMk id="3" creationId="{18F2DE39-6A60-4A91-9A8F-E01E42CAD0F4}"/>
          </ac:spMkLst>
        </pc:spChg>
        <pc:graphicFrameChg chg="add del mod modGraphic">
          <ac:chgData name="Chunhui Zhang" userId="fdc248b9-f08b-4c7c-a534-e43a1ca2b185" providerId="ADAL" clId="{D46C4DE9-ECCE-405B-9022-5D87521F3489}" dt="2020-04-24T07:21:31.466" v="756" actId="478"/>
          <ac:graphicFrameMkLst>
            <pc:docMk/>
            <pc:sldMk cId="625341795" sldId="265"/>
            <ac:graphicFrameMk id="4" creationId="{AA2C8602-71B1-4E1C-B2D2-0C7F8EC60390}"/>
          </ac:graphicFrameMkLst>
        </pc:graphicFrameChg>
        <pc:graphicFrameChg chg="add mod">
          <ac:chgData name="Chunhui Zhang" userId="fdc248b9-f08b-4c7c-a534-e43a1ca2b185" providerId="ADAL" clId="{D46C4DE9-ECCE-405B-9022-5D87521F3489}" dt="2020-04-24T07:21:37.320" v="758" actId="1076"/>
          <ac:graphicFrameMkLst>
            <pc:docMk/>
            <pc:sldMk cId="625341795" sldId="265"/>
            <ac:graphicFrameMk id="5" creationId="{1F188A2C-7D02-4778-A9B2-059C8DEEDD3B}"/>
          </ac:graphicFrameMkLst>
        </pc:graphicFrameChg>
      </pc:sldChg>
      <pc:sldChg chg="modSp add">
        <pc:chgData name="Chunhui Zhang" userId="fdc248b9-f08b-4c7c-a534-e43a1ca2b185" providerId="ADAL" clId="{D46C4DE9-ECCE-405B-9022-5D87521F3489}" dt="2020-04-24T08:24:21.034" v="3574" actId="207"/>
        <pc:sldMkLst>
          <pc:docMk/>
          <pc:sldMk cId="4209822463" sldId="266"/>
        </pc:sldMkLst>
        <pc:spChg chg="mod">
          <ac:chgData name="Chunhui Zhang" userId="fdc248b9-f08b-4c7c-a534-e43a1ca2b185" providerId="ADAL" clId="{D46C4DE9-ECCE-405B-9022-5D87521F3489}" dt="2020-04-24T07:28:33.309" v="1239"/>
          <ac:spMkLst>
            <pc:docMk/>
            <pc:sldMk cId="4209822463" sldId="266"/>
            <ac:spMk id="2" creationId="{5F6446AC-43A3-4048-9C41-34CE683F37C3}"/>
          </ac:spMkLst>
        </pc:spChg>
        <pc:spChg chg="mod">
          <ac:chgData name="Chunhui Zhang" userId="fdc248b9-f08b-4c7c-a534-e43a1ca2b185" providerId="ADAL" clId="{D46C4DE9-ECCE-405B-9022-5D87521F3489}" dt="2020-04-24T08:24:21.034" v="3574" actId="207"/>
          <ac:spMkLst>
            <pc:docMk/>
            <pc:sldMk cId="4209822463" sldId="266"/>
            <ac:spMk id="3" creationId="{C962E9A9-88D6-4968-A2DA-EEA8C806D4E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30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016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571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97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547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128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921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492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598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613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544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458E2-F610-4667-A12C-24A78E7740AE}" type="datetimeFigureOut">
              <a:rPr lang="zh-CN" altLang="en-US" smtClean="0"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369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48084" y="1879600"/>
            <a:ext cx="9614872" cy="1049868"/>
          </a:xfrm>
        </p:spPr>
        <p:txBody>
          <a:bodyPr>
            <a:normAutofit/>
          </a:bodyPr>
          <a:lstStyle/>
          <a:p>
            <a:r>
              <a:rPr lang="en-GB" altLang="zh-CN" sz="4400" b="1" dirty="0"/>
              <a:t>WF on transmit signal quality</a:t>
            </a:r>
            <a:endParaRPr lang="zh-CN" altLang="en-US" sz="4400" b="1" dirty="0"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93556" y="3934325"/>
            <a:ext cx="9144000" cy="1118937"/>
          </a:xfrm>
        </p:spPr>
        <p:txBody>
          <a:bodyPr anchor="ctr">
            <a:normAutofit/>
          </a:bodyPr>
          <a:lstStyle/>
          <a:p>
            <a:r>
              <a:rPr lang="en-US" altLang="zh-CN" sz="3600" dirty="0" smtClean="0">
                <a:latin typeface="Calibri" panose="020F0502020204030204" pitchFamily="34" charset="0"/>
              </a:rPr>
              <a:t>CATT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64404" y="313486"/>
            <a:ext cx="114023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Arial" panose="020B0604020202020204" pitchFamily="34" charset="0"/>
              </a:rPr>
              <a:t>3GPP TSG-RAN WG4 Meeting #95-e		</a:t>
            </a:r>
            <a:r>
              <a:rPr lang="en-US" altLang="zh-CN" sz="2400" b="1" dirty="0" smtClean="0">
                <a:latin typeface="Arial" panose="020B0604020202020204" pitchFamily="34" charset="0"/>
              </a:rPr>
              <a:t>		      </a:t>
            </a:r>
            <a:r>
              <a:rPr lang="en-US" altLang="zh-CN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Draft </a:t>
            </a:r>
            <a:r>
              <a:rPr lang="en-US" altLang="zh-CN" sz="2400" b="1" dirty="0" smtClean="0">
                <a:latin typeface="Arial" panose="020B0604020202020204" pitchFamily="34" charset="0"/>
              </a:rPr>
              <a:t>R4-2008783</a:t>
            </a:r>
            <a:endParaRPr lang="en-US" altLang="zh-CN" sz="2400" b="1" dirty="0">
              <a:latin typeface="Arial" panose="020B0604020202020204" pitchFamily="34" charset="0"/>
            </a:endParaRPr>
          </a:p>
          <a:p>
            <a:r>
              <a:rPr lang="en-US" altLang="zh-CN" sz="2400" b="1" dirty="0">
                <a:latin typeface="Arial" panose="020B0604020202020204" pitchFamily="34" charset="0"/>
              </a:rPr>
              <a:t>Electronic Meeting, 25 May – 5 June, </a:t>
            </a:r>
            <a:r>
              <a:rPr lang="en-US" altLang="zh-CN" sz="2400" b="1" dirty="0" smtClean="0">
                <a:latin typeface="Arial" panose="020B0604020202020204" pitchFamily="34" charset="0"/>
              </a:rPr>
              <a:t>2020</a:t>
            </a:r>
            <a:endParaRPr lang="en-US" altLang="zh-CN" sz="24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73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88926"/>
            <a:ext cx="10515600" cy="87412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Calibri" panose="020F0502020204030204" pitchFamily="34" charset="0"/>
              </a:rPr>
              <a:t>Background (1/2)</a:t>
            </a:r>
            <a:br>
              <a:rPr lang="en-US" altLang="zh-CN" dirty="0" smtClean="0">
                <a:latin typeface="Calibri" panose="020F0502020204030204" pitchFamily="34" charset="0"/>
              </a:rPr>
            </a:br>
            <a:r>
              <a:rPr lang="en-US" altLang="zh-CN" sz="4000" dirty="0">
                <a:latin typeface="Calibri" panose="020F0502020204030204" pitchFamily="34" charset="0"/>
              </a:rPr>
              <a:t>	</a:t>
            </a:r>
            <a:r>
              <a:rPr lang="en-US" altLang="zh-CN" sz="4000" dirty="0" smtClean="0">
                <a:latin typeface="Calibri" panose="020F0502020204030204" pitchFamily="34" charset="0"/>
              </a:rPr>
              <a:t>- Frequency error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3533" y="1447800"/>
            <a:ext cx="10515600" cy="4830763"/>
          </a:xfrm>
        </p:spPr>
        <p:txBody>
          <a:bodyPr>
            <a:normAutofit/>
          </a:bodyPr>
          <a:lstStyle/>
          <a:p>
            <a:pPr algn="just"/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The following contributions were provided in RAN4#95e</a:t>
            </a:r>
          </a:p>
          <a:p>
            <a:pPr lvl="1" algn="just"/>
            <a:r>
              <a:rPr lang="en-GB" altLang="zh-CN" dirty="0"/>
              <a:t>R4-2007402, frequency error requirement for IAB, ZTE</a:t>
            </a:r>
          </a:p>
          <a:p>
            <a:pPr lvl="1" algn="just"/>
            <a:r>
              <a:rPr lang="en-GB" altLang="zh-CN" dirty="0"/>
              <a:t>R4-2007573, IAB-MT Frequency error, Ericsson</a:t>
            </a:r>
          </a:p>
          <a:p>
            <a:pPr lvl="1" algn="just"/>
            <a:r>
              <a:rPr lang="en-GB" altLang="zh-CN" dirty="0"/>
              <a:t>R4-2006799, RAN4 implication due to Sync from multiple parents for “Case 1” OTA timing, Samsung</a:t>
            </a:r>
          </a:p>
          <a:p>
            <a:pPr algn="just"/>
            <a:r>
              <a:rPr lang="en-US" altLang="zh-CN" dirty="0"/>
              <a:t>The synchronization source issue and the spec impact were discussed in the meeting</a:t>
            </a:r>
            <a:r>
              <a:rPr lang="en-US" altLang="zh-CN" dirty="0" smtClean="0"/>
              <a:t>.</a:t>
            </a:r>
            <a:endParaRPr lang="en-GB" altLang="zh-CN" dirty="0"/>
          </a:p>
          <a:p>
            <a:pPr algn="just"/>
            <a:r>
              <a:rPr lang="en-US" altLang="zh-CN" dirty="0"/>
              <a:t>There was also a proposal to send LS to RAN1/RAN2 on the signaling aspect.</a:t>
            </a:r>
          </a:p>
        </p:txBody>
      </p:sp>
    </p:spTree>
    <p:extLst>
      <p:ext uri="{BB962C8B-B14F-4D97-AF65-F5344CB8AC3E}">
        <p14:creationId xmlns:p14="http://schemas.microsoft.com/office/powerpoint/2010/main" val="3677176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88926"/>
            <a:ext cx="10515600" cy="87412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Calibri" panose="020F0502020204030204" pitchFamily="34" charset="0"/>
              </a:rPr>
              <a:t>Background (2/2)</a:t>
            </a:r>
            <a:br>
              <a:rPr lang="en-US" altLang="zh-CN" dirty="0" smtClean="0">
                <a:latin typeface="Calibri" panose="020F0502020204030204" pitchFamily="34" charset="0"/>
              </a:rPr>
            </a:br>
            <a:r>
              <a:rPr lang="en-US" altLang="zh-CN" sz="4000" dirty="0">
                <a:latin typeface="Calibri" panose="020F0502020204030204" pitchFamily="34" charset="0"/>
              </a:rPr>
              <a:t>	</a:t>
            </a:r>
            <a:r>
              <a:rPr lang="en-US" altLang="zh-CN" sz="4000" dirty="0" smtClean="0">
                <a:latin typeface="Calibri" panose="020F0502020204030204" pitchFamily="34" charset="0"/>
              </a:rPr>
              <a:t>- Transmit modulation quality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7401" y="1473201"/>
            <a:ext cx="10515600" cy="48307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altLang="zh-CN" sz="3400" b="1" dirty="0" smtClean="0">
                <a:latin typeface="Calibri" panose="020F0502020204030204" pitchFamily="34" charset="0"/>
              </a:rPr>
              <a:t>The followings are the agreements related to IAB-MT transmit modulation quality before RAN4#95e</a:t>
            </a:r>
          </a:p>
          <a:p>
            <a:pPr lvl="1"/>
            <a:r>
              <a:rPr lang="en-GB" altLang="zh-CN" dirty="0"/>
              <a:t>EVM</a:t>
            </a:r>
            <a:endParaRPr lang="zh-CN" altLang="zh-CN" dirty="0"/>
          </a:p>
          <a:p>
            <a:pPr lvl="2" hangingPunct="0"/>
            <a:r>
              <a:rPr lang="fi-FI" altLang="zh-CN" dirty="0"/>
              <a:t>Re-use UE EVM requirements, excluding the low output power range, do not define PI/2 BPSK support for IAB-MT. Introduce QPSK, 16QAM, 64QAM modulation for both FR1 and FR2 and 256QAM only for FR1.</a:t>
            </a:r>
            <a:endParaRPr lang="zh-CN" altLang="zh-CN" dirty="0"/>
          </a:p>
          <a:p>
            <a:pPr lvl="1"/>
            <a:r>
              <a:rPr lang="en-GB" altLang="zh-CN" dirty="0"/>
              <a:t>Carrier </a:t>
            </a:r>
            <a:r>
              <a:rPr lang="en-US" altLang="zh-CN" dirty="0"/>
              <a:t>leakage, In-band emissions</a:t>
            </a:r>
            <a:endParaRPr lang="zh-CN" altLang="zh-CN" dirty="0"/>
          </a:p>
          <a:p>
            <a:pPr lvl="2" hangingPunct="0"/>
            <a:r>
              <a:rPr lang="fi-FI" altLang="zh-CN" dirty="0"/>
              <a:t>IAB-MT In-band emissions, carrier leakage and image rejection shall be specified at maximum power level. </a:t>
            </a:r>
            <a:endParaRPr lang="zh-CN" altLang="zh-CN" dirty="0"/>
          </a:p>
          <a:p>
            <a:pPr lvl="2" hangingPunct="0"/>
            <a:r>
              <a:rPr lang="fi-FI" altLang="zh-CN" dirty="0"/>
              <a:t>The requirement in FR2 shall be</a:t>
            </a:r>
            <a:endParaRPr lang="zh-CN" altLang="zh-CN" dirty="0"/>
          </a:p>
          <a:p>
            <a:pPr algn="just"/>
            <a:endParaRPr lang="en-US" altLang="zh-CN" dirty="0" smtClean="0">
              <a:latin typeface="Calibri" panose="020F0502020204030204" pitchFamily="34" charset="0"/>
            </a:endParaRPr>
          </a:p>
          <a:p>
            <a:pPr algn="just"/>
            <a:endParaRPr lang="en-US" altLang="zh-CN" dirty="0">
              <a:latin typeface="Calibri" panose="020F0502020204030204" pitchFamily="34" charset="0"/>
            </a:endParaRPr>
          </a:p>
          <a:p>
            <a:pPr algn="just"/>
            <a:endParaRPr lang="en-US" altLang="zh-CN" dirty="0" smtClean="0">
              <a:latin typeface="Calibri" panose="020F0502020204030204" pitchFamily="34" charset="0"/>
            </a:endParaRPr>
          </a:p>
          <a:p>
            <a:pPr algn="just"/>
            <a:endParaRPr lang="en-US" altLang="zh-CN" dirty="0">
              <a:latin typeface="Calibri" panose="020F0502020204030204" pitchFamily="34" charset="0"/>
            </a:endParaRPr>
          </a:p>
          <a:p>
            <a:pPr lvl="1"/>
            <a:endParaRPr lang="en-GB" altLang="zh-CN" dirty="0" smtClean="0"/>
          </a:p>
          <a:p>
            <a:pPr lvl="1"/>
            <a:r>
              <a:rPr lang="en-GB" altLang="zh-CN" dirty="0" smtClean="0"/>
              <a:t>EVM </a:t>
            </a:r>
            <a:r>
              <a:rPr lang="en-GB" altLang="zh-CN" dirty="0"/>
              <a:t>equalizer spectrum flatness:</a:t>
            </a:r>
            <a:endParaRPr lang="zh-CN" altLang="zh-CN" dirty="0"/>
          </a:p>
          <a:p>
            <a:pPr lvl="2"/>
            <a:r>
              <a:rPr lang="en-GB" altLang="zh-CN" dirty="0"/>
              <a:t>The zero-forcing equalizer used in EVM measurement shall meet the</a:t>
            </a:r>
            <a:r>
              <a:rPr lang="fi-FI" altLang="zh-CN" dirty="0"/>
              <a:t> same flatness requirement as detailed in 38.101-1 and 38.101-2 for FR1 and FR2, respectively</a:t>
            </a:r>
            <a:endParaRPr lang="zh-CN" altLang="zh-CN" dirty="0"/>
          </a:p>
          <a:p>
            <a:pPr algn="just"/>
            <a:r>
              <a:rPr lang="en-GB" altLang="zh-CN" sz="3400" b="1" dirty="0" smtClean="0"/>
              <a:t>In RAN4#95</a:t>
            </a:r>
            <a:r>
              <a:rPr lang="en-US" altLang="zh-CN" sz="3400" b="1" dirty="0" smtClean="0"/>
              <a:t>e </a:t>
            </a:r>
            <a:r>
              <a:rPr lang="en-GB" altLang="zh-CN" sz="3400" b="1" dirty="0" smtClean="0"/>
              <a:t>R4-2006276 revisited the above agreements and EVM test procedure was also discussed in the same contribution.</a:t>
            </a:r>
            <a:endParaRPr lang="en-US" altLang="zh-CN" sz="3400" dirty="0" smtClean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表格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0801912"/>
                  </p:ext>
                </p:extLst>
              </p:nvPr>
            </p:nvGraphicFramePr>
            <p:xfrm>
              <a:off x="2299122" y="3392648"/>
              <a:ext cx="5341620" cy="1420495"/>
            </p:xfrm>
            <a:graphic>
              <a:graphicData uri="http://schemas.openxmlformats.org/drawingml/2006/table">
                <a:tbl>
                  <a:tblPr firstRow="1" firstCol="1" lastRow="1" lastCol="1" bandRow="1" bandCol="1">
                    <a:tableStyleId>{5C22544A-7EE6-4342-B048-85BDC9FD1C3A}</a:tableStyleId>
                  </a:tblPr>
                  <a:tblGrid>
                    <a:gridCol w="1081654"/>
                    <a:gridCol w="420855"/>
                    <a:gridCol w="2249003"/>
                    <a:gridCol w="1590108"/>
                  </a:tblGrid>
                  <a:tr h="0"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Parameter description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Unit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Limit (NOTE 1)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Applicable Frequencies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</a:tr>
                  <a:tr h="450850"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General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dB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i-FI" sz="1000" kern="1200" dirty="0">
                              <a:effectLst/>
                            </a:rPr>
                            <a:t/>
                          </a:r>
                          <a:br>
                            <a:rPr lang="fi-FI" sz="1000" kern="1200" dirty="0">
                              <a:effectLst/>
                            </a:rPr>
                          </a:b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zh-CN" sz="1200" i="1" kern="1200">
                                      <a:effectLst/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a:rPr lang="en-GB" sz="1000" kern="1200">
                                      <a:effectLst/>
                                      <a:latin typeface="Cambria Math"/>
                                    </a:rPr>
                                    <m:t>𝑚𝑎𝑥</m:t>
                                  </m:r>
                                </m:fName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zh-CN" sz="1200" i="1" kern="1200">
                                          <a:effectLst/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eqArr>
                                        <m:eqArrPr>
                                          <m:ctrlPr>
                                            <a:rPr lang="zh-CN" sz="1200" i="1" kern="1200"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GB" sz="1000" kern="1200">
                                              <a:effectLst/>
                                              <a:latin typeface="Cambria Math"/>
                                            </a:rPr>
                                            <m:t>−25 −10.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zh-CN" sz="1200" i="1" kern="1200"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GB" sz="1000" kern="1200">
                                                  <a:effectLst/>
                                                  <a:latin typeface="Cambria Math"/>
                                                </a:rPr>
                                                <m:t>log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1000" kern="1200">
                                                  <a:effectLst/>
                                                  <a:latin typeface="Cambria Math"/>
                                                </a:rPr>
                                                <m:t>10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ctrlPr>
                                                <a:rPr lang="zh-CN" sz="1200" i="1" kern="1200"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zh-CN" sz="1200" i="1" kern="1200">
                                                      <a:effectLst/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sSub>
                                                    <m:sSubPr>
                                                      <m:ctrlPr>
                                                        <a:rPr lang="zh-CN" sz="1200" i="1" kern="1200">
                                                          <a:effectLst/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m:rPr>
                                                          <m:sty m:val="p"/>
                                                        </m:rPr>
                                                        <a:rPr lang="en-GB" sz="1000" kern="1200">
                                                          <a:effectLst/>
                                                          <a:latin typeface="Cambria Math"/>
                                                        </a:rPr>
                                                        <m:t>N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GB" sz="1000" kern="1200">
                                                          <a:effectLst/>
                                                          <a:latin typeface="Cambria Math"/>
                                                        </a:rPr>
                                                        <m:t>𝑅𝐵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sSub>
                                                    <m:sSubPr>
                                                      <m:ctrlPr>
                                                        <a:rPr lang="zh-CN" sz="1200" i="1" kern="1200" baseline="-25000">
                                                          <a:effectLst/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m:rPr>
                                                          <m:sty m:val="p"/>
                                                        </m:rPr>
                                                        <a:rPr lang="en-GB" sz="1000" kern="1200" baseline="-25000">
                                                          <a:effectLst/>
                                                          <a:latin typeface="Cambria Math"/>
                                                        </a:rPr>
                                                        <m:t>L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GB" sz="1000" kern="1200" baseline="-25000">
                                                          <a:effectLst/>
                                                          <a:latin typeface="Cambria Math"/>
                                                        </a:rPr>
                                                        <m:t>𝐶𝑅𝐵</m:t>
                                                      </m:r>
                                                    </m:sub>
                                                  </m:sSub>
                                                </m:den>
                                              </m:f>
                                            </m:e>
                                          </m:d>
                                          <m:r>
                                            <a:rPr lang="en-GB" sz="1000" kern="1200">
                                              <a:effectLst/>
                                              <a:latin typeface="Cambria Math"/>
                                            </a:rPr>
                                            <m:t>,  </m:t>
                                          </m:r>
                                        </m:e>
                                        <m:e>
                                          <m:r>
                                            <a:rPr lang="en-GB" sz="1000" kern="1200">
                                              <a:effectLst/>
                                              <a:latin typeface="Cambria Math"/>
                                            </a:rPr>
                                            <m:t>20.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zh-CN" sz="1200" i="1" kern="1200"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GB" sz="1000" kern="1200">
                                                  <a:effectLst/>
                                                  <a:latin typeface="Cambria Math"/>
                                                </a:rPr>
                                                <m:t>log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1000" kern="1200">
                                                  <a:effectLst/>
                                                  <a:latin typeface="Cambria Math"/>
                                                </a:rPr>
                                                <m:t>10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ctrlPr>
                                                <a:rPr lang="zh-CN" sz="1200" i="1" kern="1200"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GB" sz="1000" kern="1200">
                                                  <a:effectLst/>
                                                  <a:latin typeface="Cambria Math"/>
                                                </a:rPr>
                                                <m:t>EVM</m:t>
                                              </m:r>
                                            </m:e>
                                          </m:d>
                                          <m:r>
                                            <a:rPr lang="en-GB" sz="1000" kern="1200">
                                              <a:effectLst/>
                                              <a:latin typeface="Cambria Math"/>
                                            </a:rPr>
                                            <m:t>− 5.</m:t>
                                          </m:r>
                                          <m:f>
                                            <m:fPr>
                                              <m:ctrlPr>
                                                <a:rPr lang="zh-CN" sz="1200" i="1" kern="1200"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fPr>
                                            <m:num>
                                              <m:d>
                                                <m:dPr>
                                                  <m:ctrlPr>
                                                    <a:rPr lang="zh-CN" sz="1200" i="1" kern="1200">
                                                      <a:effectLst/>
                                                      <a:latin typeface="Cambria Math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zh-CN" sz="1200" i="1" kern="1200">
                                                          <a:effectLst/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GB" sz="1000" kern="1200">
                                                          <a:effectLst/>
                                                          <a:latin typeface="Cambria Math"/>
                                                        </a:rPr>
                                                        <m:t>|∆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GB" sz="1000" kern="1200">
                                                          <a:effectLst/>
                                                          <a:latin typeface="Cambria Math"/>
                                                        </a:rPr>
                                                        <m:t>𝑅𝐵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  <m:e>
                                                  <m:r>
                                                    <a:rPr lang="en-GB" sz="1000" kern="1200">
                                                      <a:effectLst/>
                                                      <a:latin typeface="Cambria Math"/>
                                                    </a:rPr>
                                                    <m:t>−1</m:t>
                                                  </m:r>
                                                </m:e>
                                              </m:d>
                                            </m:num>
                                            <m:den>
                                              <m:sSub>
                                                <m:sSubPr>
                                                  <m:ctrlPr>
                                                    <a:rPr lang="zh-CN" sz="1200" i="1" kern="1200" baseline="-25000">
                                                      <a:effectLst/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n-GB" sz="1000" kern="1200" baseline="-25000">
                                                      <a:effectLst/>
                                                      <a:latin typeface="Cambria Math"/>
                                                    </a:rPr>
                                                    <m:t>L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GB" sz="1000" kern="1200" baseline="-25000">
                                                      <a:effectLst/>
                                                      <a:latin typeface="Cambria Math"/>
                                                    </a:rPr>
                                                    <m:t>𝐶𝑅𝐵</m:t>
                                                  </m:r>
                                                </m:sub>
                                              </m:sSub>
                                            </m:den>
                                          </m:f>
                                        </m:e>
                                        <m:e>
                                          <m:r>
                                            <a:rPr lang="en-GB" sz="1000" kern="1200" baseline="-25000">
                                              <a:effectLst/>
                                              <a:latin typeface="Cambria Math"/>
                                            </a:rPr>
                                            <m:t> </m:t>
                                          </m:r>
                                        </m:e>
                                      </m:eqArr>
                                    </m:e>
                                  </m:d>
                                </m:e>
                              </m:func>
                            </m:oMath>
                          </a14:m>
                          <a:r>
                            <a:rPr lang="en-GB" sz="900" kern="1200" dirty="0">
                              <a:effectLst/>
                            </a:rPr>
                            <a:t>  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Any non-allocated RB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IQ Image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dB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-25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Image frequencies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</a:tr>
                  <a:tr h="132080">
                    <a:tc>
                      <a:txBody>
                        <a:bodyPr/>
                        <a:lstStyle/>
                        <a:p>
                          <a:pPr algn="ctr" fontAlgn="auto" hangingPunct="1">
                            <a:lnSpc>
                              <a:spcPts val="1040"/>
                            </a:lnSpc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Carrier leakage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lnSpc>
                              <a:spcPts val="1040"/>
                            </a:lnSpc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 err="1">
                              <a:effectLst/>
                            </a:rPr>
                            <a:t>dBc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lnSpc>
                              <a:spcPts val="1040"/>
                            </a:lnSpc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-25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lnSpc>
                              <a:spcPts val="1040"/>
                            </a:lnSpc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Carrier frequency 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表格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0801912"/>
                  </p:ext>
                </p:extLst>
              </p:nvPr>
            </p:nvGraphicFramePr>
            <p:xfrm>
              <a:off x="2299122" y="3392648"/>
              <a:ext cx="5341620" cy="1441895"/>
            </p:xfrm>
            <a:graphic>
              <a:graphicData uri="http://schemas.openxmlformats.org/drawingml/2006/table">
                <a:tbl>
                  <a:tblPr firstRow="1" firstCol="1" lastRow="1" lastCol="1" bandRow="1" bandCol="1">
                    <a:tableStyleId>{5C22544A-7EE6-4342-B048-85BDC9FD1C3A}</a:tableStyleId>
                  </a:tblPr>
                  <a:tblGrid>
                    <a:gridCol w="1081654"/>
                    <a:gridCol w="420855"/>
                    <a:gridCol w="2249003"/>
                    <a:gridCol w="1590108"/>
                  </a:tblGrid>
                  <a:tr h="283845"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Parameter description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Unit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Limit (NOTE 1)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Applicable Frequencies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</a:tr>
                  <a:tr h="874840"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General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dB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9525" marB="0" anchor="ctr">
                        <a:blipFill rotWithShape="1">
                          <a:blip r:embed="rId2"/>
                          <a:stretch>
                            <a:fillRect l="-66667" t="-34722" r="-71003" b="-402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Any non-allocated RB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</a:tr>
                  <a:tr h="146685"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IQ Image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dB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-25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Image frequencies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</a:tr>
                  <a:tr h="136525">
                    <a:tc>
                      <a:txBody>
                        <a:bodyPr/>
                        <a:lstStyle/>
                        <a:p>
                          <a:pPr algn="ctr" fontAlgn="auto" hangingPunct="1">
                            <a:lnSpc>
                              <a:spcPts val="1040"/>
                            </a:lnSpc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>
                              <a:effectLst/>
                            </a:rPr>
                            <a:t>Carrier leakage</a:t>
                          </a:r>
                          <a:endParaRPr lang="zh-CN" sz="105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lnSpc>
                              <a:spcPts val="1040"/>
                            </a:lnSpc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 err="1">
                              <a:effectLst/>
                            </a:rPr>
                            <a:t>dBc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lnSpc>
                              <a:spcPts val="1040"/>
                            </a:lnSpc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-25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auto" hangingPunct="1">
                            <a:lnSpc>
                              <a:spcPts val="1040"/>
                            </a:lnSpc>
                            <a:spcBef>
                              <a:spcPts val="4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900" kern="1200" dirty="0">
                              <a:effectLst/>
                            </a:rPr>
                            <a:t>Carrier frequency </a:t>
                          </a:r>
                          <a:endParaRPr lang="zh-CN" sz="1050" dirty="0">
                            <a:effectLst/>
                            <a:latin typeface="Times New Roman"/>
                            <a:ea typeface="宋体"/>
                          </a:endParaRPr>
                        </a:p>
                      </a:txBody>
                      <a:tcPr marL="68580" marR="68580" marT="9525" marB="0" anchor="ctr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52445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6667" y="317259"/>
            <a:ext cx="10515600" cy="984380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Calibri" panose="020F0502020204030204" pitchFamily="34" charset="0"/>
              </a:rPr>
              <a:t>Way </a:t>
            </a:r>
            <a:r>
              <a:rPr lang="en-US" altLang="zh-CN" dirty="0" smtClean="0">
                <a:latin typeface="Calibri" panose="020F0502020204030204" pitchFamily="34" charset="0"/>
              </a:rPr>
              <a:t>Forward (1/2)</a:t>
            </a:r>
            <a:br>
              <a:rPr lang="en-US" altLang="zh-CN" dirty="0" smtClean="0">
                <a:latin typeface="Calibri" panose="020F0502020204030204" pitchFamily="34" charset="0"/>
              </a:rPr>
            </a:br>
            <a:r>
              <a:rPr lang="en-US" altLang="zh-CN" sz="4000" dirty="0">
                <a:latin typeface="Calibri" panose="020F0502020204030204" pitchFamily="34" charset="0"/>
              </a:rPr>
              <a:t>	</a:t>
            </a:r>
            <a:r>
              <a:rPr lang="en-US" altLang="zh-CN" sz="4000" dirty="0" smtClean="0">
                <a:latin typeface="Calibri" panose="020F0502020204030204" pitchFamily="34" charset="0"/>
              </a:rPr>
              <a:t>- Frequency error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77331" y="1634068"/>
            <a:ext cx="10905069" cy="3886199"/>
          </a:xfrm>
        </p:spPr>
        <p:txBody>
          <a:bodyPr/>
          <a:lstStyle/>
          <a:p>
            <a:pPr lvl="0" hangingPunct="0"/>
            <a:r>
              <a:rPr lang="en-US" altLang="zh-CN" dirty="0"/>
              <a:t>No LS on frequency error needed</a:t>
            </a:r>
            <a:endParaRPr lang="zh-CN" altLang="zh-CN" dirty="0"/>
          </a:p>
          <a:p>
            <a:pPr lvl="0" hangingPunct="0"/>
            <a:r>
              <a:rPr lang="en-US" altLang="zh-CN" dirty="0"/>
              <a:t>No need to capture additional details to </a:t>
            </a:r>
            <a:r>
              <a:rPr lang="en-US" altLang="zh-CN" dirty="0" smtClean="0"/>
              <a:t>specification</a:t>
            </a:r>
            <a:endParaRPr lang="zh-CN" altLang="zh-C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026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6667" y="317259"/>
            <a:ext cx="10515600" cy="984380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Calibri" panose="020F0502020204030204" pitchFamily="34" charset="0"/>
              </a:rPr>
              <a:t>Way </a:t>
            </a:r>
            <a:r>
              <a:rPr lang="en-US" altLang="zh-CN" dirty="0" smtClean="0">
                <a:latin typeface="Calibri" panose="020F0502020204030204" pitchFamily="34" charset="0"/>
              </a:rPr>
              <a:t>Forward (2/2)</a:t>
            </a:r>
            <a:br>
              <a:rPr lang="en-US" altLang="zh-CN" dirty="0" smtClean="0">
                <a:latin typeface="Calibri" panose="020F0502020204030204" pitchFamily="34" charset="0"/>
              </a:rPr>
            </a:br>
            <a:r>
              <a:rPr lang="en-US" altLang="zh-CN" sz="4000" dirty="0">
                <a:latin typeface="Calibri" panose="020F0502020204030204" pitchFamily="34" charset="0"/>
              </a:rPr>
              <a:t>	- Transmit modulation quality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77331" y="1710268"/>
            <a:ext cx="10913535" cy="4284132"/>
          </a:xfrm>
        </p:spPr>
        <p:txBody>
          <a:bodyPr/>
          <a:lstStyle/>
          <a:p>
            <a:pPr algn="just"/>
            <a:r>
              <a:rPr lang="en-GB" altLang="zh-CN" b="1" dirty="0" smtClean="0"/>
              <a:t>Wide area IAB-MT</a:t>
            </a:r>
          </a:p>
          <a:p>
            <a:pPr lvl="1" algn="just"/>
            <a:r>
              <a:rPr lang="en-GB" altLang="zh-CN" dirty="0" smtClean="0"/>
              <a:t>No </a:t>
            </a:r>
            <a:r>
              <a:rPr lang="en-GB" altLang="zh-CN" dirty="0"/>
              <a:t>carrier leakage, in-band emission and EVM equalizer spectrum flatness requirements are defined for both FR1 and </a:t>
            </a:r>
            <a:r>
              <a:rPr lang="en-GB" altLang="zh-CN" dirty="0" smtClean="0"/>
              <a:t>FR2.</a:t>
            </a:r>
          </a:p>
          <a:p>
            <a:pPr lvl="1" algn="just"/>
            <a:r>
              <a:rPr lang="en-GB" altLang="zh-CN" dirty="0" smtClean="0"/>
              <a:t>EVM test procedure FFS.</a:t>
            </a:r>
          </a:p>
          <a:p>
            <a:pPr algn="just"/>
            <a:r>
              <a:rPr lang="en-GB" altLang="zh-CN" dirty="0" smtClean="0">
                <a:latin typeface="Times New Roman" pitchFamily="18" charset="0"/>
                <a:cs typeface="Times New Roman" pitchFamily="18" charset="0"/>
              </a:rPr>
              <a:t>Local area IAB-MT</a:t>
            </a:r>
          </a:p>
          <a:p>
            <a:pPr lvl="1" algn="just"/>
            <a:r>
              <a:rPr lang="en-GB" altLang="zh-CN" dirty="0" smtClean="0"/>
              <a:t>FFS if </a:t>
            </a:r>
            <a:r>
              <a:rPr lang="en-GB" altLang="zh-CN" dirty="0"/>
              <a:t>carrier leakage, in-band emission and EVM equalizer spectrum flatness requirements </a:t>
            </a:r>
            <a:r>
              <a:rPr lang="en-GB" altLang="zh-CN" dirty="0" smtClean="0"/>
              <a:t>will be defined and how to define them</a:t>
            </a:r>
            <a:r>
              <a:rPr lang="en-GB" altLang="zh-CN" dirty="0" smtClean="0"/>
              <a:t>.</a:t>
            </a:r>
          </a:p>
          <a:p>
            <a:pPr lvl="2" algn="just"/>
            <a:r>
              <a:rPr lang="en-GB" altLang="zh-CN" dirty="0" smtClean="0"/>
              <a:t>R</a:t>
            </a:r>
            <a:r>
              <a:rPr lang="en-US" altLang="zh-CN" dirty="0" err="1" smtClean="0"/>
              <a:t>euse</a:t>
            </a:r>
            <a:r>
              <a:rPr lang="en-US" altLang="zh-CN" dirty="0" smtClean="0"/>
              <a:t> current agreement is also an option.</a:t>
            </a:r>
            <a:endParaRPr lang="en-GB" altLang="zh-CN" dirty="0"/>
          </a:p>
          <a:p>
            <a:pPr lvl="1" algn="just"/>
            <a:r>
              <a:rPr lang="en-GB" altLang="zh-CN" dirty="0" smtClean="0"/>
              <a:t>EVM </a:t>
            </a:r>
            <a:r>
              <a:rPr lang="en-GB" altLang="zh-CN" dirty="0"/>
              <a:t>test </a:t>
            </a:r>
            <a:r>
              <a:rPr lang="en-GB" altLang="zh-CN" dirty="0" smtClean="0"/>
              <a:t>procedure FFS.</a:t>
            </a:r>
            <a:endParaRPr lang="zh-CN" altLang="zh-C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229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3" ma:contentTypeDescription="Create a new document." ma:contentTypeScope="" ma:versionID="640cb88253e0ef062484a34ba5828fac">
  <xsd:schema xmlns:xsd="http://www.w3.org/2001/XMLSchema" xmlns:xs="http://www.w3.org/2001/XMLSchema" xmlns:p="http://schemas.microsoft.com/office/2006/metadata/properties" xmlns:ns3="6f846979-0e6f-42ff-8b87-e1893efeda99" xmlns:ns4="db33437f-65a5-48c5-b537-19efd290f967" targetNamespace="http://schemas.microsoft.com/office/2006/metadata/properties" ma:root="true" ma:fieldsID="37a7d2a33eafc071597e0b669cd5b2bb" ns3:_="" ns4:_="">
    <xsd:import namespace="6f846979-0e6f-42ff-8b87-e1893efeda99"/>
    <xsd:import namespace="db33437f-65a5-48c5-b537-19efd290f96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CE8AF6-C06D-4732-A620-4F69010D32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db33437f-65a5-48c5-b537-19efd290f9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345738-7FEF-48AA-8E2E-66040CF69A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BB15C5-B856-4E98-B9A0-2EEE414DC82B}">
  <ds:schemaRefs>
    <ds:schemaRef ds:uri="http://purl.org/dc/elements/1.1/"/>
    <ds:schemaRef ds:uri="http://schemas.microsoft.com/office/2006/metadata/properties"/>
    <ds:schemaRef ds:uri="db33437f-65a5-48c5-b537-19efd290f967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1952</TotalTime>
  <Words>342</Words>
  <Application>Microsoft Office PowerPoint</Application>
  <PresentationFormat>自定义</PresentationFormat>
  <Paragraphs>53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主题​​</vt:lpstr>
      <vt:lpstr>WF on transmit signal quality</vt:lpstr>
      <vt:lpstr>Background (1/2)  - Frequency error</vt:lpstr>
      <vt:lpstr>Background (2/2)  - Transmit modulation quality</vt:lpstr>
      <vt:lpstr>Way Forward (1/2)  - Frequency error</vt:lpstr>
      <vt:lpstr>Way Forward (2/2)  - Transmit modulation quality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MPE solutions</dc:title>
  <dc:creator>OPPO Jinqiang</dc:creator>
  <cp:lastModifiedBy>CATT</cp:lastModifiedBy>
  <cp:revision>83</cp:revision>
  <dcterms:created xsi:type="dcterms:W3CDTF">2020-02-29T10:18:11Z</dcterms:created>
  <dcterms:modified xsi:type="dcterms:W3CDTF">2020-06-01T08:18:34Z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</Properties>
</file>