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0" r:id="rId6"/>
    <p:sldId id="286" r:id="rId7"/>
    <p:sldId id="291" r:id="rId8"/>
    <p:sldId id="287" r:id="rId9"/>
    <p:sldId id="290" r:id="rId10"/>
    <p:sldId id="292" r:id="rId11"/>
    <p:sldId id="272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92974" autoAdjust="0"/>
  </p:normalViewPr>
  <p:slideViewPr>
    <p:cSldViewPr>
      <p:cViewPr varScale="1">
        <p:scale>
          <a:sx n="77" d="100"/>
          <a:sy n="77" d="100"/>
        </p:scale>
        <p:origin x="58" y="30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073AF9A9-BA55-4596-84C7-EF0C37702DEF}"/>
    <pc:docChg chg="undo custSel addSld modSld">
      <pc:chgData name="Santhan Thangarasa" userId="408d9f9c-4a2c-4dc8-a0f4-253ef568dfdf" providerId="ADAL" clId="{073AF9A9-BA55-4596-84C7-EF0C37702DEF}" dt="2020-06-03T13:53:43.192" v="335"/>
      <pc:docMkLst>
        <pc:docMk/>
      </pc:docMkLst>
      <pc:sldChg chg="modSp">
        <pc:chgData name="Santhan Thangarasa" userId="408d9f9c-4a2c-4dc8-a0f4-253ef568dfdf" providerId="ADAL" clId="{073AF9A9-BA55-4596-84C7-EF0C37702DEF}" dt="2020-06-03T12:42:54.941" v="264" actId="13926"/>
        <pc:sldMkLst>
          <pc:docMk/>
          <pc:sldMk cId="3987656665" sldId="286"/>
        </pc:sldMkLst>
        <pc:spChg chg="mod">
          <ac:chgData name="Santhan Thangarasa" userId="408d9f9c-4a2c-4dc8-a0f4-253ef568dfdf" providerId="ADAL" clId="{073AF9A9-BA55-4596-84C7-EF0C37702DEF}" dt="2020-06-03T12:42:54.941" v="264" actId="13926"/>
          <ac:spMkLst>
            <pc:docMk/>
            <pc:sldMk cId="3987656665" sldId="286"/>
            <ac:spMk id="3" creationId="{9A89D80B-6D2B-432F-A20A-6C4494999D35}"/>
          </ac:spMkLst>
        </pc:spChg>
      </pc:sldChg>
      <pc:sldChg chg="modSp">
        <pc:chgData name="Santhan Thangarasa" userId="408d9f9c-4a2c-4dc8-a0f4-253ef568dfdf" providerId="ADAL" clId="{073AF9A9-BA55-4596-84C7-EF0C37702DEF}" dt="2020-06-03T13:39:11.867" v="332" actId="6549"/>
        <pc:sldMkLst>
          <pc:docMk/>
          <pc:sldMk cId="1553408514" sldId="287"/>
        </pc:sldMkLst>
        <pc:spChg chg="mod">
          <ac:chgData name="Santhan Thangarasa" userId="408d9f9c-4a2c-4dc8-a0f4-253ef568dfdf" providerId="ADAL" clId="{073AF9A9-BA55-4596-84C7-EF0C37702DEF}" dt="2020-06-03T13:39:11.867" v="332" actId="6549"/>
          <ac:spMkLst>
            <pc:docMk/>
            <pc:sldMk cId="1553408514" sldId="287"/>
            <ac:spMk id="6" creationId="{9FB8FF97-72BF-4174-92BE-6886254D010D}"/>
          </ac:spMkLst>
        </pc:spChg>
      </pc:sldChg>
      <pc:sldChg chg="modSp">
        <pc:chgData name="Santhan Thangarasa" userId="408d9f9c-4a2c-4dc8-a0f4-253ef568dfdf" providerId="ADAL" clId="{073AF9A9-BA55-4596-84C7-EF0C37702DEF}" dt="2020-06-03T13:53:41.376" v="334"/>
        <pc:sldMkLst>
          <pc:docMk/>
          <pc:sldMk cId="2337708479" sldId="290"/>
        </pc:sldMkLst>
        <pc:spChg chg="mod">
          <ac:chgData name="Santhan Thangarasa" userId="408d9f9c-4a2c-4dc8-a0f4-253ef568dfdf" providerId="ADAL" clId="{073AF9A9-BA55-4596-84C7-EF0C37702DEF}" dt="2020-06-03T13:53:41.376" v="334"/>
          <ac:spMkLst>
            <pc:docMk/>
            <pc:sldMk cId="2337708479" sldId="290"/>
            <ac:spMk id="2" creationId="{EFB9DB38-78DB-436D-B5C3-5A87CCC61A51}"/>
          </ac:spMkLst>
        </pc:spChg>
        <pc:spChg chg="mod">
          <ac:chgData name="Santhan Thangarasa" userId="408d9f9c-4a2c-4dc8-a0f4-253ef568dfdf" providerId="ADAL" clId="{073AF9A9-BA55-4596-84C7-EF0C37702DEF}" dt="2020-06-03T12:49:00.455" v="331" actId="13926"/>
          <ac:spMkLst>
            <pc:docMk/>
            <pc:sldMk cId="2337708479" sldId="290"/>
            <ac:spMk id="3" creationId="{925A5997-75CF-465B-BA95-CE8491CF9292}"/>
          </ac:spMkLst>
        </pc:spChg>
      </pc:sldChg>
      <pc:sldChg chg="modSp add">
        <pc:chgData name="Santhan Thangarasa" userId="408d9f9c-4a2c-4dc8-a0f4-253ef568dfdf" providerId="ADAL" clId="{073AF9A9-BA55-4596-84C7-EF0C37702DEF}" dt="2020-06-03T13:53:38.227" v="333"/>
        <pc:sldMkLst>
          <pc:docMk/>
          <pc:sldMk cId="1866506822" sldId="291"/>
        </pc:sldMkLst>
        <pc:spChg chg="mod">
          <ac:chgData name="Santhan Thangarasa" userId="408d9f9c-4a2c-4dc8-a0f4-253ef568dfdf" providerId="ADAL" clId="{073AF9A9-BA55-4596-84C7-EF0C37702DEF}" dt="2020-06-03T13:53:38.227" v="333"/>
          <ac:spMkLst>
            <pc:docMk/>
            <pc:sldMk cId="1866506822" sldId="291"/>
            <ac:spMk id="2" creationId="{C489FF6F-3121-40B3-8D36-28B7DDB9F931}"/>
          </ac:spMkLst>
        </pc:spChg>
        <pc:spChg chg="mod">
          <ac:chgData name="Santhan Thangarasa" userId="408d9f9c-4a2c-4dc8-a0f4-253ef568dfdf" providerId="ADAL" clId="{073AF9A9-BA55-4596-84C7-EF0C37702DEF}" dt="2020-06-03T12:42:46.481" v="263" actId="13926"/>
          <ac:spMkLst>
            <pc:docMk/>
            <pc:sldMk cId="1866506822" sldId="291"/>
            <ac:spMk id="3" creationId="{6A39F0CC-F99B-4544-92DF-FC27E3CD403B}"/>
          </ac:spMkLst>
        </pc:spChg>
      </pc:sldChg>
      <pc:sldChg chg="modSp add">
        <pc:chgData name="Santhan Thangarasa" userId="408d9f9c-4a2c-4dc8-a0f4-253ef568dfdf" providerId="ADAL" clId="{073AF9A9-BA55-4596-84C7-EF0C37702DEF}" dt="2020-06-03T13:53:43.192" v="335"/>
        <pc:sldMkLst>
          <pc:docMk/>
          <pc:sldMk cId="827324886" sldId="292"/>
        </pc:sldMkLst>
        <pc:spChg chg="mod">
          <ac:chgData name="Santhan Thangarasa" userId="408d9f9c-4a2c-4dc8-a0f4-253ef568dfdf" providerId="ADAL" clId="{073AF9A9-BA55-4596-84C7-EF0C37702DEF}" dt="2020-06-03T13:53:43.192" v="335"/>
          <ac:spMkLst>
            <pc:docMk/>
            <pc:sldMk cId="827324886" sldId="292"/>
            <ac:spMk id="2" creationId="{7149FAAA-BC6B-497F-B3B2-B0F7884DBFAB}"/>
          </ac:spMkLst>
        </pc:spChg>
        <pc:spChg chg="mod">
          <ac:chgData name="Santhan Thangarasa" userId="408d9f9c-4a2c-4dc8-a0f4-253ef568dfdf" providerId="ADAL" clId="{073AF9A9-BA55-4596-84C7-EF0C37702DEF}" dt="2020-06-03T12:48:53.011" v="330"/>
          <ac:spMkLst>
            <pc:docMk/>
            <pc:sldMk cId="827324886" sldId="292"/>
            <ac:spMk id="3" creationId="{BD076D8C-1B4A-4351-AF8D-FC14BAA1B9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ea typeface="Arial Unicode MS" panose="020B0604020202020204" pitchFamily="50" charset="-128"/>
              </a:rPr>
              <a:t>3GPP TSG-RAN WG4 Meeting #95-e</a:t>
            </a:r>
            <a:br>
              <a:rPr lang="en-US" altLang="zh-CN" sz="1800" dirty="0">
                <a:ea typeface="Arial Unicode MS" panose="020B0604020202020204" pitchFamily="50" charset="-128"/>
              </a:rPr>
            </a:br>
            <a:r>
              <a:rPr lang="en-CA" sz="1800" dirty="0">
                <a:ea typeface="Arial Unicode MS" panose="020B0604020202020204" pitchFamily="50" charset="-128"/>
              </a:rPr>
              <a:t>Electronic Meeting, May 25 – June 05, 2020</a:t>
            </a:r>
            <a:br>
              <a:rPr lang="sv-SE" dirty="0"/>
            </a:br>
            <a:endParaRPr lang="zh-CN" altLang="en-US" sz="18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402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solidFill>
                  <a:schemeClr val="tx1"/>
                </a:solidFill>
              </a:rPr>
              <a:t>Ericsson, […]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86407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GB" sz="3600" dirty="0"/>
              <a:t>WF on Rel-16 MTC RRM requirements</a:t>
            </a:r>
            <a:endParaRPr lang="sv-SE" sz="3600" dirty="0"/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54593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R4-2008641</a:t>
            </a:r>
            <a:endParaRPr lang="zh-CN" altLang="en-US" dirty="0">
              <a:highlight>
                <a:srgbClr val="FFFF00"/>
              </a:highlight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1E8A-E720-482E-814B-01D720F89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Preconfigured UL resource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60CCB-8ED1-43CE-8C3B-2035EE6CA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specify the exact time duration for synchronization and </a:t>
            </a:r>
            <a:r>
              <a:rPr lang="en-US" dirty="0" err="1"/>
              <a:t>Tserach</a:t>
            </a:r>
            <a:r>
              <a:rPr lang="en-US" dirty="0"/>
              <a:t> times for normal DRX and </a:t>
            </a:r>
            <a:r>
              <a:rPr lang="en-US" dirty="0" err="1"/>
              <a:t>eDRX</a:t>
            </a:r>
            <a:r>
              <a:rPr lang="en-US" dirty="0"/>
              <a:t>, instead it is stated that the UE shall be synchronized towards the serving cell prior to the transmission, and otherwise UE shall not transmit (drop or postpone).</a:t>
            </a:r>
            <a:endParaRPr lang="sv-SE" dirty="0"/>
          </a:p>
          <a:p>
            <a:endParaRPr lang="zh-CN" altLang="en-US" sz="2000" dirty="0">
              <a:highlight>
                <a:srgbClr val="FFFF00"/>
              </a:highligh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973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536E-6652-416B-9099-AC8389F9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9D80B-6D2B-432F-A20A-6C449499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/>
              <a:t>IDLE mode neighbour cell measurement conditions</a:t>
            </a:r>
            <a:endParaRPr lang="sv-SE" u="sng" dirty="0"/>
          </a:p>
          <a:p>
            <a:pPr lvl="1"/>
            <a:r>
              <a:rPr lang="en-GB" dirty="0"/>
              <a:t>Introduce capability </a:t>
            </a:r>
            <a:r>
              <a:rPr lang="en-GB" dirty="0" err="1"/>
              <a:t>signaling</a:t>
            </a:r>
            <a:r>
              <a:rPr lang="en-GB" dirty="0"/>
              <a:t> to indicate whether the UE is able to measure on </a:t>
            </a:r>
            <a:r>
              <a:rPr lang="en-GB" dirty="0" err="1"/>
              <a:t>neighbor</a:t>
            </a:r>
            <a:r>
              <a:rPr lang="en-GB" dirty="0"/>
              <a:t> cell RSS that is in the same NB that UE monitors.</a:t>
            </a:r>
          </a:p>
          <a:p>
            <a:r>
              <a:rPr lang="en-GB" sz="2000" dirty="0">
                <a:highlight>
                  <a:srgbClr val="FFFF00"/>
                </a:highlight>
              </a:rPr>
              <a:t>Minimum/maximum distance:</a:t>
            </a:r>
            <a:endParaRPr lang="sv-SE" sz="2000" dirty="0">
              <a:highlight>
                <a:srgbClr val="FFFF00"/>
              </a:highlight>
            </a:endParaRP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Minimum distance: 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</a:t>
            </a:r>
          </a:p>
          <a:p>
            <a:pPr lvl="1"/>
            <a:r>
              <a:rPr lang="en-GB" sz="1800" dirty="0">
                <a:highlight>
                  <a:srgbClr val="FFFF00"/>
                </a:highlight>
              </a:rPr>
              <a:t>Maximum  distance: 4 </a:t>
            </a:r>
            <a:r>
              <a:rPr lang="en-GB" sz="1800" dirty="0" err="1">
                <a:highlight>
                  <a:srgbClr val="FFFF00"/>
                </a:highlight>
              </a:rPr>
              <a:t>ms</a:t>
            </a:r>
            <a:endParaRPr lang="en-GB" sz="1800" dirty="0">
              <a:highlight>
                <a:srgbClr val="FFFF00"/>
              </a:highlight>
            </a:endParaRPr>
          </a:p>
          <a:p>
            <a:r>
              <a:rPr lang="en-GB" sz="1800" dirty="0">
                <a:highlight>
                  <a:srgbClr val="00FFFF"/>
                </a:highlight>
              </a:rPr>
              <a:t>Neighbour cell measurements is done before the paging occasion</a:t>
            </a:r>
          </a:p>
          <a:p>
            <a:r>
              <a:rPr lang="en-GB" sz="1800" dirty="0">
                <a:highlight>
                  <a:srgbClr val="FFFF00"/>
                </a:highlight>
              </a:rPr>
              <a:t>Indicate in LTE feature list about capability indicating whether the UE is able to measure on neighbour cell RSS that is in the same NB that UE monitors.</a:t>
            </a:r>
            <a:endParaRPr lang="sv-SE" sz="1800" dirty="0">
              <a:highlight>
                <a:srgbClr val="FFFF00"/>
              </a:highlight>
            </a:endParaRPr>
          </a:p>
          <a:p>
            <a:pPr lvl="1"/>
            <a:endParaRPr lang="en-GB" dirty="0"/>
          </a:p>
          <a:p>
            <a:endParaRPr lang="sv-SE" dirty="0"/>
          </a:p>
          <a:p>
            <a:endParaRPr lang="sv-S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5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9FF6F-3121-40B3-8D36-28B7DDB9F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9F0CC-F99B-4544-92DF-FC27E3CD4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>
                <a:highlight>
                  <a:srgbClr val="FFFF00"/>
                </a:highlight>
              </a:rPr>
              <a:t>CONNECTED mode serving measurement conditions</a:t>
            </a:r>
          </a:p>
          <a:p>
            <a:pPr lvl="1"/>
            <a:r>
              <a:rPr lang="en-GB" sz="2000" dirty="0">
                <a:highlight>
                  <a:srgbClr val="FFFF00"/>
                </a:highlight>
              </a:rPr>
              <a:t>serving cell RSS share the same NB as that of paging MPDCCH for successive N DRX cycles,</a:t>
            </a:r>
          </a:p>
          <a:p>
            <a:pPr lvl="1"/>
            <a:r>
              <a:rPr lang="en-GB" sz="2000" dirty="0">
                <a:highlight>
                  <a:srgbClr val="FFFF00"/>
                </a:highlight>
              </a:rPr>
              <a:t>RSS power offset with respect to CRS is equal to or greater than 0 dB,</a:t>
            </a:r>
          </a:p>
          <a:p>
            <a:pPr lvl="1"/>
            <a:r>
              <a:rPr lang="en-GB" sz="2000" dirty="0">
                <a:highlight>
                  <a:srgbClr val="FFFF00"/>
                </a:highlight>
              </a:rPr>
              <a:t>RSS time location of the cell being measured does not coincide with UE’s measurement gap (if configured)</a:t>
            </a:r>
          </a:p>
          <a:p>
            <a:r>
              <a:rPr lang="en-GB" sz="2000" dirty="0">
                <a:highlight>
                  <a:srgbClr val="FFFF00"/>
                </a:highlight>
              </a:rPr>
              <a:t>Minimum/maximum distance:</a:t>
            </a:r>
            <a:endParaRPr lang="sv-SE" sz="2000" dirty="0">
              <a:highlight>
                <a:srgbClr val="FFFF00"/>
              </a:highlight>
            </a:endParaRP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Minimum distance: 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</a:t>
            </a:r>
          </a:p>
          <a:p>
            <a:pPr lvl="1"/>
            <a:r>
              <a:rPr lang="en-GB" sz="1800" dirty="0">
                <a:highlight>
                  <a:srgbClr val="FFFF00"/>
                </a:highlight>
              </a:rPr>
              <a:t>Maximum  distance: 4 </a:t>
            </a:r>
            <a:r>
              <a:rPr lang="en-GB" sz="1800" dirty="0" err="1">
                <a:highlight>
                  <a:srgbClr val="FFFF00"/>
                </a:highlight>
              </a:rPr>
              <a:t>ms</a:t>
            </a:r>
            <a:endParaRPr lang="en-GB" sz="1800" dirty="0">
              <a:highlight>
                <a:srgbClr val="FFFF00"/>
              </a:highlight>
            </a:endParaRPr>
          </a:p>
          <a:p>
            <a:r>
              <a:rPr lang="en-GB" sz="2400" dirty="0">
                <a:highlight>
                  <a:srgbClr val="00FFFF"/>
                </a:highlight>
              </a:rPr>
              <a:t>RSS-based measurement period is not longer than CRS-based measurement period.</a:t>
            </a:r>
            <a:endParaRPr lang="sv-SE" sz="2400" dirty="0">
              <a:highlight>
                <a:srgbClr val="00FFFF"/>
              </a:highlight>
            </a:endParaRPr>
          </a:p>
          <a:p>
            <a:endParaRPr lang="sv-SE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1866506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536E-6652-416B-9099-AC8389F9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FB8FF97-72BF-4174-92BE-6886254D0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sz="2000" b="1" u="sng" dirty="0"/>
              <a:t>CONNECTED mode neighbour cell measurement conditions</a:t>
            </a:r>
          </a:p>
          <a:p>
            <a:pPr lvl="1"/>
            <a:r>
              <a:rPr lang="en-GB" sz="1800" dirty="0"/>
              <a:t>RSS frequency location of the cell being measured occurs in the NB(s) that UE monitors for MPDDCH for the </a:t>
            </a:r>
            <a:r>
              <a:rPr lang="en-GB" sz="1800" i="1" dirty="0"/>
              <a:t>N </a:t>
            </a:r>
            <a:r>
              <a:rPr lang="en-GB" sz="1800" dirty="0"/>
              <a:t>number of samples</a:t>
            </a:r>
          </a:p>
          <a:p>
            <a:pPr lvl="1"/>
            <a:r>
              <a:rPr lang="en-GB" sz="1800" dirty="0"/>
              <a:t>RSS time location of the cell being measured does not coincide with UE’s measurement gap (if configured) </a:t>
            </a:r>
            <a:endParaRPr lang="sv-SE" sz="1800" dirty="0"/>
          </a:p>
          <a:p>
            <a:r>
              <a:rPr lang="en-GB" sz="1800" dirty="0"/>
              <a:t>RSS power offset of the cell being measured is not </a:t>
            </a:r>
            <a:r>
              <a:rPr lang="en-GB" sz="1800" dirty="0" err="1"/>
              <a:t>s</a:t>
            </a:r>
            <a:r>
              <a:rPr lang="en-GB" sz="2000" dirty="0" err="1"/>
              <a:t>RSS</a:t>
            </a:r>
            <a:r>
              <a:rPr lang="en-GB" sz="2000" dirty="0"/>
              <a:t> location in frequency with respect to measured </a:t>
            </a:r>
            <a:r>
              <a:rPr lang="en-GB" sz="2000" dirty="0" err="1"/>
              <a:t>neighbor</a:t>
            </a:r>
            <a:r>
              <a:rPr lang="en-GB" sz="2000" dirty="0"/>
              <a:t> cell:</a:t>
            </a:r>
          </a:p>
          <a:p>
            <a:pPr lvl="1"/>
            <a:r>
              <a:rPr lang="en-US" sz="1800" dirty="0"/>
              <a:t>Follow the similar agreement from IDLE mode</a:t>
            </a:r>
          </a:p>
          <a:p>
            <a:r>
              <a:rPr lang="en-GB" sz="2000" dirty="0"/>
              <a:t>Minimum/maximum distance:</a:t>
            </a:r>
            <a:endParaRPr lang="sv-SE" sz="2000" dirty="0"/>
          </a:p>
          <a:p>
            <a:pPr lvl="1"/>
            <a:r>
              <a:rPr lang="en-US" sz="1800" dirty="0"/>
              <a:t>Follow the similar agreement from IDLE mode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sz="2200" dirty="0"/>
          </a:p>
          <a:p>
            <a:endParaRPr lang="en-GB" sz="2000" u="sng" dirty="0"/>
          </a:p>
          <a:p>
            <a:endParaRPr lang="sv-SE" sz="2000" dirty="0"/>
          </a:p>
          <a:p>
            <a:endParaRPr lang="sv-SE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0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9DB38-78DB-436D-B5C3-5A87CCC6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A5997-75CF-465B-BA95-CE8491CF9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u="sng" dirty="0"/>
              <a:t>Measurement delays in IDLE mode</a:t>
            </a:r>
            <a:endParaRPr lang="sv-SE" sz="2000" b="1" u="sng" dirty="0"/>
          </a:p>
          <a:p>
            <a:pPr lvl="1"/>
            <a:r>
              <a:rPr lang="en-GB" sz="1800" dirty="0"/>
              <a:t>RSS-based measurement period is not longer than CRS-based measurement period.</a:t>
            </a:r>
          </a:p>
          <a:p>
            <a:pPr lvl="1"/>
            <a:r>
              <a:rPr lang="en-GB" sz="1800" dirty="0">
                <a:highlight>
                  <a:srgbClr val="FFFF00"/>
                </a:highlight>
              </a:rPr>
              <a:t>Delay is expressed in terms of </a:t>
            </a:r>
            <a:r>
              <a:rPr lang="en-GB" sz="1800" dirty="0" err="1">
                <a:highlight>
                  <a:srgbClr val="FFFF00"/>
                </a:highlight>
              </a:rPr>
              <a:t>Tmeasure</a:t>
            </a:r>
            <a:r>
              <a:rPr lang="en-GB" sz="1800" dirty="0">
                <a:highlight>
                  <a:srgbClr val="FFFF00"/>
                </a:highlight>
              </a:rPr>
              <a:t> and </a:t>
            </a:r>
            <a:r>
              <a:rPr lang="en-GB" sz="1800" dirty="0" err="1">
                <a:highlight>
                  <a:srgbClr val="FFFF00"/>
                </a:highlight>
              </a:rPr>
              <a:t>Tevaluate</a:t>
            </a:r>
            <a:endParaRPr lang="en-GB" sz="1800" dirty="0">
              <a:highlight>
                <a:srgbClr val="FFFF00"/>
              </a:highlight>
            </a:endParaRPr>
          </a:p>
          <a:p>
            <a:r>
              <a:rPr lang="en-US" sz="2000" b="1" u="sng" dirty="0"/>
              <a:t>Measurement delays in CONNECTED mode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T</a:t>
            </a:r>
            <a:r>
              <a:rPr lang="en-US" sz="1800" baseline="-25000" dirty="0">
                <a:highlight>
                  <a:srgbClr val="FFFF00"/>
                </a:highlight>
              </a:rPr>
              <a:t>RSS</a:t>
            </a:r>
            <a:r>
              <a:rPr lang="en-US" sz="1800" dirty="0">
                <a:highlight>
                  <a:srgbClr val="FFFF00"/>
                </a:highlight>
              </a:rPr>
              <a:t>=160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, L1 measurement period is 480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and 800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in normal and enhanced coverage respectively for BL and non-BL UEs in non-DRX. </a:t>
            </a:r>
            <a:endParaRPr lang="sv-SE" sz="1800" dirty="0">
              <a:highlight>
                <a:srgbClr val="FFFF00"/>
              </a:highlight>
            </a:endParaRP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If T</a:t>
            </a:r>
            <a:r>
              <a:rPr lang="en-US" sz="1800" baseline="-25000" dirty="0">
                <a:highlight>
                  <a:srgbClr val="FFFF00"/>
                </a:highlight>
              </a:rPr>
              <a:t>RSS</a:t>
            </a:r>
            <a:r>
              <a:rPr lang="en-US" sz="1800" dirty="0">
                <a:highlight>
                  <a:srgbClr val="FFFF00"/>
                </a:highlight>
              </a:rPr>
              <a:t>=320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, L1 measurement period is 960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and 1600 </a:t>
            </a:r>
            <a:r>
              <a:rPr lang="en-US" sz="1800" dirty="0" err="1">
                <a:highlight>
                  <a:srgbClr val="FFFF00"/>
                </a:highlight>
              </a:rPr>
              <a:t>ms</a:t>
            </a:r>
            <a:r>
              <a:rPr lang="en-US" sz="1800" dirty="0">
                <a:highlight>
                  <a:srgbClr val="FFFF00"/>
                </a:highlight>
              </a:rPr>
              <a:t> in normal and enhanced coverage respectively for BL and non-BL UEs in non-DRX. </a:t>
            </a:r>
            <a:endParaRPr lang="sv-SE" sz="1800" dirty="0">
              <a:highlight>
                <a:srgbClr val="FFFF00"/>
              </a:highlight>
            </a:endParaRP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L1 measurement period is defined as </a:t>
            </a:r>
            <a:r>
              <a:rPr lang="en-GB" sz="1800" dirty="0">
                <a:highlight>
                  <a:srgbClr val="FFFF00"/>
                </a:highlight>
              </a:rPr>
              <a:t>max (DRX cycle length, T</a:t>
            </a:r>
            <a:r>
              <a:rPr lang="en-GB" sz="1800" baseline="-25000" dirty="0">
                <a:highlight>
                  <a:srgbClr val="FFFF00"/>
                </a:highlight>
              </a:rPr>
              <a:t>RSS</a:t>
            </a:r>
            <a:r>
              <a:rPr lang="en-GB" sz="1800" dirty="0">
                <a:highlight>
                  <a:srgbClr val="FFFF00"/>
                </a:highlight>
              </a:rPr>
              <a:t> ) x 3 in normal coverage in DRX.</a:t>
            </a:r>
            <a:endParaRPr lang="sv-SE" sz="1800" dirty="0">
              <a:highlight>
                <a:srgbClr val="FFFF00"/>
              </a:highlight>
            </a:endParaRP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L1 measurement period is defined as </a:t>
            </a:r>
            <a:r>
              <a:rPr lang="en-GB" sz="1800" dirty="0">
                <a:highlight>
                  <a:srgbClr val="FFFF00"/>
                </a:highlight>
              </a:rPr>
              <a:t>max (DRX cycle length, T</a:t>
            </a:r>
            <a:r>
              <a:rPr lang="en-GB" sz="1800" baseline="-25000" dirty="0">
                <a:highlight>
                  <a:srgbClr val="FFFF00"/>
                </a:highlight>
              </a:rPr>
              <a:t>RSS</a:t>
            </a:r>
            <a:r>
              <a:rPr lang="en-GB" sz="1800" dirty="0">
                <a:highlight>
                  <a:srgbClr val="FFFF00"/>
                </a:highlight>
              </a:rPr>
              <a:t> ) x 5 in enhanced coverage in DRX.</a:t>
            </a:r>
            <a:endParaRPr lang="sv-SE" sz="18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000" b="1" u="sng" dirty="0"/>
          </a:p>
          <a:p>
            <a:endParaRPr lang="sv-SE" sz="22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37708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FAAA-BC6B-497F-B3B2-B0F7884DB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Mobility enhancement: RSS based RSRP measurement for 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76D8C-1B4A-4351-AF8D-FC14BAA1B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u="sng" dirty="0"/>
              <a:t>Concurrent CRS and RSS measurements</a:t>
            </a:r>
          </a:p>
          <a:p>
            <a:pPr lvl="1"/>
            <a:r>
              <a:rPr lang="en-GB" sz="1800" dirty="0"/>
              <a:t>The UE is not expected to measure on both RSS and CRS for RSRP measurements.</a:t>
            </a:r>
            <a:endParaRPr lang="sv-SE" sz="1800" dirty="0"/>
          </a:p>
          <a:p>
            <a:pPr lvl="1"/>
            <a:r>
              <a:rPr lang="en-GB" sz="1800" dirty="0"/>
              <a:t>In idle mode, UE is not required to concurrently measure based on RSS and CRS.</a:t>
            </a:r>
            <a:endParaRPr lang="sv-SE" sz="1800" dirty="0"/>
          </a:p>
          <a:p>
            <a:pPr lvl="1"/>
            <a:r>
              <a:rPr lang="en-GB" sz="1800" dirty="0"/>
              <a:t>UE is required to meet the current CRS based requirements for cells which cannot be measured based on RSS.</a:t>
            </a:r>
            <a:endParaRPr lang="sv-SE" sz="1800" dirty="0"/>
          </a:p>
          <a:p>
            <a:pPr lvl="1"/>
            <a:r>
              <a:rPr lang="en-GB" sz="1800" dirty="0"/>
              <a:t>UE is not required to measure both CRS and RSS for the same serving or neighbour cell</a:t>
            </a:r>
            <a:r>
              <a:rPr lang="en-GB" sz="3600" dirty="0"/>
              <a:t>.	</a:t>
            </a:r>
            <a:endParaRPr lang="sv-SE" sz="3600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7324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3EF8-5CDC-4941-ACD9-494F1DFF3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DL quality reporting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46B66-723B-476A-9F31-DA34BB8EE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same 2-bit report mapping from Rel-14 NB-IoT for </a:t>
            </a:r>
            <a:r>
              <a:rPr lang="en-US" dirty="0" err="1"/>
              <a:t>eMTC</a:t>
            </a:r>
            <a:r>
              <a:rPr lang="en-US" dirty="0"/>
              <a:t>.</a:t>
            </a:r>
            <a:endParaRPr lang="sv-SE" dirty="0"/>
          </a:p>
          <a:p>
            <a:r>
              <a:rPr lang="en-US" dirty="0"/>
              <a:t>RAN4 reuse the downlink channel quality measurement report mapping of CQI-NPDCCH-Short-NB for </a:t>
            </a:r>
            <a:r>
              <a:rPr lang="en-US" dirty="0" err="1"/>
              <a:t>eMTC</a:t>
            </a:r>
            <a:r>
              <a:rPr lang="en-US" dirty="0"/>
              <a:t> short downlink channel quality report in MAC CE.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035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5c9da9f50f0dd14808d1c4d246e5cc9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d3c395663b4098da6b50c057fbc79c21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47258C-9E7C-44CA-973D-3B5A81C55E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343C3C-1003-468D-9B95-A05412ED5909}">
  <ds:schemaRefs>
    <ds:schemaRef ds:uri="6f846979-0e6f-42ff-8b87-e1893efeda99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db33437f-65a5-48c5-b537-19efd290f967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174CD3A-0584-4375-BF39-60218B1F36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9615</TotalTime>
  <Words>616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Unicode MS</vt:lpstr>
      <vt:lpstr>Calibri</vt:lpstr>
      <vt:lpstr>Office 主题</vt:lpstr>
      <vt:lpstr>3GPP TSG-RAN WG4 Meeting #95-e Electronic Meeting, May 25 – June 05, 2020 </vt:lpstr>
      <vt:lpstr>Preconfigured UL resource</vt:lpstr>
      <vt:lpstr>Mobility enhancement: RSS based RSRP measurement for UEs</vt:lpstr>
      <vt:lpstr>Mobility enhancement: RSS based RSRP measurement for UEs</vt:lpstr>
      <vt:lpstr>Mobility enhancement: RSS based RSRP measurement for UEs</vt:lpstr>
      <vt:lpstr>Mobility enhancement: RSS based RSRP measurement for UEs</vt:lpstr>
      <vt:lpstr>Mobility enhancement: RSS based RSRP measurement for UEs</vt:lpstr>
      <vt:lpstr>DL quality reporting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Santhan Thangarasa</cp:lastModifiedBy>
  <cp:revision>614</cp:revision>
  <dcterms:created xsi:type="dcterms:W3CDTF">2016-01-12T08:39:50Z</dcterms:created>
  <dcterms:modified xsi:type="dcterms:W3CDTF">2020-06-03T13:53:45Z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(3)jLe/MeNSGJ0OqygZvimeJbfAYSF/uqPT8kijuKRtrzJ7zQSpQOi2ciJVHE0zBZeJDYS25rB2
1AKUVThoq4aRI8IGFcXDOsKEk+paAXFkw1YihjsNc8EhE9kM9Gin7E/7OUJWmuPv8zgeu2Ya
Wh6jw7UrPG3bLO8NPagspYkMQgVBf0t6SYF5o8hC7U8ZyF00JNemHtOAjPTIXtAYyHbLHl4y
Hpt2v47TrBxfjn02un</vt:lpwstr>
  </property>
  <property fmtid="{D5CDD505-2E9C-101B-9397-08002B2CF9AE}" pid="3" name="_2015_ms_pID_7253431">
    <vt:lpwstr>sDZ7E1yhNtz5zGYmzzBqLglB/V8naKF5Dru1piSo2l5x7m+gANTXCd
aIfLApYQEkKnP93ixoSA886Fy4Ky2tvFzZ8U4la+5ybsn5OFzEIAtBXNVmlzSqfLG2AVsant
jNYUbkhuk5Umoce3gYlOwE/4kd8sGR94ZHUM4gz9TNZrZezcPMlD1XYbf29KQneLYXyPTsAr
dGW/CJU9mm5hMYM/yhQuchP3cc4Ju61rBUpO</vt:lpwstr>
  </property>
  <property fmtid="{D5CDD505-2E9C-101B-9397-08002B2CF9AE}" pid="4" name="_2015_ms_pID_7253432">
    <vt:lpwstr>4msZXxZQvjfvQho0bmsb2+jerVrnydWI0rWy
15DbP9iRg/T0RRIiOqZ/rVQEcOSwSZv+6PxcdB4j5N/SjjmuxaU=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1557764400</vt:lpwstr>
  </property>
  <property fmtid="{D5CDD505-2E9C-101B-9397-08002B2CF9AE}" pid="9" name="ContentTypeId">
    <vt:lpwstr>0x0101003AA7AC0C743A294CADF60F661720E3E6</vt:lpwstr>
  </property>
</Properties>
</file>