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5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8F8C-3E7F-441B-A62C-81D39E9E023D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D83C8-97B3-415D-BD4F-235925BC59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53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altLang="zh-CN" b="1" dirty="0" smtClean="0"/>
              <a:t>WF </a:t>
            </a:r>
            <a:r>
              <a:rPr lang="en-GB" altLang="zh-CN" b="1" dirty="0"/>
              <a:t>on RRM measurement relaxation for Power Saving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CATT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9512" y="116632"/>
            <a:ext cx="849694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altLang="zh-CN" sz="2400" b="1" dirty="0">
                <a:solidFill>
                  <a:schemeClr val="tx1">
                    <a:tint val="75000"/>
                  </a:schemeClr>
                </a:solidFill>
              </a:rPr>
              <a:t>3GPP TSG-RAN WG4 Meeting #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95e</a:t>
            </a:r>
            <a:r>
              <a:rPr lang="en-GB" altLang="zh-CN" sz="2400" b="1" dirty="0">
                <a:solidFill>
                  <a:schemeClr val="tx1">
                    <a:tint val="75000"/>
                  </a:schemeClr>
                </a:solidFill>
              </a:rPr>
              <a:t>	           	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      	R4-2008612</a:t>
            </a:r>
            <a:endParaRPr lang="zh-CN" altLang="zh-CN" sz="2400" b="1" dirty="0">
              <a:solidFill>
                <a:schemeClr val="tx1">
                  <a:tint val="75000"/>
                </a:schemeClr>
              </a:solidFill>
            </a:endParaRPr>
          </a:p>
          <a:p>
            <a:pPr algn="just">
              <a:spcBef>
                <a:spcPct val="20000"/>
              </a:spcBef>
            </a:pPr>
            <a:r>
              <a:rPr lang="en-GB" altLang="zh-CN" sz="2400" b="1" dirty="0">
                <a:solidFill>
                  <a:schemeClr val="tx1">
                    <a:tint val="75000"/>
                  </a:schemeClr>
                </a:solidFill>
              </a:rPr>
              <a:t>Electronic Meeting, 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25</a:t>
            </a:r>
            <a:r>
              <a:rPr lang="en-GB" altLang="zh-CN" sz="2400" b="1" baseline="30000" dirty="0" smtClean="0">
                <a:solidFill>
                  <a:schemeClr val="tx1">
                    <a:tint val="75000"/>
                  </a:schemeClr>
                </a:solidFill>
              </a:rPr>
              <a:t>th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 May – 5</a:t>
            </a:r>
            <a:r>
              <a:rPr lang="en-GB" altLang="zh-CN" sz="2400" b="1" baseline="30000" dirty="0" smtClean="0">
                <a:solidFill>
                  <a:schemeClr val="tx1">
                    <a:tint val="75000"/>
                  </a:schemeClr>
                </a:solidFill>
              </a:rPr>
              <a:t>th</a:t>
            </a:r>
            <a:r>
              <a:rPr lang="en-GB" altLang="zh-CN" sz="2400" b="1" dirty="0" smtClean="0">
                <a:solidFill>
                  <a:schemeClr val="tx1">
                    <a:tint val="75000"/>
                  </a:schemeClr>
                </a:solidFill>
              </a:rPr>
              <a:t> June, 2020</a:t>
            </a:r>
            <a:endParaRPr lang="zh-CN" altLang="en-US" sz="2400" b="1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67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RRM measurement relaxation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616624"/>
          </a:xfrm>
        </p:spPr>
        <p:txBody>
          <a:bodyPr>
            <a:normAutofit/>
          </a:bodyPr>
          <a:lstStyle/>
          <a:p>
            <a:pPr hangingPunct="0"/>
            <a:r>
              <a:rPr lang="en-US" altLang="zh-CN" sz="2400" dirty="0"/>
              <a:t>scaling factor of measurement interval</a:t>
            </a:r>
            <a:endParaRPr lang="en-US" altLang="zh-CN" sz="2400" dirty="0" smtClean="0"/>
          </a:p>
          <a:p>
            <a:pPr lvl="1" hangingPunct="0"/>
            <a:r>
              <a:rPr lang="en-US" altLang="zh-CN" sz="2000" dirty="0"/>
              <a:t>Use 3 times fixed scaling factor of measurement interval for scenario #1(Low mobility scenario) and scenario #2 (Not-in-cell-edge scenario)</a:t>
            </a:r>
            <a:endParaRPr lang="zh-CN" altLang="zh-CN" sz="2000" dirty="0"/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en-US" altLang="zh-CN" sz="2400" dirty="0" smtClean="0"/>
              <a:t>The </a:t>
            </a:r>
            <a:r>
              <a:rPr lang="en-US" altLang="zh-CN" sz="2400" dirty="0" smtClean="0"/>
              <a:t>measurement relaxation method for higher priority or equal/lower priority applies to inter-RAT measurement with higher priority or equal/lower priority.</a:t>
            </a:r>
            <a:endParaRPr lang="en-GB" altLang="zh-CN" sz="2400" dirty="0" smtClean="0"/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en-GB" altLang="zh-CN" sz="2400" dirty="0" smtClean="0"/>
              <a:t>When </a:t>
            </a:r>
            <a:r>
              <a:rPr lang="en-GB" altLang="zh-CN" sz="2400" dirty="0"/>
              <a:t>network configures the parameters of both low mobility and not-at-cell-edge criteria, </a:t>
            </a:r>
            <a:r>
              <a:rPr lang="en-GB" altLang="zh-CN" sz="2400" dirty="0" smtClean="0"/>
              <a:t>if </a:t>
            </a:r>
            <a:r>
              <a:rPr lang="en-GB" altLang="zh-CN" sz="2400" dirty="0"/>
              <a:t>network indicates option b</a:t>
            </a:r>
            <a:r>
              <a:rPr lang="en-GB" altLang="zh-CN" sz="2400" dirty="0" smtClean="0"/>
              <a:t>,</a:t>
            </a:r>
            <a:r>
              <a:rPr lang="en-US" altLang="zh-CN" sz="2400" dirty="0" smtClean="0"/>
              <a:t> </a:t>
            </a:r>
            <a:r>
              <a:rPr lang="en-GB" altLang="zh-CN" sz="2400" dirty="0" smtClean="0"/>
              <a:t>the </a:t>
            </a:r>
            <a:r>
              <a:rPr lang="en-GB" altLang="zh-CN" sz="2400" dirty="0"/>
              <a:t>relaxation method corresponding to scenario #3 </a:t>
            </a:r>
            <a:r>
              <a:rPr lang="en-GB" altLang="zh-CN" sz="2400" dirty="0" smtClean="0"/>
              <a:t>can be applied when </a:t>
            </a:r>
            <a:r>
              <a:rPr lang="en-GB" altLang="zh-CN" sz="2400" dirty="0"/>
              <a:t>both relaxation criteria have been fulfilled</a:t>
            </a:r>
            <a:endParaRPr lang="zh-CN" altLang="zh-CN" sz="2400" dirty="0"/>
          </a:p>
          <a:p>
            <a:pPr marL="342900" lvl="1" indent="-342900" hangingPunct="0">
              <a:buFont typeface="Arial" pitchFamily="34" charset="0"/>
              <a:buChar char="•"/>
            </a:pPr>
            <a:endParaRPr lang="en-GB" altLang="zh-CN" sz="2400" dirty="0" smtClean="0"/>
          </a:p>
          <a:p>
            <a:pPr marL="342900" lvl="1" indent="-342900" hangingPunct="0">
              <a:buFont typeface="Arial" pitchFamily="34" charset="0"/>
              <a:buChar char="•"/>
            </a:pPr>
            <a:endParaRPr lang="en-GB" altLang="zh-CN" sz="2400" dirty="0"/>
          </a:p>
        </p:txBody>
      </p:sp>
    </p:spTree>
    <p:extLst>
      <p:ext uri="{BB962C8B-B14F-4D97-AF65-F5344CB8AC3E}">
        <p14:creationId xmlns:p14="http://schemas.microsoft.com/office/powerpoint/2010/main" val="8252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WF on </a:t>
            </a:r>
            <a:r>
              <a:rPr lang="en-US" altLang="zh-CN" dirty="0" smtClean="0"/>
              <a:t>minimum requirement at transition period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224136"/>
            <a:ext cx="8568952" cy="5633864"/>
          </a:xfrm>
        </p:spPr>
        <p:txBody>
          <a:bodyPr>
            <a:normAutofit/>
          </a:bodyPr>
          <a:lstStyle/>
          <a:p>
            <a:pPr marL="342900" lvl="2" indent="-342900" hangingPunct="0"/>
            <a:r>
              <a:rPr lang="en-GB" altLang="zh-CN" sz="2000" dirty="0" smtClean="0"/>
              <a:t>When </a:t>
            </a:r>
            <a:r>
              <a:rPr lang="en-GB" altLang="zh-CN" sz="2000" dirty="0"/>
              <a:t>switching from scenario #1 or #2 to scenario #3, the UE shall fulfil the requirements corresponding to scenario #1 or #2 for N DRX cycles and thereafter switch to requirements corresponding to scenario #3</a:t>
            </a:r>
            <a:endParaRPr lang="zh-CN" altLang="zh-CN" sz="2000" dirty="0"/>
          </a:p>
          <a:p>
            <a:pPr marL="342900" lvl="2" indent="-342900" hangingPunct="0"/>
            <a:r>
              <a:rPr lang="en-GB" altLang="zh-CN" sz="2000" dirty="0"/>
              <a:t>When switching from scenario #3 to scenario #1 or #2, the UE shall fulfil the requirements corresponding to scenario #1 or #2 upon fulfilling the switching criteria. </a:t>
            </a:r>
            <a:endParaRPr lang="zh-CN" altLang="zh-CN" sz="2000" dirty="0"/>
          </a:p>
          <a:p>
            <a:pPr marL="342900" lvl="2" indent="-342900" hangingPunct="0"/>
            <a:r>
              <a:rPr lang="en-GB" altLang="zh-CN" sz="2000" dirty="0"/>
              <a:t>When switching from normal mode to scenario #1/#2/#3, the UE shall fulfil the requirements corresponding to normal mode for N DRX cycles and thereafter switch to requirements corresponding to scenario #1/#2/#3</a:t>
            </a:r>
            <a:endParaRPr lang="zh-CN" altLang="zh-CN" sz="2000" dirty="0"/>
          </a:p>
          <a:p>
            <a:pPr marL="342900" lvl="2" indent="-342900" hangingPunct="0"/>
            <a:r>
              <a:rPr lang="en-GB" altLang="zh-CN" sz="2000" dirty="0"/>
              <a:t>When switching from scenario #1/#2/#3 to normal mode, the UE shall fulfil the requirements corresponding to normal mode upon fulfilling the switching criteria</a:t>
            </a:r>
            <a:r>
              <a:rPr lang="en-GB" altLang="zh-CN" sz="2000" dirty="0" smtClean="0"/>
              <a:t>.</a:t>
            </a:r>
          </a:p>
          <a:p>
            <a:pPr marL="342900" lvl="2" indent="-342900" hangingPunct="0"/>
            <a:r>
              <a:rPr lang="en-GB" altLang="zh-CN" sz="2000" dirty="0" smtClean="0"/>
              <a:t>No requirements will be defined for the case of multiple transitions of scenarios within one measurement period.</a:t>
            </a:r>
            <a:endParaRPr lang="en-GB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97457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RRM measurement relaxation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/>
              <a:t>When </a:t>
            </a:r>
            <a:r>
              <a:rPr lang="en-US" altLang="zh-CN" dirty="0" err="1"/>
              <a:t>Srxlev</a:t>
            </a:r>
            <a:r>
              <a:rPr lang="en-US" altLang="zh-CN" dirty="0"/>
              <a:t> &gt; </a:t>
            </a:r>
            <a:r>
              <a:rPr lang="en-US" altLang="zh-CN" dirty="0" err="1"/>
              <a:t>SnonIntraSearchP</a:t>
            </a:r>
            <a:r>
              <a:rPr lang="en-US" altLang="zh-CN" dirty="0"/>
              <a:t> and </a:t>
            </a:r>
            <a:r>
              <a:rPr lang="en-US" altLang="zh-CN" dirty="0" err="1"/>
              <a:t>Squal</a:t>
            </a:r>
            <a:r>
              <a:rPr lang="en-US" altLang="zh-CN" dirty="0"/>
              <a:t> &gt; </a:t>
            </a:r>
            <a:r>
              <a:rPr lang="en-US" altLang="zh-CN" dirty="0" err="1"/>
              <a:t>SnonIntraSearchQ</a:t>
            </a:r>
            <a:r>
              <a:rPr lang="en-US" altLang="zh-CN" dirty="0"/>
              <a:t>, </a:t>
            </a:r>
            <a:r>
              <a:rPr lang="en-GB" altLang="zh-CN" dirty="0" smtClean="0"/>
              <a:t>if </a:t>
            </a:r>
            <a:r>
              <a:rPr lang="en-GB" altLang="zh-CN" dirty="0"/>
              <a:t>criteria of low mobility and not in cell edge are both </a:t>
            </a:r>
            <a:r>
              <a:rPr lang="en-GB" altLang="zh-CN" dirty="0" smtClean="0"/>
              <a:t>fulfilled,</a:t>
            </a:r>
          </a:p>
          <a:p>
            <a:pPr lvl="1"/>
            <a:r>
              <a:rPr lang="en-GB" altLang="zh-CN" dirty="0"/>
              <a:t>UE can stop both equal/low priority and high priority inter-</a:t>
            </a:r>
            <a:r>
              <a:rPr lang="en-GB" altLang="zh-CN" dirty="0" err="1"/>
              <a:t>freq</a:t>
            </a:r>
            <a:r>
              <a:rPr lang="en-GB" altLang="zh-CN" dirty="0"/>
              <a:t>/inter-RAT measurements</a:t>
            </a:r>
            <a:endParaRPr lang="zh-CN" altLang="zh-CN" dirty="0"/>
          </a:p>
          <a:p>
            <a:pPr lvl="2"/>
            <a:r>
              <a:rPr lang="en-GB" altLang="zh-CN" dirty="0"/>
              <a:t>1 hour time interval applies to the measurement relaxation since last measurement for cell reselection </a:t>
            </a:r>
            <a:r>
              <a:rPr lang="en-GB" altLang="zh-CN" dirty="0" smtClean="0"/>
              <a:t>for higher priority carriers</a:t>
            </a:r>
            <a:endParaRPr lang="zh-CN" altLang="zh-CN" dirty="0" smtClean="0"/>
          </a:p>
          <a:p>
            <a:pPr hangingPunct="0"/>
            <a:endParaRPr lang="en-US" altLang="zh-CN" dirty="0" smtClean="0"/>
          </a:p>
          <a:p>
            <a:pPr hangingPunct="0"/>
            <a:r>
              <a:rPr lang="en-US" altLang="zh-CN" dirty="0" smtClean="0"/>
              <a:t>When </a:t>
            </a:r>
            <a:r>
              <a:rPr lang="en-US" altLang="zh-CN" dirty="0" err="1"/>
              <a:t>Srxlev</a:t>
            </a:r>
            <a:r>
              <a:rPr lang="en-US" altLang="zh-CN" dirty="0"/>
              <a:t> &gt; </a:t>
            </a:r>
            <a:r>
              <a:rPr lang="en-US" altLang="zh-CN" dirty="0" err="1"/>
              <a:t>SnonIntraSearchP</a:t>
            </a:r>
            <a:r>
              <a:rPr lang="en-US" altLang="zh-CN" dirty="0"/>
              <a:t> and </a:t>
            </a:r>
            <a:r>
              <a:rPr lang="en-US" altLang="zh-CN" dirty="0" err="1"/>
              <a:t>Squal</a:t>
            </a:r>
            <a:r>
              <a:rPr lang="en-US" altLang="zh-CN" dirty="0"/>
              <a:t> &gt; </a:t>
            </a:r>
            <a:r>
              <a:rPr lang="en-US" altLang="zh-CN" dirty="0" err="1"/>
              <a:t>SnonIntraSearchQ</a:t>
            </a:r>
            <a:r>
              <a:rPr lang="en-US" altLang="zh-CN" dirty="0"/>
              <a:t> and only criteria of low mobility is configured, if the low mobility criteria is fulfilled</a:t>
            </a:r>
            <a:endParaRPr lang="zh-CN" altLang="zh-CN" dirty="0"/>
          </a:p>
          <a:p>
            <a:pPr lvl="1" hangingPunct="0"/>
            <a:r>
              <a:rPr lang="en-US" altLang="zh-CN" dirty="0"/>
              <a:t>UE is not required to do any lower and equal priority inter-frequency/inter-RAT measurement</a:t>
            </a:r>
            <a:endParaRPr lang="zh-CN" altLang="zh-CN" dirty="0"/>
          </a:p>
          <a:p>
            <a:pPr lvl="1" hangingPunct="0"/>
            <a:r>
              <a:rPr lang="en-US" altLang="zh-CN" dirty="0"/>
              <a:t>When NW indicates that higher priority carrier measurements can be relaxed (</a:t>
            </a:r>
            <a:r>
              <a:rPr lang="en-US" altLang="zh-CN" dirty="0" err="1"/>
              <a:t>highPriorityMeasRelax</a:t>
            </a:r>
            <a:r>
              <a:rPr lang="en-US" altLang="zh-CN" dirty="0"/>
              <a:t>), UE measures higher priority inter-frequency/inter-RAT layers at least every 1 hour</a:t>
            </a:r>
            <a:endParaRPr lang="zh-CN" altLang="zh-CN" dirty="0"/>
          </a:p>
          <a:p>
            <a:pPr lvl="1" hangingPunct="0"/>
            <a:r>
              <a:rPr lang="en-US" altLang="zh-CN" dirty="0"/>
              <a:t>When NW does not indicate that higher priority carrier measurements can be relaxed, UE measures higher priority inter-frequency/inter-RAT layers at least every Thigher_priority_search (60 sec</a:t>
            </a:r>
            <a:r>
              <a:rPr lang="en-US" altLang="zh-CN" dirty="0" smtClean="0"/>
              <a:t>)</a:t>
            </a:r>
            <a:r>
              <a:rPr lang="en-GB" altLang="zh-CN" dirty="0" smtClean="0"/>
              <a:t>.</a:t>
            </a:r>
            <a:endParaRPr lang="en-GB" altLang="zh-CN" dirty="0" smtClean="0"/>
          </a:p>
          <a:p>
            <a:pPr marL="742950" lvl="2" indent="-342900" hangingPunct="0"/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1328771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RRM measurement relaxation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/>
          </a:bodyPr>
          <a:lstStyle/>
          <a:p>
            <a:pPr hangingPunct="0"/>
            <a:r>
              <a:rPr lang="en-US" altLang="zh-CN" sz="2400" dirty="0"/>
              <a:t>The evaluation rate for measurement relaxation mode triggering shall be the same as current serving cell evaluation rate defined in </a:t>
            </a:r>
            <a:r>
              <a:rPr lang="en-US" altLang="zh-CN" sz="2400" dirty="0" smtClean="0"/>
              <a:t>38.133</a:t>
            </a:r>
          </a:p>
          <a:p>
            <a:pPr hangingPunct="0"/>
            <a:r>
              <a:rPr lang="en-US" altLang="zh-CN" sz="2400" dirty="0"/>
              <a:t>RAN4 not specify intra/inter-frequency requirement when the threshold configured for not-at-cell-edge condition is higher than that for cell center condition of “</a:t>
            </a:r>
            <a:r>
              <a:rPr lang="en-US" altLang="zh-CN" sz="2400" dirty="0" err="1"/>
              <a:t>SnonIntraSearchP</a:t>
            </a:r>
            <a:r>
              <a:rPr lang="en-US" altLang="zh-CN" sz="2400" dirty="0"/>
              <a:t>” or “</a:t>
            </a:r>
            <a:r>
              <a:rPr lang="en-US" altLang="zh-CN" sz="2400" dirty="0" err="1"/>
              <a:t>SnonIntraSearchQ</a:t>
            </a:r>
            <a:r>
              <a:rPr lang="en-US" altLang="zh-CN" sz="2400" dirty="0"/>
              <a:t>”.</a:t>
            </a:r>
            <a:endParaRPr lang="zh-CN" altLang="zh-CN" sz="2400" dirty="0"/>
          </a:p>
          <a:p>
            <a:pPr lvl="1" hangingPunct="0"/>
            <a:r>
              <a:rPr lang="en-US" altLang="zh-CN" sz="2100" dirty="0" smtClean="0"/>
              <a:t>This </a:t>
            </a:r>
            <a:r>
              <a:rPr lang="en-US" altLang="zh-CN" sz="2100" dirty="0"/>
              <a:t>rule also applies in “</a:t>
            </a:r>
            <a:r>
              <a:rPr lang="en-US" altLang="zh-CN" sz="2100" dirty="0" err="1"/>
              <a:t>SIntraSearchP</a:t>
            </a:r>
            <a:r>
              <a:rPr lang="en-US" altLang="zh-CN" sz="2100" dirty="0"/>
              <a:t>” or “</a:t>
            </a:r>
            <a:r>
              <a:rPr lang="en-US" altLang="zh-CN" sz="2100" dirty="0" err="1"/>
              <a:t>SIntraSearchQ</a:t>
            </a:r>
            <a:r>
              <a:rPr lang="en-US" altLang="zh-CN" sz="2100" dirty="0"/>
              <a:t>”.</a:t>
            </a:r>
            <a:endParaRPr lang="en-GB" altLang="zh-CN" sz="2100" dirty="0"/>
          </a:p>
          <a:p>
            <a:pPr hangingPunct="0"/>
            <a:r>
              <a:rPr lang="en-US" altLang="zh-CN" sz="2400" dirty="0" smtClean="0"/>
              <a:t>Measurements </a:t>
            </a:r>
            <a:r>
              <a:rPr lang="en-US" altLang="zh-CN" sz="2400" dirty="0"/>
              <a:t>on EMR carriers should not be relaxed if T331 is </a:t>
            </a:r>
            <a:r>
              <a:rPr lang="en-US" altLang="zh-CN" sz="2400" dirty="0" smtClean="0"/>
              <a:t>running</a:t>
            </a:r>
          </a:p>
          <a:p>
            <a:pPr hangingPunct="0"/>
            <a:r>
              <a:rPr lang="en-US" altLang="zh-CN" sz="2400" dirty="0"/>
              <a:t>It is up to RAN2’s decision on whether to introduce carrier specific threshold for inter-frequency measurement relaxation.</a:t>
            </a:r>
          </a:p>
        </p:txBody>
      </p:sp>
    </p:spTree>
    <p:extLst>
      <p:ext uri="{BB962C8B-B14F-4D97-AF65-F5344CB8AC3E}">
        <p14:creationId xmlns:p14="http://schemas.microsoft.com/office/powerpoint/2010/main" val="993468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525</Words>
  <Application>Microsoft Office PowerPoint</Application>
  <PresentationFormat>全屏显示(4:3)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WF on RRM measurement relaxation for Power Saving</vt:lpstr>
      <vt:lpstr>WF on RRM measurement relaxation </vt:lpstr>
      <vt:lpstr>WF on minimum requirement at transition period</vt:lpstr>
      <vt:lpstr>WF on RRM measurement relaxation </vt:lpstr>
      <vt:lpstr>WF on RRM measurement relaxation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RRM measurement relaxation for Power Saving</dc:title>
  <dc:creator>陶旭华</dc:creator>
  <cp:lastModifiedBy>CATT</cp:lastModifiedBy>
  <cp:revision>12</cp:revision>
  <dcterms:created xsi:type="dcterms:W3CDTF">2020-06-02T13:44:36Z</dcterms:created>
  <dcterms:modified xsi:type="dcterms:W3CDTF">2020-06-04T17:41:45Z</dcterms:modified>
</cp:coreProperties>
</file>