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47" r:id="rId3"/>
    <p:sldId id="431" r:id="rId4"/>
    <p:sldId id="429" r:id="rId5"/>
    <p:sldId id="437" r:id="rId6"/>
    <p:sldId id="441" r:id="rId7"/>
    <p:sldId id="443" r:id="rId8"/>
    <p:sldId id="439" r:id="rId9"/>
    <p:sldId id="293" r:id="rId10"/>
    <p:sldId id="299" r:id="rId11"/>
    <p:sldId id="424" r:id="rId12"/>
    <p:sldId id="423" r:id="rId13"/>
    <p:sldId id="425" r:id="rId14"/>
    <p:sldId id="427" r:id="rId15"/>
    <p:sldId id="432" r:id="rId16"/>
    <p:sldId id="433" r:id="rId17"/>
    <p:sldId id="434" r:id="rId18"/>
    <p:sldId id="435" r:id="rId19"/>
    <p:sldId id="436" r:id="rId20"/>
    <p:sldId id="438" r:id="rId21"/>
    <p:sldId id="440" r:id="rId22"/>
    <p:sldId id="442" r:id="rId23"/>
    <p:sldId id="444" r:id="rId24"/>
    <p:sldId id="445" r:id="rId25"/>
    <p:sldId id="446" r:id="rId26"/>
    <p:sldId id="447" r:id="rId27"/>
    <p:sldId id="448" r:id="rId28"/>
    <p:sldId id="426" r:id="rId2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82" d="100"/>
          <a:sy n="82" d="100"/>
        </p:scale>
        <p:origin x="58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EB924-CE89-428A-A0EF-CD68A3C981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37FC7-8AE3-471E-966C-EA6373A2A7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FD99EA-464A-471C-B118-0B5A49C26967}"/>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5" name="Footer Placeholder 4">
            <a:extLst>
              <a:ext uri="{FF2B5EF4-FFF2-40B4-BE49-F238E27FC236}">
                <a16:creationId xmlns:a16="http://schemas.microsoft.com/office/drawing/2014/main" id="{76A40954-846B-416E-B1A7-14A9A09D8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183EB8-8769-42E1-9A21-7288A57015C1}"/>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3888634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38F0A-8F24-49ED-9E75-5931284B7E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C72BBF-A9C0-48CA-A271-54711875E2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D98DBA-9FCC-43AB-8000-CDF9DE950926}"/>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5" name="Footer Placeholder 4">
            <a:extLst>
              <a:ext uri="{FF2B5EF4-FFF2-40B4-BE49-F238E27FC236}">
                <a16:creationId xmlns:a16="http://schemas.microsoft.com/office/drawing/2014/main" id="{50F14C1F-7BA1-45A1-8344-89EE88661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96467-A011-46BD-BBF9-D94926B643DC}"/>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95028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75E86A-E5D7-4024-A12B-122392E819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D950EF-E7E2-41B9-8FEA-E2FB04D62D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78DCA7-B354-454C-9501-78512EC2CD2A}"/>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5" name="Footer Placeholder 4">
            <a:extLst>
              <a:ext uri="{FF2B5EF4-FFF2-40B4-BE49-F238E27FC236}">
                <a16:creationId xmlns:a16="http://schemas.microsoft.com/office/drawing/2014/main" id="{541E946C-0B7F-4413-8CC5-58B8A82158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8B3CB-876F-4C62-9455-6E7409A65168}"/>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288778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BEE1E-A94F-4F03-A926-2452A8FC30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19F58D-9CA9-49D0-A4DC-CCF548913D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E2642-0E80-4A96-9308-8826E651376E}"/>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5" name="Footer Placeholder 4">
            <a:extLst>
              <a:ext uri="{FF2B5EF4-FFF2-40B4-BE49-F238E27FC236}">
                <a16:creationId xmlns:a16="http://schemas.microsoft.com/office/drawing/2014/main" id="{3DA571CA-E4AE-4B99-8937-17DEC42E3B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66E7A-C5AE-4096-B48D-171CE4E67EB8}"/>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049957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B0CFB-B2D0-40C6-A3B3-523B3ED166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3138D0-FF1B-42D9-B956-6D9A7222BE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9A6A1F-B1A2-41A2-9EFE-9FCFC8B7704E}"/>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5" name="Footer Placeholder 4">
            <a:extLst>
              <a:ext uri="{FF2B5EF4-FFF2-40B4-BE49-F238E27FC236}">
                <a16:creationId xmlns:a16="http://schemas.microsoft.com/office/drawing/2014/main" id="{B9122EFD-4EDE-41E4-A3CB-E033CE2E8F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6CA064-7155-4F1F-B8DA-477C3D74079D}"/>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19807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EF7AE-A626-4058-8111-5CCCAE5A6B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A25E9C-4DE6-4CC7-AACD-1EC28FB8C2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505355-72C6-4AFE-80A0-1A8D613E6E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D02962-1F55-400C-9C26-2AB743DA6554}"/>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6" name="Footer Placeholder 5">
            <a:extLst>
              <a:ext uri="{FF2B5EF4-FFF2-40B4-BE49-F238E27FC236}">
                <a16:creationId xmlns:a16="http://schemas.microsoft.com/office/drawing/2014/main" id="{D40624DB-F064-49B4-AC90-831821ED7F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13DCD3-427C-4F78-AC0C-4F6BED82D00C}"/>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3013487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B2795-D0E7-4999-BB4A-712AE34789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7DD754-17F2-49C4-9F0C-0AF3393FC6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6C541E-63EA-46D4-8B8C-937463A850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77DCA-44EB-49E9-BA22-A32DAF564D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6E6C8B-3641-482E-BF9E-077DC7313F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41ACC6-1277-4FC8-B152-A930494A4853}"/>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8" name="Footer Placeholder 7">
            <a:extLst>
              <a:ext uri="{FF2B5EF4-FFF2-40B4-BE49-F238E27FC236}">
                <a16:creationId xmlns:a16="http://schemas.microsoft.com/office/drawing/2014/main" id="{40596608-F19C-4B9B-8480-29B235521D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67449E-C1ED-497C-86D6-84812A990633}"/>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561247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2AC40-31A7-4A8D-A8CC-EF55BB6D35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6BC824-1950-431F-99B1-191B2637A281}"/>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4" name="Footer Placeholder 3">
            <a:extLst>
              <a:ext uri="{FF2B5EF4-FFF2-40B4-BE49-F238E27FC236}">
                <a16:creationId xmlns:a16="http://schemas.microsoft.com/office/drawing/2014/main" id="{483F8084-4371-437C-808F-A6AF335F69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3DCF76-7222-4DDD-BD98-473489437FC2}"/>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76459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F5F377-1C73-4449-87DC-CDBA9F004A18}"/>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3" name="Footer Placeholder 2">
            <a:extLst>
              <a:ext uri="{FF2B5EF4-FFF2-40B4-BE49-F238E27FC236}">
                <a16:creationId xmlns:a16="http://schemas.microsoft.com/office/drawing/2014/main" id="{F2770D86-D766-4002-94BD-D2D4CAB867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C7BBAD-2F27-4A42-8704-3B80629C668E}"/>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342198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4DD50-522A-4E81-BC23-37DD1841A6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F5A412-31D1-4CCF-B7B5-98CB75DA05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D3BD06-23A7-46B1-BD53-8CF4BD32C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D0F52D-E0D4-42DA-A446-0D165D24787B}"/>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6" name="Footer Placeholder 5">
            <a:extLst>
              <a:ext uri="{FF2B5EF4-FFF2-40B4-BE49-F238E27FC236}">
                <a16:creationId xmlns:a16="http://schemas.microsoft.com/office/drawing/2014/main" id="{116BA857-F703-4A22-BDE1-BA2EC597BC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FD4767-73B2-4FE8-A195-2927FD5E328F}"/>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516014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D45E2-02FA-45CE-B56A-BF540B7BD7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AB0E02-AC1D-4D20-ACE8-C8D58B1F68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AD60D4-4780-4FEB-A018-F00CD546EF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499288-F59F-4FA7-8D0C-0EB80A7F146B}"/>
              </a:ext>
            </a:extLst>
          </p:cNvPr>
          <p:cNvSpPr>
            <a:spLocks noGrp="1"/>
          </p:cNvSpPr>
          <p:nvPr>
            <p:ph type="dt" sz="half" idx="10"/>
          </p:nvPr>
        </p:nvSpPr>
        <p:spPr/>
        <p:txBody>
          <a:bodyPr/>
          <a:lstStyle/>
          <a:p>
            <a:fld id="{0B704CF2-EB1B-4345-8A06-C8493127BAB9}" type="datetimeFigureOut">
              <a:rPr lang="en-US" smtClean="0"/>
              <a:t>6/2/2020</a:t>
            </a:fld>
            <a:endParaRPr lang="en-US"/>
          </a:p>
        </p:txBody>
      </p:sp>
      <p:sp>
        <p:nvSpPr>
          <p:cNvPr id="6" name="Footer Placeholder 5">
            <a:extLst>
              <a:ext uri="{FF2B5EF4-FFF2-40B4-BE49-F238E27FC236}">
                <a16:creationId xmlns:a16="http://schemas.microsoft.com/office/drawing/2014/main" id="{87FC3288-3431-440C-AA2B-9E8F9FF20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2DB0EF-7F0E-4821-8994-BC96EA200C75}"/>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712194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0B702A-2064-4249-9337-B7CCB57669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6840D2-F9D3-4221-A75E-DB56E76727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7E7061-4F17-464C-8BBD-844EEA011F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04CF2-EB1B-4345-8A06-C8493127BAB9}" type="datetimeFigureOut">
              <a:rPr lang="en-US" smtClean="0"/>
              <a:t>6/2/2020</a:t>
            </a:fld>
            <a:endParaRPr lang="en-US"/>
          </a:p>
        </p:txBody>
      </p:sp>
      <p:sp>
        <p:nvSpPr>
          <p:cNvPr id="5" name="Footer Placeholder 4">
            <a:extLst>
              <a:ext uri="{FF2B5EF4-FFF2-40B4-BE49-F238E27FC236}">
                <a16:creationId xmlns:a16="http://schemas.microsoft.com/office/drawing/2014/main" id="{FB8ACF36-FDCF-450D-AC98-2A1430DC61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C2930E5-642E-4DAB-93FE-CE8DCBF312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6C509-8979-4917-91FD-5F044E6FA99A}" type="slidenum">
              <a:rPr lang="en-US" smtClean="0"/>
              <a:t>‹#›</a:t>
            </a:fld>
            <a:endParaRPr lang="en-US"/>
          </a:p>
        </p:txBody>
      </p:sp>
    </p:spTree>
    <p:extLst>
      <p:ext uri="{BB962C8B-B14F-4D97-AF65-F5344CB8AC3E}">
        <p14:creationId xmlns:p14="http://schemas.microsoft.com/office/powerpoint/2010/main" val="1688782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391" y="1640986"/>
            <a:ext cx="11696817" cy="2739945"/>
          </a:xfrm>
        </p:spPr>
        <p:txBody>
          <a:bodyPr>
            <a:normAutofit fontScale="90000"/>
          </a:bodyPr>
          <a:lstStyle/>
          <a:p>
            <a:r>
              <a:rPr lang="en-US" dirty="0"/>
              <a:t>WF on NR-U RRM (Part 3) </a:t>
            </a:r>
            <a:br>
              <a:rPr lang="en-US" dirty="0"/>
            </a:br>
            <a:br>
              <a:rPr lang="en-US" dirty="0"/>
            </a:br>
            <a:r>
              <a:rPr lang="en-US" sz="4400" dirty="0"/>
              <a:t>Agreements and topics discussed in email thread:</a:t>
            </a:r>
            <a:br>
              <a:rPr lang="en-US" sz="4400" dirty="0"/>
            </a:br>
            <a:r>
              <a:rPr lang="en-US" sz="4400" dirty="0"/>
              <a:t>[95e][206] NR_unlic_RRM_3</a:t>
            </a:r>
          </a:p>
        </p:txBody>
      </p:sp>
      <p:sp>
        <p:nvSpPr>
          <p:cNvPr id="3" name="Subtitle 2"/>
          <p:cNvSpPr>
            <a:spLocks noGrp="1"/>
          </p:cNvSpPr>
          <p:nvPr>
            <p:ph type="subTitle" idx="1"/>
          </p:nvPr>
        </p:nvSpPr>
        <p:spPr>
          <a:xfrm>
            <a:off x="1524000" y="4817668"/>
            <a:ext cx="9144000" cy="958755"/>
          </a:xfrm>
        </p:spPr>
        <p:txBody>
          <a:bodyPr>
            <a:normAutofit/>
          </a:bodyPr>
          <a:lstStyle/>
          <a:p>
            <a:r>
              <a:rPr lang="en-US" sz="2800" dirty="0"/>
              <a:t>Nokia, Nokia Shanghai Bell</a:t>
            </a:r>
          </a:p>
        </p:txBody>
      </p:sp>
      <p:sp>
        <p:nvSpPr>
          <p:cNvPr id="4" name="Rectangle 3"/>
          <p:cNvSpPr/>
          <p:nvPr/>
        </p:nvSpPr>
        <p:spPr>
          <a:xfrm>
            <a:off x="378940" y="199033"/>
            <a:ext cx="11302313" cy="923330"/>
          </a:xfrm>
          <a:prstGeom prst="rect">
            <a:avLst/>
          </a:prstGeom>
        </p:spPr>
        <p:txBody>
          <a:bodyPr wrap="square">
            <a:spAutoFit/>
          </a:bodyPr>
          <a:lstStyle/>
          <a:p>
            <a:pPr hangingPunct="0"/>
            <a:r>
              <a:rPr lang="en-GB" b="1" dirty="0"/>
              <a:t>3GPP TSG-RAN WG4 Meeting #95-e                                                                                                                            </a:t>
            </a:r>
            <a:r>
              <a:rPr lang="en-US" dirty="0"/>
              <a:t>R4-2008575 </a:t>
            </a:r>
            <a:endParaRPr lang="en-GB" b="1" dirty="0">
              <a:solidFill>
                <a:srgbClr val="FF0000"/>
              </a:solidFill>
            </a:endParaRPr>
          </a:p>
          <a:p>
            <a:r>
              <a:rPr lang="en-US" b="1" dirty="0"/>
              <a:t>Electronic Meeting, May 25 – June 5, 2020</a:t>
            </a:r>
            <a:endParaRPr lang="sv-SE" dirty="0"/>
          </a:p>
          <a:p>
            <a:pPr hangingPunct="0"/>
            <a:r>
              <a:rPr lang="en-GB" b="1" dirty="0"/>
              <a:t>Agenda Items: 6.1.5.11 and 6.1.5.12</a:t>
            </a:r>
            <a:endParaRPr lang="en-US" b="1" dirty="0"/>
          </a:p>
        </p:txBody>
      </p:sp>
    </p:spTree>
    <p:extLst>
      <p:ext uri="{BB962C8B-B14F-4D97-AF65-F5344CB8AC3E}">
        <p14:creationId xmlns:p14="http://schemas.microsoft.com/office/powerpoint/2010/main" val="1886820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2120D6-9EC6-447F-9118-89C7699DCD91}"/>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99354B44-D546-475A-9B06-1BC47064948F}"/>
              </a:ext>
            </a:extLst>
          </p:cNvPr>
          <p:cNvSpPr>
            <a:spLocks noGrp="1"/>
          </p:cNvSpPr>
          <p:nvPr>
            <p:ph idx="1"/>
          </p:nvPr>
        </p:nvSpPr>
        <p:spPr/>
        <p:txBody>
          <a:bodyPr/>
          <a:lstStyle/>
          <a:p>
            <a:pPr marL="0" indent="0">
              <a:buNone/>
            </a:pPr>
            <a:r>
              <a:rPr lang="da-DK" dirty="0"/>
              <a:t>The intention of </a:t>
            </a:r>
            <a:r>
              <a:rPr lang="da-DK" dirty="0" err="1"/>
              <a:t>this</a:t>
            </a:r>
            <a:r>
              <a:rPr lang="da-DK" dirty="0"/>
              <a:t> part of the </a:t>
            </a:r>
            <a:r>
              <a:rPr lang="da-DK" dirty="0" err="1"/>
              <a:t>Way</a:t>
            </a:r>
            <a:r>
              <a:rPr lang="da-DK" dirty="0"/>
              <a:t> forward is to list the options </a:t>
            </a:r>
            <a:r>
              <a:rPr lang="da-DK" dirty="0" err="1"/>
              <a:t>discussed</a:t>
            </a:r>
            <a:r>
              <a:rPr lang="da-DK" dirty="0"/>
              <a:t> </a:t>
            </a:r>
            <a:r>
              <a:rPr lang="da-DK" dirty="0" err="1"/>
              <a:t>during</a:t>
            </a:r>
            <a:r>
              <a:rPr lang="da-DK" dirty="0"/>
              <a:t> RAN4 95e. Companies </a:t>
            </a:r>
            <a:r>
              <a:rPr lang="da-DK" dirty="0" err="1"/>
              <a:t>are</a:t>
            </a:r>
            <a:r>
              <a:rPr lang="da-DK" dirty="0"/>
              <a:t> </a:t>
            </a:r>
            <a:r>
              <a:rPr lang="da-DK" dirty="0" err="1"/>
              <a:t>encouraged</a:t>
            </a:r>
            <a:r>
              <a:rPr lang="da-DK" dirty="0"/>
              <a:t> to provide input to the </a:t>
            </a:r>
            <a:r>
              <a:rPr lang="da-DK" dirty="0" err="1"/>
              <a:t>topics</a:t>
            </a:r>
            <a:r>
              <a:rPr lang="da-DK" dirty="0"/>
              <a:t> in </a:t>
            </a:r>
            <a:r>
              <a:rPr lang="da-DK" dirty="0" err="1"/>
              <a:t>this</a:t>
            </a:r>
            <a:r>
              <a:rPr lang="da-DK" dirty="0"/>
              <a:t> </a:t>
            </a:r>
            <a:r>
              <a:rPr lang="da-DK" dirty="0" err="1"/>
              <a:t>Section</a:t>
            </a:r>
            <a:r>
              <a:rPr lang="da-DK" dirty="0"/>
              <a:t>.</a:t>
            </a:r>
          </a:p>
          <a:p>
            <a:pPr marL="0" indent="0">
              <a:buNone/>
            </a:pPr>
            <a:endParaRPr lang="da-DK" dirty="0"/>
          </a:p>
        </p:txBody>
      </p:sp>
    </p:spTree>
    <p:extLst>
      <p:ext uri="{BB962C8B-B14F-4D97-AF65-F5344CB8AC3E}">
        <p14:creationId xmlns:p14="http://schemas.microsoft.com/office/powerpoint/2010/main" val="305461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2CC35-7308-4DB6-8AD4-2450827C3C75}"/>
              </a:ext>
            </a:extLst>
          </p:cNvPr>
          <p:cNvSpPr>
            <a:spLocks noGrp="1"/>
          </p:cNvSpPr>
          <p:nvPr>
            <p:ph type="title"/>
          </p:nvPr>
        </p:nvSpPr>
        <p:spPr/>
        <p:txBody>
          <a:bodyPr/>
          <a:lstStyle/>
          <a:p>
            <a:r>
              <a:rPr lang="en-US" b="1" u="sng" dirty="0"/>
              <a:t>Topic 1 – SFTD measurements</a:t>
            </a:r>
          </a:p>
        </p:txBody>
      </p:sp>
      <p:sp>
        <p:nvSpPr>
          <p:cNvPr id="3" name="Content Placeholder 2">
            <a:extLst>
              <a:ext uri="{FF2B5EF4-FFF2-40B4-BE49-F238E27FC236}">
                <a16:creationId xmlns:a16="http://schemas.microsoft.com/office/drawing/2014/main" id="{3BC18327-C076-4950-8643-BD45BF56758E}"/>
              </a:ext>
            </a:extLst>
          </p:cNvPr>
          <p:cNvSpPr>
            <a:spLocks noGrp="1"/>
          </p:cNvSpPr>
          <p:nvPr>
            <p:ph idx="1"/>
          </p:nvPr>
        </p:nvSpPr>
        <p:spPr/>
        <p:txBody>
          <a:bodyPr/>
          <a:lstStyle/>
          <a:p>
            <a:r>
              <a:rPr lang="en-US" b="1" dirty="0"/>
              <a:t>Issue 1-1 Maximum scaling of inter-RAT SFTD measurements</a:t>
            </a:r>
          </a:p>
          <a:p>
            <a:r>
              <a:rPr lang="en-US" i="1" dirty="0"/>
              <a:t>Candidate options:</a:t>
            </a:r>
            <a:endParaRPr lang="da-DK" dirty="0"/>
          </a:p>
          <a:p>
            <a:pPr lvl="1"/>
            <a:r>
              <a:rPr lang="en-US" i="1" dirty="0"/>
              <a:t>Option 1: k = 3</a:t>
            </a:r>
            <a:endParaRPr lang="da-DK" dirty="0"/>
          </a:p>
          <a:p>
            <a:pPr lvl="1"/>
            <a:r>
              <a:rPr lang="en-US" i="1" dirty="0"/>
              <a:t>Option 2: k = 4</a:t>
            </a:r>
            <a:endParaRPr lang="da-DK" dirty="0"/>
          </a:p>
          <a:p>
            <a:endParaRPr lang="en-US" dirty="0"/>
          </a:p>
        </p:txBody>
      </p:sp>
    </p:spTree>
    <p:extLst>
      <p:ext uri="{BB962C8B-B14F-4D97-AF65-F5344CB8AC3E}">
        <p14:creationId xmlns:p14="http://schemas.microsoft.com/office/powerpoint/2010/main" val="17125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2-1-1: UE </a:t>
            </a:r>
            <a:r>
              <a:rPr lang="en-US" b="1" i="1" dirty="0" err="1"/>
              <a:t>behaviour</a:t>
            </a:r>
            <a:r>
              <a:rPr lang="en-US" b="1" i="1" dirty="0"/>
              <a:t> in case of successively exceeding the maximum number of DL LBT failure during measurements</a:t>
            </a:r>
          </a:p>
          <a:p>
            <a:r>
              <a:rPr lang="en-US" i="1" dirty="0"/>
              <a:t>After N unsuccessful measurement attempts of an already identified cell due to exceeding the max number of unavailable SMTC occasions, UE shall stop the measurement attempts on this SSB. </a:t>
            </a:r>
            <a:endParaRPr lang="da-DK" dirty="0"/>
          </a:p>
          <a:p>
            <a:pPr lvl="1" hangingPunct="0"/>
            <a:r>
              <a:rPr lang="en-US" i="1" dirty="0"/>
              <a:t>FFS: whether UE shall restart from detection stage again.</a:t>
            </a:r>
            <a:endParaRPr lang="da-DK" dirty="0"/>
          </a:p>
          <a:p>
            <a:pPr lvl="1"/>
            <a:r>
              <a:rPr lang="en-GB" i="1" u="sng" dirty="0"/>
              <a:t>It is RAN4 understanding that the agreement above does not preclude this SSB to be measured again when the LBT failure rate improves.</a:t>
            </a:r>
            <a:endParaRPr lang="en-US" dirty="0"/>
          </a:p>
        </p:txBody>
      </p:sp>
    </p:spTree>
    <p:extLst>
      <p:ext uri="{BB962C8B-B14F-4D97-AF65-F5344CB8AC3E}">
        <p14:creationId xmlns:p14="http://schemas.microsoft.com/office/powerpoint/2010/main" val="3949155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2-1-2: Value of N</a:t>
            </a:r>
          </a:p>
          <a:p>
            <a:r>
              <a:rPr lang="en-US" i="1" dirty="0"/>
              <a:t>Candidate options:</a:t>
            </a:r>
            <a:endParaRPr lang="da-DK" dirty="0"/>
          </a:p>
          <a:p>
            <a:pPr lvl="1" hangingPunct="0"/>
            <a:r>
              <a:rPr lang="en-US" i="1" dirty="0"/>
              <a:t>Option 1: N is equal to 4</a:t>
            </a:r>
            <a:endParaRPr lang="da-DK" dirty="0"/>
          </a:p>
          <a:p>
            <a:pPr lvl="1" hangingPunct="0"/>
            <a:r>
              <a:rPr lang="en-US" i="1" dirty="0"/>
              <a:t>Option 2: N is not specified explicitly but determined by the existing procedures, e.g., the UE can reattempt the measurements until the earlier agreed 8 seconds limit (during which the undetectable cell can remain know) expires</a:t>
            </a:r>
            <a:endParaRPr lang="da-DK" dirty="0"/>
          </a:p>
          <a:p>
            <a:endParaRPr lang="en-US" dirty="0"/>
          </a:p>
        </p:txBody>
      </p:sp>
    </p:spTree>
    <p:extLst>
      <p:ext uri="{BB962C8B-B14F-4D97-AF65-F5344CB8AC3E}">
        <p14:creationId xmlns:p14="http://schemas.microsoft.com/office/powerpoint/2010/main" val="2751545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2-2-1: </a:t>
            </a:r>
            <a:r>
              <a:rPr lang="en-GB" b="1" i="1" dirty="0"/>
              <a:t>UE behaviour in RRC_CONNECTED mode when the serving cell is unavailable for consecutive SSB bursts</a:t>
            </a:r>
          </a:p>
          <a:p>
            <a:r>
              <a:rPr lang="en-US" i="1" dirty="0"/>
              <a:t>Candidate options:</a:t>
            </a:r>
            <a:endParaRPr lang="da-DK" dirty="0"/>
          </a:p>
          <a:p>
            <a:pPr lvl="1" hangingPunct="0"/>
            <a:r>
              <a:rPr lang="en-US" i="1" dirty="0"/>
              <a:t>Option 1: UE shall initiate measurements on </a:t>
            </a:r>
            <a:r>
              <a:rPr lang="en-US" i="1" dirty="0" err="1"/>
              <a:t>neighbour</a:t>
            </a:r>
            <a:r>
              <a:rPr lang="en-US" i="1" dirty="0"/>
              <a:t> cells indicated by the serving cell if it is unable to measure the serving cell for consecutive SSB bursts.</a:t>
            </a:r>
            <a:endParaRPr lang="da-DK" dirty="0"/>
          </a:p>
          <a:p>
            <a:pPr lvl="1" hangingPunct="0"/>
            <a:r>
              <a:rPr lang="en-US" i="1" dirty="0"/>
              <a:t>Option 2: After no SSBs of a cell can be received during up to 8 seconds, the cell will not be considered as detectable and the Rel-15 UE behavior will apply. No other UE behavior or requirement on the consecutive SSBs in the serving cell is needed. </a:t>
            </a:r>
            <a:endParaRPr lang="da-DK" dirty="0"/>
          </a:p>
          <a:p>
            <a:endParaRPr lang="en-US" dirty="0"/>
          </a:p>
        </p:txBody>
      </p:sp>
    </p:spTree>
    <p:extLst>
      <p:ext uri="{BB962C8B-B14F-4D97-AF65-F5344CB8AC3E}">
        <p14:creationId xmlns:p14="http://schemas.microsoft.com/office/powerpoint/2010/main" val="155777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2-4-2: Applicability of the signaling of SMTC2 to NR-U</a:t>
            </a:r>
          </a:p>
          <a:p>
            <a:r>
              <a:rPr lang="en-GB" dirty="0"/>
              <a:t>Candidate Options</a:t>
            </a:r>
            <a:endParaRPr lang="da-DK" dirty="0"/>
          </a:p>
          <a:p>
            <a:pPr lvl="1" hangingPunct="0"/>
            <a:r>
              <a:rPr lang="en-US" i="1" dirty="0"/>
              <a:t>Option 1: The signaling of smtc2 is not applicable in unlicensed band.</a:t>
            </a:r>
            <a:endParaRPr lang="da-DK" dirty="0"/>
          </a:p>
          <a:p>
            <a:pPr lvl="1" hangingPunct="0"/>
            <a:r>
              <a:rPr lang="en-US" i="1" dirty="0"/>
              <a:t>Option 2:  Signaling of smtc2 is applicable to unlicensed band.</a:t>
            </a:r>
            <a:endParaRPr lang="da-DK" dirty="0"/>
          </a:p>
          <a:p>
            <a:pPr lvl="1" hangingPunct="0"/>
            <a:r>
              <a:rPr lang="en-US" i="1" dirty="0"/>
              <a:t>Option 3: Send a LS to RAN1/RAN2 about this issue.</a:t>
            </a:r>
            <a:endParaRPr lang="da-DK" dirty="0"/>
          </a:p>
          <a:p>
            <a:endParaRPr lang="en-US" dirty="0"/>
          </a:p>
        </p:txBody>
      </p:sp>
    </p:spTree>
    <p:extLst>
      <p:ext uri="{BB962C8B-B14F-4D97-AF65-F5344CB8AC3E}">
        <p14:creationId xmlns:p14="http://schemas.microsoft.com/office/powerpoint/2010/main" val="1120427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lnSpcReduction="10000"/>
          </a:bodyPr>
          <a:lstStyle/>
          <a:p>
            <a:r>
              <a:rPr lang="en-US" b="1" i="1" dirty="0"/>
              <a:t>Issue 2-4-3: Different scheduling restriction when </a:t>
            </a:r>
            <a:r>
              <a:rPr lang="en-US" b="1" i="1" dirty="0" err="1"/>
              <a:t>deriveSSB_IndexFromCell</a:t>
            </a:r>
            <a:r>
              <a:rPr lang="en-US" b="1" i="1" dirty="0"/>
              <a:t> is enabled, or not enabled, during SS-RSRQ measurements.</a:t>
            </a:r>
            <a:endParaRPr lang="da-DK" dirty="0"/>
          </a:p>
          <a:p>
            <a:r>
              <a:rPr lang="en-US" b="1" i="1" dirty="0"/>
              <a:t>Issue 2-4-4:Different scheduling restriction when </a:t>
            </a:r>
            <a:r>
              <a:rPr lang="en-US" b="1" i="1" dirty="0" err="1"/>
              <a:t>deriveSSB_IndexFromCell</a:t>
            </a:r>
            <a:r>
              <a:rPr lang="en-US" b="1" i="1" dirty="0"/>
              <a:t> is enabled during SS-RSRP and SS-SINR measurements</a:t>
            </a:r>
          </a:p>
          <a:p>
            <a:r>
              <a:rPr lang="en-US" i="1" dirty="0"/>
              <a:t>Candidate Options: </a:t>
            </a:r>
            <a:endParaRPr lang="da-DK" dirty="0"/>
          </a:p>
          <a:p>
            <a:pPr lvl="1" hangingPunct="0"/>
            <a:r>
              <a:rPr lang="en-US" i="1" dirty="0"/>
              <a:t>Option 1: In NR-U, scheduling restriction should depend on the signaling of </a:t>
            </a:r>
            <a:r>
              <a:rPr lang="en-US" i="1" dirty="0" err="1"/>
              <a:t>deriveSSB_IndexFromCell</a:t>
            </a:r>
            <a:r>
              <a:rPr lang="en-US" i="1" dirty="0"/>
              <a:t>.</a:t>
            </a:r>
            <a:endParaRPr lang="da-DK" dirty="0"/>
          </a:p>
          <a:p>
            <a:pPr lvl="1" hangingPunct="0"/>
            <a:r>
              <a:rPr lang="en-US" i="1" dirty="0"/>
              <a:t>Option 2:  No differentiation on the scheduling restriction for when </a:t>
            </a:r>
            <a:r>
              <a:rPr lang="en-US" i="1" dirty="0" err="1"/>
              <a:t>deriveSSB_IndexFromCell</a:t>
            </a:r>
            <a:r>
              <a:rPr lang="en-US" i="1" dirty="0"/>
              <a:t> is enabled or not.</a:t>
            </a:r>
            <a:endParaRPr lang="da-DK" dirty="0"/>
          </a:p>
          <a:p>
            <a:endParaRPr lang="en-US" dirty="0"/>
          </a:p>
        </p:txBody>
      </p:sp>
    </p:spTree>
    <p:extLst>
      <p:ext uri="{BB962C8B-B14F-4D97-AF65-F5344CB8AC3E}">
        <p14:creationId xmlns:p14="http://schemas.microsoft.com/office/powerpoint/2010/main" val="2325830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2-4-5: Scheduling restriction of UE performing measurements with a different subcarrier spacing than PDSCH/PDCCH.</a:t>
            </a:r>
          </a:p>
          <a:p>
            <a:r>
              <a:rPr lang="en-US" i="1" dirty="0"/>
              <a:t>Candidate Options: </a:t>
            </a:r>
            <a:endParaRPr lang="da-DK" dirty="0"/>
          </a:p>
          <a:p>
            <a:pPr lvl="1" hangingPunct="0"/>
            <a:r>
              <a:rPr lang="en-US" i="1" dirty="0"/>
              <a:t>Option 1: In NR-U, the scheduling restriction of UE performing measurements with a different subcarrier spacing than PDSCH/PDCCH (clause 9.2.5.3.2 in TS 38.133) is applicable.</a:t>
            </a:r>
            <a:endParaRPr lang="da-DK" dirty="0"/>
          </a:p>
          <a:p>
            <a:pPr lvl="1" hangingPunct="0"/>
            <a:r>
              <a:rPr lang="en-US" i="1" dirty="0"/>
              <a:t>FFS: scheduling restriction to intra-band and inter-band CA.</a:t>
            </a:r>
            <a:endParaRPr lang="da-DK" dirty="0"/>
          </a:p>
          <a:p>
            <a:endParaRPr lang="en-US" dirty="0"/>
          </a:p>
        </p:txBody>
      </p:sp>
    </p:spTree>
    <p:extLst>
      <p:ext uri="{BB962C8B-B14F-4D97-AF65-F5344CB8AC3E}">
        <p14:creationId xmlns:p14="http://schemas.microsoft.com/office/powerpoint/2010/main" val="28341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2-4-6: Scheduling restriction during RSSI/CO measurements</a:t>
            </a:r>
          </a:p>
          <a:p>
            <a:r>
              <a:rPr lang="en-US" i="1" dirty="0"/>
              <a:t>Candidate Options: </a:t>
            </a:r>
            <a:endParaRPr lang="da-DK" dirty="0"/>
          </a:p>
          <a:p>
            <a:pPr lvl="1" hangingPunct="0"/>
            <a:r>
              <a:rPr lang="en-US" i="1" dirty="0"/>
              <a:t>Option 1: Define scheduling restriction during RSSI/CO measurements and differentiate the cases where </a:t>
            </a:r>
            <a:r>
              <a:rPr lang="en-US" i="1" dirty="0" err="1"/>
              <a:t>deriveSSB_IndexFromCell</a:t>
            </a:r>
            <a:r>
              <a:rPr lang="en-US" i="1" dirty="0"/>
              <a:t> is enabled or not for the definition of scheduling restrictions during RSSI/CO measurements.</a:t>
            </a:r>
            <a:endParaRPr lang="da-DK" dirty="0"/>
          </a:p>
          <a:p>
            <a:pPr lvl="1" hangingPunct="0"/>
            <a:r>
              <a:rPr lang="en-US" i="1" dirty="0"/>
              <a:t>Option 2: Define scheduling restriction during RSSI/CO measurements and  do not define differentiation between the cases in which </a:t>
            </a:r>
            <a:r>
              <a:rPr lang="en-US" i="1" dirty="0" err="1"/>
              <a:t>deriveSSB_IndexFromCell</a:t>
            </a:r>
            <a:r>
              <a:rPr lang="en-US" i="1" dirty="0"/>
              <a:t> is enabled or not for the definition of scheduling restrictions during RSSI/CO measurements</a:t>
            </a:r>
            <a:endParaRPr lang="da-DK" dirty="0"/>
          </a:p>
          <a:p>
            <a:pPr lvl="1" hangingPunct="0"/>
            <a:r>
              <a:rPr lang="en-US" i="1" dirty="0"/>
              <a:t>Option 3: No need to define scheduling restrictions for RSSI measurements in NR-U.</a:t>
            </a:r>
            <a:endParaRPr lang="da-DK" dirty="0"/>
          </a:p>
          <a:p>
            <a:endParaRPr lang="en-US" dirty="0"/>
          </a:p>
        </p:txBody>
      </p:sp>
    </p:spTree>
    <p:extLst>
      <p:ext uri="{BB962C8B-B14F-4D97-AF65-F5344CB8AC3E}">
        <p14:creationId xmlns:p14="http://schemas.microsoft.com/office/powerpoint/2010/main" val="3471561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lnSpcReduction="10000"/>
          </a:bodyPr>
          <a:lstStyle/>
          <a:p>
            <a:r>
              <a:rPr lang="en-US" b="1" i="1" dirty="0"/>
              <a:t>Issue 2-5-1: UE behavior when receiving the MAC CE deactivation command for semi-persistent CSI reporting, in case of UL LBT failure for sending the ACK</a:t>
            </a:r>
          </a:p>
          <a:p>
            <a:r>
              <a:rPr lang="en-US" i="1" dirty="0"/>
              <a:t>Candidate Options: </a:t>
            </a:r>
            <a:endParaRPr lang="da-DK" dirty="0"/>
          </a:p>
          <a:p>
            <a:pPr lvl="1" hangingPunct="0"/>
            <a:r>
              <a:rPr lang="en-US" i="1" dirty="0"/>
              <a:t>Option 1: Option 1: Detailed UE behavior when receiving the MAC CE deactivation command for semi-persistent CSI reporting, in case of UL LBT failure for sending the ACK</a:t>
            </a:r>
            <a:endParaRPr lang="da-DK" dirty="0"/>
          </a:p>
          <a:p>
            <a:pPr lvl="2" hangingPunct="0"/>
            <a:r>
              <a:rPr lang="en-US" i="1" dirty="0"/>
              <a:t>If UE cannot transmit HARQ-ACK on MAC-CE deactivation due to UL CCA failure, UE continues to be in its previous state, i.e., it should measure and report L1-RSRP until it successfully transmits HARQ-ACK</a:t>
            </a:r>
            <a:endParaRPr lang="da-DK" dirty="0"/>
          </a:p>
          <a:p>
            <a:pPr lvl="1" hangingPunct="0"/>
            <a:r>
              <a:rPr lang="en-US" i="1" dirty="0"/>
              <a:t>Option 2: UE should stop the semi-persistent CSI reporting when UE cannot transmit HARQ-ACK for MAC CE deactivation command.</a:t>
            </a:r>
            <a:endParaRPr lang="da-DK" dirty="0"/>
          </a:p>
          <a:p>
            <a:endParaRPr lang="en-US" dirty="0"/>
          </a:p>
        </p:txBody>
      </p:sp>
    </p:spTree>
    <p:extLst>
      <p:ext uri="{BB962C8B-B14F-4D97-AF65-F5344CB8AC3E}">
        <p14:creationId xmlns:p14="http://schemas.microsoft.com/office/powerpoint/2010/main" val="1236101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5E4D6F-3261-416A-816D-8F5A869D58EC}"/>
              </a:ext>
            </a:extLst>
          </p:cNvPr>
          <p:cNvSpPr>
            <a:spLocks noGrp="1"/>
          </p:cNvSpPr>
          <p:nvPr>
            <p:ph idx="1"/>
          </p:nvPr>
        </p:nvSpPr>
        <p:spPr>
          <a:xfrm>
            <a:off x="387626" y="1023730"/>
            <a:ext cx="11449878" cy="5615609"/>
          </a:xfrm>
        </p:spPr>
        <p:txBody>
          <a:bodyPr>
            <a:normAutofit/>
          </a:bodyPr>
          <a:lstStyle/>
          <a:p>
            <a:pPr marL="0" indent="0" algn="ctr">
              <a:buNone/>
            </a:pPr>
            <a:endParaRPr lang="sv-SE" sz="5000" dirty="0">
              <a:solidFill>
                <a:srgbClr val="00B050"/>
              </a:solidFill>
            </a:endParaRPr>
          </a:p>
          <a:p>
            <a:pPr marL="0" indent="0" algn="ctr">
              <a:buNone/>
            </a:pPr>
            <a:endParaRPr lang="sv-SE" sz="5000" dirty="0">
              <a:solidFill>
                <a:srgbClr val="00B050"/>
              </a:solidFill>
            </a:endParaRPr>
          </a:p>
          <a:p>
            <a:pPr marL="0" indent="0" algn="ctr">
              <a:buNone/>
            </a:pPr>
            <a:endParaRPr lang="sv-SE" sz="5000" dirty="0">
              <a:solidFill>
                <a:srgbClr val="00B050"/>
              </a:solidFill>
            </a:endParaRPr>
          </a:p>
          <a:p>
            <a:pPr marL="0" indent="0" algn="ctr">
              <a:buNone/>
            </a:pPr>
            <a:r>
              <a:rPr lang="sv-SE" sz="5000" dirty="0" err="1">
                <a:solidFill>
                  <a:srgbClr val="00B050"/>
                </a:solidFill>
              </a:rPr>
              <a:t>Agreements</a:t>
            </a:r>
            <a:r>
              <a:rPr lang="sv-SE" sz="5000" dirty="0">
                <a:solidFill>
                  <a:srgbClr val="00B050"/>
                </a:solidFill>
              </a:rPr>
              <a:t> in RAN4 95e</a:t>
            </a:r>
            <a:endParaRPr lang="sv-SE" sz="5000" dirty="0">
              <a:solidFill>
                <a:srgbClr val="FF0000"/>
              </a:solidFill>
            </a:endParaRPr>
          </a:p>
          <a:p>
            <a:pPr marL="0" indent="0" algn="ctr">
              <a:buNone/>
            </a:pPr>
            <a:endParaRPr lang="sv-SE" sz="5000" dirty="0"/>
          </a:p>
        </p:txBody>
      </p:sp>
    </p:spTree>
    <p:extLst>
      <p:ext uri="{BB962C8B-B14F-4D97-AF65-F5344CB8AC3E}">
        <p14:creationId xmlns:p14="http://schemas.microsoft.com/office/powerpoint/2010/main" val="1271365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fontScale="92500" lnSpcReduction="10000"/>
          </a:bodyPr>
          <a:lstStyle/>
          <a:p>
            <a:r>
              <a:rPr lang="en-US" b="1" i="1" dirty="0"/>
              <a:t>Issue 2-5-3: L1-RSRP reporting delay for semi-persistent CSI reporting with PUCCH</a:t>
            </a:r>
          </a:p>
          <a:p>
            <a:r>
              <a:rPr lang="en-US" i="1" dirty="0"/>
              <a:t>Candidate Options</a:t>
            </a:r>
          </a:p>
          <a:p>
            <a:pPr marL="0" indent="0">
              <a:buNone/>
            </a:pPr>
            <a:r>
              <a:rPr lang="en-US" dirty="0"/>
              <a:t>•	Option 1: For semi-persistent CSI reporting with PUCCH, if UE cannot transmit HARQ-ACK on the MAC CE deactivation due to the UL LBT failures, UE delays the CSI reporting. </a:t>
            </a:r>
          </a:p>
          <a:p>
            <a:pPr marL="457200" lvl="1" indent="0">
              <a:buNone/>
            </a:pPr>
            <a:r>
              <a:rPr lang="en-US" dirty="0"/>
              <a:t>o	If UE does not receive the deactivation command during the delay period, UE restarts to transmit the delayed CSI reporting. FFS how to extend the delay. </a:t>
            </a:r>
          </a:p>
          <a:p>
            <a:pPr marL="457200" lvl="1" indent="0">
              <a:buNone/>
            </a:pPr>
            <a:r>
              <a:rPr lang="en-US" dirty="0"/>
              <a:t>o	If UE receive the deactivation command and can transmit HARQ-ACK, the UE abandon the stored CSI.</a:t>
            </a:r>
          </a:p>
          <a:p>
            <a:pPr marL="0" indent="0">
              <a:buNone/>
            </a:pPr>
            <a:r>
              <a:rPr lang="en-US" dirty="0"/>
              <a:t>•	Option 2: For semi-persistent CSI reporting using PUCCH, the reporting delay reuses Rel15 reporting delay. </a:t>
            </a:r>
          </a:p>
        </p:txBody>
      </p:sp>
    </p:spTree>
    <p:extLst>
      <p:ext uri="{BB962C8B-B14F-4D97-AF65-F5344CB8AC3E}">
        <p14:creationId xmlns:p14="http://schemas.microsoft.com/office/powerpoint/2010/main" val="2545663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2-5-4	</a:t>
            </a:r>
            <a:r>
              <a:rPr lang="en-GB" b="1" i="1" dirty="0"/>
              <a:t>CSI-RS based L1-RSRP measurement</a:t>
            </a:r>
          </a:p>
          <a:p>
            <a:r>
              <a:rPr lang="en-US" i="1" dirty="0"/>
              <a:t>RAN 4 is waiting for the conclusion in RAN1.</a:t>
            </a:r>
            <a:endParaRPr lang="en-US" dirty="0"/>
          </a:p>
        </p:txBody>
      </p:sp>
    </p:spTree>
    <p:extLst>
      <p:ext uri="{BB962C8B-B14F-4D97-AF65-F5344CB8AC3E}">
        <p14:creationId xmlns:p14="http://schemas.microsoft.com/office/powerpoint/2010/main" val="3120087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25625"/>
            <a:ext cx="10515600" cy="4351338"/>
          </a:xfrm>
        </p:spPr>
        <p:txBody>
          <a:bodyPr>
            <a:normAutofit/>
          </a:bodyPr>
          <a:lstStyle/>
          <a:p>
            <a:r>
              <a:rPr lang="en-US" b="1" i="1" dirty="0"/>
              <a:t>Issue 2-7-1	Different requirements for LBE (dynamic channel access) and FBE (semi static channel access)</a:t>
            </a:r>
          </a:p>
          <a:p>
            <a:r>
              <a:rPr lang="en-US" b="1" i="1" dirty="0"/>
              <a:t>Issue 2-7-2	Number of candidate SSBs the UE is required to monitor during intra and inter-frequency measurements</a:t>
            </a:r>
          </a:p>
          <a:p>
            <a:r>
              <a:rPr lang="en-US" b="1" i="1" dirty="0"/>
              <a:t>Issue 2-7-3</a:t>
            </a:r>
            <a:r>
              <a:rPr lang="en-US" dirty="0"/>
              <a:t> </a:t>
            </a:r>
            <a:r>
              <a:rPr lang="en-US" b="1" i="1" dirty="0"/>
              <a:t>Number of candidate SSBs the UE is required to monitor during intra and inter-frequency cell detection</a:t>
            </a:r>
          </a:p>
          <a:p>
            <a:pPr lvl="1"/>
            <a:r>
              <a:rPr lang="en-US" dirty="0"/>
              <a:t>The discussions were deprioritized in RAN4 95, since RAN4 did not get any LS from RAN1.</a:t>
            </a:r>
            <a:endParaRPr lang="da-DK" dirty="0"/>
          </a:p>
        </p:txBody>
      </p:sp>
    </p:spTree>
    <p:extLst>
      <p:ext uri="{BB962C8B-B14F-4D97-AF65-F5344CB8AC3E}">
        <p14:creationId xmlns:p14="http://schemas.microsoft.com/office/powerpoint/2010/main" val="298648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3-1-2: Need of measurement Gaps during RSSI measurements</a:t>
            </a:r>
            <a:endParaRPr lang="en-GB" b="1" i="1" dirty="0">
              <a:highlight>
                <a:srgbClr val="00FF00"/>
              </a:highlight>
            </a:endParaRPr>
          </a:p>
          <a:p>
            <a:r>
              <a:rPr lang="en-US" i="1" dirty="0"/>
              <a:t>Measurement gaps are needed at least when:</a:t>
            </a:r>
            <a:endParaRPr lang="da-DK" dirty="0"/>
          </a:p>
          <a:p>
            <a:pPr lvl="1" hangingPunct="0"/>
            <a:r>
              <a:rPr lang="en-US" i="1" dirty="0"/>
              <a:t>Option 1: RSSI BW </a:t>
            </a:r>
            <a:r>
              <a:rPr lang="en-US" i="1" u="sng" dirty="0"/>
              <a:t>is not fully within</a:t>
            </a:r>
            <a:r>
              <a:rPr lang="en-US" i="1" dirty="0"/>
              <a:t> the active BWP of the UE.</a:t>
            </a:r>
            <a:endParaRPr lang="da-DK" dirty="0"/>
          </a:p>
          <a:p>
            <a:pPr lvl="1" hangingPunct="0"/>
            <a:r>
              <a:rPr lang="en-US" i="1" dirty="0"/>
              <a:t>Option 2:</a:t>
            </a:r>
            <a:r>
              <a:rPr lang="en-US" dirty="0"/>
              <a:t> </a:t>
            </a:r>
            <a:r>
              <a:rPr lang="en-US" i="1" dirty="0"/>
              <a:t>RSSI BW </a:t>
            </a:r>
            <a:r>
              <a:rPr lang="en-US" i="1" u="sng" dirty="0"/>
              <a:t>is outside</a:t>
            </a:r>
            <a:r>
              <a:rPr lang="en-US" i="1" dirty="0"/>
              <a:t> the active BWP of the UE. </a:t>
            </a:r>
            <a:endParaRPr lang="da-DK" dirty="0"/>
          </a:p>
          <a:p>
            <a:r>
              <a:rPr lang="en-US" i="1" dirty="0"/>
              <a:t>o	FFS: if another condition is needed.</a:t>
            </a:r>
            <a:endParaRPr lang="da-DK" dirty="0"/>
          </a:p>
        </p:txBody>
      </p:sp>
    </p:spTree>
    <p:extLst>
      <p:ext uri="{BB962C8B-B14F-4D97-AF65-F5344CB8AC3E}">
        <p14:creationId xmlns:p14="http://schemas.microsoft.com/office/powerpoint/2010/main" val="3651910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3-2-1: CSSF definition</a:t>
            </a:r>
          </a:p>
          <a:p>
            <a:r>
              <a:rPr lang="en-GB" i="1" dirty="0"/>
              <a:t>Candidate Options</a:t>
            </a:r>
          </a:p>
          <a:p>
            <a:r>
              <a:rPr lang="en-US" i="1" dirty="0"/>
              <a:t>Option 1 (Original): </a:t>
            </a:r>
            <a:endParaRPr lang="da-DK" dirty="0"/>
          </a:p>
          <a:p>
            <a:pPr lvl="1"/>
            <a:r>
              <a:rPr lang="en-US" i="1" dirty="0"/>
              <a:t>CSSF needs to be adapted for NR-U to account for RSSI measurements in RMTC in addition to other NR-U measurements in SMTC.</a:t>
            </a:r>
            <a:endParaRPr lang="da-DK" dirty="0"/>
          </a:p>
          <a:p>
            <a:r>
              <a:rPr lang="en-US" i="1" dirty="0"/>
              <a:t>Option 2 (based on companies’ comments)</a:t>
            </a:r>
            <a:endParaRPr lang="da-DK" dirty="0"/>
          </a:p>
          <a:p>
            <a:pPr lvl="1"/>
            <a:r>
              <a:rPr lang="en-US" i="1" dirty="0"/>
              <a:t>At least for CSSF within measurement gaps, CSSF needs to be adapted for NR-U to account for RSSI measurements in RMTC in addition to other NR-U measurements in SMTC.</a:t>
            </a:r>
            <a:endParaRPr lang="da-DK" dirty="0"/>
          </a:p>
          <a:p>
            <a:pPr lvl="1"/>
            <a:r>
              <a:rPr lang="en-US" i="1" dirty="0"/>
              <a:t>FFS: whether CSSF needs to be adapted for CSSF outside measurement gaps.</a:t>
            </a:r>
            <a:endParaRPr lang="da-DK" dirty="0"/>
          </a:p>
          <a:p>
            <a:pPr lvl="1"/>
            <a:endParaRPr lang="en-GB" i="1" dirty="0"/>
          </a:p>
        </p:txBody>
      </p:sp>
    </p:spTree>
    <p:extLst>
      <p:ext uri="{BB962C8B-B14F-4D97-AF65-F5344CB8AC3E}">
        <p14:creationId xmlns:p14="http://schemas.microsoft.com/office/powerpoint/2010/main" val="1475984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fontScale="85000" lnSpcReduction="20000"/>
          </a:bodyPr>
          <a:lstStyle/>
          <a:p>
            <a:r>
              <a:rPr lang="en-US" b="1" i="1" dirty="0"/>
              <a:t> </a:t>
            </a:r>
            <a:r>
              <a:rPr lang="en-US" sz="3300" b="1" i="1" dirty="0"/>
              <a:t>Issue 3-2-2: RSSI measurement period </a:t>
            </a:r>
          </a:p>
          <a:p>
            <a:pPr lvl="0"/>
            <a:r>
              <a:rPr lang="en-GB" i="1" dirty="0"/>
              <a:t>The RSSI and CO measurement period </a:t>
            </a:r>
            <a:r>
              <a:rPr lang="en-GB" i="1" u="sng" dirty="0"/>
              <a:t>depends at least</a:t>
            </a:r>
            <a:r>
              <a:rPr lang="en-GB" i="1" dirty="0"/>
              <a:t> on:</a:t>
            </a:r>
            <a:endParaRPr lang="da-DK" dirty="0"/>
          </a:p>
          <a:p>
            <a:pPr lvl="1"/>
            <a:r>
              <a:rPr lang="en-GB" i="1" dirty="0"/>
              <a:t>max(</a:t>
            </a:r>
            <a:r>
              <a:rPr lang="en-GB" i="1" dirty="0" err="1"/>
              <a:t>reportInterval</a:t>
            </a:r>
            <a:r>
              <a:rPr lang="en-GB" i="1" dirty="0"/>
              <a:t>, </a:t>
            </a:r>
            <a:r>
              <a:rPr lang="en-GB" i="1" dirty="0" err="1"/>
              <a:t>rmtc</a:t>
            </a:r>
            <a:r>
              <a:rPr lang="en-GB" i="1" dirty="0"/>
              <a:t>-Period) in non-DRX when measurement gaps are not required,</a:t>
            </a:r>
            <a:endParaRPr lang="da-DK" dirty="0"/>
          </a:p>
          <a:p>
            <a:pPr lvl="1"/>
            <a:r>
              <a:rPr lang="en-GB" i="1" dirty="0"/>
              <a:t>max(</a:t>
            </a:r>
            <a:r>
              <a:rPr lang="en-GB" i="1" dirty="0" err="1"/>
              <a:t>reportInterval</a:t>
            </a:r>
            <a:r>
              <a:rPr lang="en-GB" i="1" dirty="0"/>
              <a:t>, </a:t>
            </a:r>
            <a:r>
              <a:rPr lang="en-GB" i="1" dirty="0" err="1"/>
              <a:t>rmtc</a:t>
            </a:r>
            <a:r>
              <a:rPr lang="en-GB" i="1" dirty="0"/>
              <a:t>-Period, DRX) in DRX when measurement gaps are not required, or</a:t>
            </a:r>
            <a:endParaRPr lang="da-DK" dirty="0"/>
          </a:p>
          <a:p>
            <a:pPr lvl="1"/>
            <a:r>
              <a:rPr lang="en-GB" i="1" dirty="0"/>
              <a:t>max(</a:t>
            </a:r>
            <a:r>
              <a:rPr lang="en-GB" i="1" dirty="0" err="1"/>
              <a:t>reportInterval</a:t>
            </a:r>
            <a:r>
              <a:rPr lang="en-GB" i="1" dirty="0"/>
              <a:t>, </a:t>
            </a:r>
            <a:r>
              <a:rPr lang="en-GB" i="1" dirty="0" err="1"/>
              <a:t>rmtc</a:t>
            </a:r>
            <a:r>
              <a:rPr lang="en-GB" i="1" dirty="0"/>
              <a:t>-Period, MGRP and gap sharing) in DRX when measurement gaps are required.</a:t>
            </a:r>
            <a:endParaRPr lang="da-DK" dirty="0"/>
          </a:p>
          <a:p>
            <a:pPr lvl="0" hangingPunct="0"/>
            <a:r>
              <a:rPr lang="en-US" i="1" dirty="0"/>
              <a:t>For RSSI measurement within measurement gap, measurement period is scaled with </a:t>
            </a:r>
            <a:r>
              <a:rPr lang="en-US" i="1" dirty="0" err="1"/>
              <a:t>CSSFwithin_gap,i</a:t>
            </a:r>
            <a:endParaRPr lang="da-DK" dirty="0"/>
          </a:p>
          <a:p>
            <a:pPr lvl="0" hangingPunct="0"/>
            <a:r>
              <a:rPr lang="en-US" i="1" dirty="0"/>
              <a:t>For RSSI measurement outside measurement gap, measurement period is scaled with </a:t>
            </a:r>
            <a:r>
              <a:rPr lang="en-US" i="1" dirty="0" err="1"/>
              <a:t>CSSFoutside_gap,i</a:t>
            </a:r>
            <a:endParaRPr lang="da-DK" dirty="0"/>
          </a:p>
          <a:p>
            <a:pPr lvl="0" hangingPunct="0"/>
            <a:r>
              <a:rPr lang="en-US" i="1" dirty="0"/>
              <a:t>FFS: For UE not capable of wideband operation in NR-U, RSSI measurement period scales with the number of MOs not requiring measurement gap according to </a:t>
            </a:r>
            <a:r>
              <a:rPr lang="en-US" i="1" dirty="0" err="1"/>
              <a:t>CSSFoutside_gap,I</a:t>
            </a:r>
            <a:r>
              <a:rPr lang="en-US" i="1" dirty="0"/>
              <a:t>, CCA</a:t>
            </a:r>
            <a:endParaRPr lang="da-DK" dirty="0"/>
          </a:p>
          <a:p>
            <a:pPr lvl="0" hangingPunct="0"/>
            <a:r>
              <a:rPr lang="en-US" i="1" dirty="0"/>
              <a:t>FFS: Whether the scaling factor of 1.5 shall be used if DRX </a:t>
            </a:r>
            <a:r>
              <a:rPr lang="zh-CN" altLang="da-DK" i="1" dirty="0"/>
              <a:t>≤</a:t>
            </a:r>
            <a:r>
              <a:rPr lang="en-US" i="1" dirty="0"/>
              <a:t>  320ms</a:t>
            </a:r>
            <a:endParaRPr lang="da-DK" dirty="0"/>
          </a:p>
          <a:p>
            <a:pPr lvl="1"/>
            <a:endParaRPr lang="en-GB" i="1" dirty="0"/>
          </a:p>
        </p:txBody>
      </p:sp>
    </p:spTree>
    <p:extLst>
      <p:ext uri="{BB962C8B-B14F-4D97-AF65-F5344CB8AC3E}">
        <p14:creationId xmlns:p14="http://schemas.microsoft.com/office/powerpoint/2010/main" val="1561982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3-3-1: RSSI Reporting criteria</a:t>
            </a:r>
          </a:p>
          <a:p>
            <a:r>
              <a:rPr lang="en-US" i="1" dirty="0"/>
              <a:t>With </a:t>
            </a:r>
            <a:r>
              <a:rPr lang="en-US" i="1" dirty="0" err="1"/>
              <a:t>Ecat</a:t>
            </a:r>
            <a:r>
              <a:rPr lang="en-US" i="1" dirty="0"/>
              <a:t>=1, 1 report for RSSI and channel occupancy measurements is capable of 1 RSSI measurement and 1 channel occupancy measurement over a channel [TS 37.213] with CCA.</a:t>
            </a:r>
            <a:endParaRPr lang="en-GB" i="1" dirty="0"/>
          </a:p>
        </p:txBody>
      </p:sp>
    </p:spTree>
    <p:extLst>
      <p:ext uri="{BB962C8B-B14F-4D97-AF65-F5344CB8AC3E}">
        <p14:creationId xmlns:p14="http://schemas.microsoft.com/office/powerpoint/2010/main" val="28935829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3-4-1: RSSI measurement bandwidth</a:t>
            </a:r>
          </a:p>
          <a:p>
            <a:r>
              <a:rPr lang="en-US" i="1" dirty="0"/>
              <a:t>Candidate options:</a:t>
            </a:r>
            <a:endParaRPr lang="da-DK" dirty="0"/>
          </a:p>
          <a:p>
            <a:pPr lvl="1"/>
            <a:r>
              <a:rPr lang="en-US" i="1" dirty="0"/>
              <a:t>Option 1:  RSSI measurement bandwidth is the LBT bandwidth (which is already decided by RAN1 and specified in TS 38.215).</a:t>
            </a:r>
            <a:endParaRPr lang="da-DK" dirty="0"/>
          </a:p>
          <a:p>
            <a:pPr lvl="1"/>
            <a:r>
              <a:rPr lang="en-US" i="1" dirty="0"/>
              <a:t>Option 2: RAN4 discuss this in the performance requirements.</a:t>
            </a:r>
            <a:endParaRPr lang="da-DK" dirty="0"/>
          </a:p>
        </p:txBody>
      </p:sp>
    </p:spTree>
    <p:extLst>
      <p:ext uri="{BB962C8B-B14F-4D97-AF65-F5344CB8AC3E}">
        <p14:creationId xmlns:p14="http://schemas.microsoft.com/office/powerpoint/2010/main" val="1852240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DC518-FA44-4C27-AD18-6D6EB908FE7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3B4313A-2C11-41BF-9EA8-1932AC2C6C4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6802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2-3-1: </a:t>
            </a:r>
            <a:r>
              <a:rPr lang="en-GB" b="1" i="1" dirty="0"/>
              <a:t>Assumption of Q in PBCH reading</a:t>
            </a:r>
          </a:p>
          <a:p>
            <a:r>
              <a:rPr lang="en-US" i="1" u="sng" dirty="0">
                <a:highlight>
                  <a:srgbClr val="00FF00"/>
                </a:highlight>
              </a:rPr>
              <a:t>Except for initial access</a:t>
            </a:r>
            <a:r>
              <a:rPr lang="en-US" i="1" dirty="0">
                <a:highlight>
                  <a:srgbClr val="00FF00"/>
                </a:highlight>
              </a:rPr>
              <a:t>, Q can be assumed to be always known at the UE</a:t>
            </a:r>
            <a:endParaRPr lang="en-US" dirty="0">
              <a:highlight>
                <a:srgbClr val="00FF00"/>
              </a:highlight>
            </a:endParaRPr>
          </a:p>
        </p:txBody>
      </p:sp>
    </p:spTree>
    <p:extLst>
      <p:ext uri="{BB962C8B-B14F-4D97-AF65-F5344CB8AC3E}">
        <p14:creationId xmlns:p14="http://schemas.microsoft.com/office/powerpoint/2010/main" val="366789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2-4-1: To d</a:t>
            </a:r>
            <a:r>
              <a:rPr lang="en-GB" b="1" i="1" dirty="0" err="1"/>
              <a:t>efine</a:t>
            </a:r>
            <a:r>
              <a:rPr lang="en-GB" b="1" i="1" dirty="0"/>
              <a:t> scheduling restrictions during SS-RSRP, SS-SINR and SS-RSRQ measurement</a:t>
            </a:r>
          </a:p>
          <a:p>
            <a:r>
              <a:rPr lang="en-GB" dirty="0">
                <a:highlight>
                  <a:srgbClr val="00FF00"/>
                </a:highlight>
              </a:rPr>
              <a:t>RAN4 to define scheduling restrictions during SS-RSRP, SS-SINR and SS-RSRQ measurements in NR-U</a:t>
            </a:r>
            <a:endParaRPr lang="da-DK" dirty="0">
              <a:highlight>
                <a:srgbClr val="00FF00"/>
              </a:highlight>
            </a:endParaRPr>
          </a:p>
          <a:p>
            <a:endParaRPr lang="en-US" dirty="0"/>
          </a:p>
        </p:txBody>
      </p:sp>
    </p:spTree>
    <p:extLst>
      <p:ext uri="{BB962C8B-B14F-4D97-AF65-F5344CB8AC3E}">
        <p14:creationId xmlns:p14="http://schemas.microsoft.com/office/powerpoint/2010/main" val="3142862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2-5-2: L1-RSRP reporting delay for semi-persistent CSI reporting with PUSCH	</a:t>
            </a:r>
          </a:p>
          <a:p>
            <a:r>
              <a:rPr lang="en-US" dirty="0">
                <a:highlight>
                  <a:srgbClr val="00FF00"/>
                </a:highlight>
              </a:rPr>
              <a:t>For semi-persistent CSI (L1-RSRP) reporting, reuse the Rel-15 reporting delay</a:t>
            </a:r>
            <a:endParaRPr lang="da-DK" dirty="0">
              <a:highlight>
                <a:srgbClr val="00FF00"/>
              </a:highlight>
            </a:endParaRPr>
          </a:p>
          <a:p>
            <a:endParaRPr lang="en-US" dirty="0"/>
          </a:p>
        </p:txBody>
      </p:sp>
    </p:spTree>
    <p:extLst>
      <p:ext uri="{BB962C8B-B14F-4D97-AF65-F5344CB8AC3E}">
        <p14:creationId xmlns:p14="http://schemas.microsoft.com/office/powerpoint/2010/main" val="3733498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25625"/>
            <a:ext cx="10515600" cy="4351338"/>
          </a:xfrm>
        </p:spPr>
        <p:txBody>
          <a:bodyPr>
            <a:normAutofit/>
          </a:bodyPr>
          <a:lstStyle/>
          <a:p>
            <a:r>
              <a:rPr lang="en-US" b="1" i="1" dirty="0"/>
              <a:t>Issue 2-6-1	 </a:t>
            </a:r>
            <a:r>
              <a:rPr lang="en-GB" b="1" i="1" dirty="0"/>
              <a:t>Event triggered reporting delay</a:t>
            </a:r>
          </a:p>
          <a:p>
            <a:r>
              <a:rPr lang="en-US" b="1" i="1" dirty="0"/>
              <a:t>Issue 2-6-2	</a:t>
            </a:r>
            <a:r>
              <a:rPr lang="en-GB" b="1" i="1" dirty="0"/>
              <a:t>Event triggered periodic, and periodic reporting delay</a:t>
            </a:r>
            <a:endParaRPr lang="en-GB" i="1" dirty="0"/>
          </a:p>
          <a:p>
            <a:r>
              <a:rPr lang="en-US" i="1" dirty="0">
                <a:highlight>
                  <a:srgbClr val="00FF00"/>
                </a:highlight>
              </a:rPr>
              <a:t>Reuse Rel-15 delay, clarifying that this measurement reporting delay excludes a delay, which is caused by no UL resources being available for UE to send the measurement report on, and all delays due to UL LBT failures until the successful transmission of the report.</a:t>
            </a:r>
            <a:endParaRPr lang="da-DK" dirty="0">
              <a:highlight>
                <a:srgbClr val="00FF00"/>
              </a:highlight>
            </a:endParaRPr>
          </a:p>
        </p:txBody>
      </p:sp>
    </p:spTree>
    <p:extLst>
      <p:ext uri="{BB962C8B-B14F-4D97-AF65-F5344CB8AC3E}">
        <p14:creationId xmlns:p14="http://schemas.microsoft.com/office/powerpoint/2010/main" val="1882775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413164"/>
            <a:ext cx="10515600" cy="5079711"/>
          </a:xfrm>
        </p:spPr>
        <p:txBody>
          <a:bodyPr>
            <a:normAutofit fontScale="92500" lnSpcReduction="10000"/>
          </a:bodyPr>
          <a:lstStyle/>
          <a:p>
            <a:r>
              <a:rPr lang="en-US" b="1" i="1" dirty="0"/>
              <a:t> Issue 3-1-1: Intra-frequency and inter-frequency RSSI definition</a:t>
            </a:r>
          </a:p>
          <a:p>
            <a:pPr lvl="0"/>
            <a:r>
              <a:rPr lang="en-GB" i="1" dirty="0">
                <a:highlight>
                  <a:srgbClr val="00FF00"/>
                </a:highlight>
              </a:rPr>
              <a:t>An intra-frequency RSSI measurement is defined when:</a:t>
            </a:r>
            <a:endParaRPr lang="da-DK" i="1" dirty="0">
              <a:highlight>
                <a:srgbClr val="00FF00"/>
              </a:highlight>
            </a:endParaRPr>
          </a:p>
          <a:p>
            <a:pPr lvl="1"/>
            <a:r>
              <a:rPr lang="en-GB" sz="2800" i="1" dirty="0">
                <a:highlight>
                  <a:srgbClr val="00FF00"/>
                </a:highlight>
              </a:rPr>
              <a:t>RSSI channel BW is contained within the channel/carrier BW of the UE. </a:t>
            </a:r>
            <a:endParaRPr lang="da-DK" sz="2800" i="1" dirty="0">
              <a:highlight>
                <a:srgbClr val="00FF00"/>
              </a:highlight>
            </a:endParaRPr>
          </a:p>
          <a:p>
            <a:r>
              <a:rPr lang="en-GB" i="1" dirty="0">
                <a:highlight>
                  <a:srgbClr val="00FF00"/>
                </a:highlight>
              </a:rPr>
              <a:t>Further study whether to include SCS conditions into the definition and how to handle RSSI measurements under assumption of different SCS in RSSI, active BWP, etc.</a:t>
            </a:r>
            <a:endParaRPr lang="da-DK" i="1" dirty="0">
              <a:highlight>
                <a:srgbClr val="00FF00"/>
              </a:highlight>
            </a:endParaRPr>
          </a:p>
          <a:p>
            <a:r>
              <a:rPr lang="da-DK" dirty="0"/>
              <a:t>Options </a:t>
            </a:r>
            <a:r>
              <a:rPr lang="da-DK" dirty="0" err="1"/>
              <a:t>discussed</a:t>
            </a:r>
            <a:r>
              <a:rPr lang="da-DK" dirty="0"/>
              <a:t> in RAN4 95:</a:t>
            </a:r>
          </a:p>
          <a:p>
            <a:pPr lvl="1"/>
            <a:r>
              <a:rPr lang="en-US" i="1" dirty="0"/>
              <a:t>Option 2a:  RMTC configured SCS is the same as the SCS of active BWP</a:t>
            </a:r>
            <a:endParaRPr lang="da-DK" dirty="0"/>
          </a:p>
          <a:p>
            <a:pPr lvl="1"/>
            <a:r>
              <a:rPr lang="en-US" i="1" dirty="0"/>
              <a:t>Option 2b: the SCS of the RSSI measurement is the same as the SCS of an intra-frequency SSB or CSI-RS</a:t>
            </a:r>
            <a:endParaRPr lang="da-DK" dirty="0"/>
          </a:p>
          <a:p>
            <a:pPr lvl="1"/>
            <a:r>
              <a:rPr lang="en-US" i="1" dirty="0"/>
              <a:t>Option 2c: No additional condition is needed.</a:t>
            </a:r>
            <a:endParaRPr lang="da-DK" dirty="0"/>
          </a:p>
          <a:p>
            <a:pPr lvl="1"/>
            <a:r>
              <a:rPr lang="en-US" i="1" dirty="0"/>
              <a:t>Option 2d: the SCS configured for the RSSI measurement is the same as the SCS of a serving cell, where the SCS of a serving cell is FFS.</a:t>
            </a:r>
            <a:endParaRPr lang="da-DK" dirty="0"/>
          </a:p>
        </p:txBody>
      </p:sp>
    </p:spTree>
    <p:extLst>
      <p:ext uri="{BB962C8B-B14F-4D97-AF65-F5344CB8AC3E}">
        <p14:creationId xmlns:p14="http://schemas.microsoft.com/office/powerpoint/2010/main" val="1517627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532F2-453B-4AA7-9CE9-0C252F5C1C0C}"/>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D999CA47-B756-4C44-AE1E-4E2AB12B3ACD}"/>
              </a:ext>
            </a:extLst>
          </p:cNvPr>
          <p:cNvSpPr>
            <a:spLocks noGrp="1"/>
          </p:cNvSpPr>
          <p:nvPr>
            <p:ph idx="1"/>
          </p:nvPr>
        </p:nvSpPr>
        <p:spPr/>
        <p:txBody>
          <a:bodyPr/>
          <a:lstStyle/>
          <a:p>
            <a:r>
              <a:rPr lang="en-GB" i="1" dirty="0">
                <a:highlight>
                  <a:srgbClr val="00FF00"/>
                </a:highlight>
              </a:rPr>
              <a:t>RAN4 requirements will be defined for all RMTC configurations.</a:t>
            </a:r>
            <a:endParaRPr lang="en-US" dirty="0">
              <a:highlight>
                <a:srgbClr val="00FF00"/>
              </a:highlight>
            </a:endParaRPr>
          </a:p>
        </p:txBody>
      </p:sp>
    </p:spTree>
    <p:extLst>
      <p:ext uri="{BB962C8B-B14F-4D97-AF65-F5344CB8AC3E}">
        <p14:creationId xmlns:p14="http://schemas.microsoft.com/office/powerpoint/2010/main" val="4260631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A7198-3D0C-4F66-A0E0-3E23070E490B}"/>
              </a:ext>
            </a:extLst>
          </p:cNvPr>
          <p:cNvSpPr>
            <a:spLocks noGrp="1"/>
          </p:cNvSpPr>
          <p:nvPr>
            <p:ph type="title"/>
          </p:nvPr>
        </p:nvSpPr>
        <p:spPr/>
        <p:txBody>
          <a:bodyPr/>
          <a:lstStyle/>
          <a:p>
            <a:pPr algn="ctr"/>
            <a:r>
              <a:rPr lang="en-US" dirty="0"/>
              <a:t>Issues that need further discussion</a:t>
            </a:r>
          </a:p>
        </p:txBody>
      </p:sp>
      <p:sp>
        <p:nvSpPr>
          <p:cNvPr id="3" name="Text Placeholder 2">
            <a:extLst>
              <a:ext uri="{FF2B5EF4-FFF2-40B4-BE49-F238E27FC236}">
                <a16:creationId xmlns:a16="http://schemas.microsoft.com/office/drawing/2014/main" id="{EB034D05-E358-4CD1-83BB-2E5FEBEB98B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990939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1623</Words>
  <Application>Microsoft Office PowerPoint</Application>
  <PresentationFormat>Widescreen</PresentationFormat>
  <Paragraphs>132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WF on NR-U RRM (Part 3)   Agreements and topics discussed in email thread: [95e][206] NR_unlic_RRM_3</vt:lpstr>
      <vt:lpstr>PowerPoint Presentation</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#3: RSSI and CO measurements in NR-U</vt:lpstr>
      <vt:lpstr>Topic #3: RSSI and CO measurements in NR-U</vt:lpstr>
      <vt:lpstr>Issues that need further discussion</vt:lpstr>
      <vt:lpstr>PowerPoint Presentation</vt:lpstr>
      <vt:lpstr>Topic 1 – SFTD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#3: RSSI and CO measurements in NR-U</vt:lpstr>
      <vt:lpstr>Topic #3: RSSI and CO measurements in NR-U</vt:lpstr>
      <vt:lpstr>Topic #3: RSSI and CO measurements in NR-U</vt:lpstr>
      <vt:lpstr>Topic #3: RSSI and CO measurements in NR-U</vt:lpstr>
      <vt:lpstr>Topic #3: RSSI and CO measurements in NR-U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NR-U RRM (Part 3)   Agreements and topics discussed in email thread: [94e Bis][106] NR_unlic_RRM_Core_Part_3</dc:title>
  <dc:creator>Nokia_Erika</dc:creator>
  <cp:lastModifiedBy>Nokia_Erika</cp:lastModifiedBy>
  <cp:revision>20</cp:revision>
  <dcterms:created xsi:type="dcterms:W3CDTF">2020-04-29T06:40:34Z</dcterms:created>
  <dcterms:modified xsi:type="dcterms:W3CDTF">2020-06-02T21:38:06Z</dcterms:modified>
</cp:coreProperties>
</file>