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4"/>
  </p:sldMasterIdLst>
  <p:notesMasterIdLst>
    <p:notesMasterId r:id="rId11"/>
  </p:notesMasterIdLst>
  <p:sldIdLst>
    <p:sldId id="256" r:id="rId5"/>
    <p:sldId id="281" r:id="rId6"/>
    <p:sldId id="282" r:id="rId7"/>
    <p:sldId id="280" r:id="rId8"/>
    <p:sldId id="283" r:id="rId9"/>
    <p:sldId id="275"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C899CA-706B-404B-9035-EAC3C34C4848}" v="17" dt="2020-06-02T23:38:11.140"/>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2097" autoAdjust="0"/>
  </p:normalViewPr>
  <p:slideViewPr>
    <p:cSldViewPr snapToGrid="0">
      <p:cViewPr varScale="1">
        <p:scale>
          <a:sx n="73" d="100"/>
          <a:sy n="73" d="100"/>
        </p:scale>
        <p:origin x="34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 Park" userId="f879519e-6f1f-4ac3-8489-770619eef131" providerId="ADAL" clId="{1AC899CA-706B-404B-9035-EAC3C34C4848}"/>
    <pc:docChg chg="undo modSld">
      <pc:chgData name="CH Park" userId="f879519e-6f1f-4ac3-8489-770619eef131" providerId="ADAL" clId="{1AC899CA-706B-404B-9035-EAC3C34C4848}" dt="2020-06-02T23:40:23.298" v="642" actId="20577"/>
      <pc:docMkLst>
        <pc:docMk/>
      </pc:docMkLst>
      <pc:sldChg chg="modSp modNotesTx">
        <pc:chgData name="CH Park" userId="f879519e-6f1f-4ac3-8489-770619eef131" providerId="ADAL" clId="{1AC899CA-706B-404B-9035-EAC3C34C4848}" dt="2020-06-02T23:37:01.532" v="504" actId="20577"/>
        <pc:sldMkLst>
          <pc:docMk/>
          <pc:sldMk cId="3247278715" sldId="280"/>
        </pc:sldMkLst>
        <pc:spChg chg="mod">
          <ac:chgData name="CH Park" userId="f879519e-6f1f-4ac3-8489-770619eef131" providerId="ADAL" clId="{1AC899CA-706B-404B-9035-EAC3C34C4848}" dt="2020-06-02T23:30:39.847" v="66" actId="6549"/>
          <ac:spMkLst>
            <pc:docMk/>
            <pc:sldMk cId="3247278715" sldId="280"/>
            <ac:spMk id="4" creationId="{00000000-0000-0000-0000-000000000000}"/>
          </ac:spMkLst>
        </pc:spChg>
      </pc:sldChg>
      <pc:sldChg chg="modSp modNotesTx">
        <pc:chgData name="CH Park" userId="f879519e-6f1f-4ac3-8489-770619eef131" providerId="ADAL" clId="{1AC899CA-706B-404B-9035-EAC3C34C4848}" dt="2020-06-02T23:29:13.593" v="32" actId="207"/>
        <pc:sldMkLst>
          <pc:docMk/>
          <pc:sldMk cId="1263319907" sldId="281"/>
        </pc:sldMkLst>
        <pc:spChg chg="mod">
          <ac:chgData name="CH Park" userId="f879519e-6f1f-4ac3-8489-770619eef131" providerId="ADAL" clId="{1AC899CA-706B-404B-9035-EAC3C34C4848}" dt="2020-06-02T23:29:13.593" v="32" actId="207"/>
          <ac:spMkLst>
            <pc:docMk/>
            <pc:sldMk cId="1263319907" sldId="281"/>
            <ac:spMk id="5" creationId="{00000000-0000-0000-0000-000000000000}"/>
          </ac:spMkLst>
        </pc:spChg>
      </pc:sldChg>
      <pc:sldChg chg="modSp modNotesTx">
        <pc:chgData name="CH Park" userId="f879519e-6f1f-4ac3-8489-770619eef131" providerId="ADAL" clId="{1AC899CA-706B-404B-9035-EAC3C34C4848}" dt="2020-06-02T23:40:23.298" v="642" actId="20577"/>
        <pc:sldMkLst>
          <pc:docMk/>
          <pc:sldMk cId="4067314259" sldId="282"/>
        </pc:sldMkLst>
        <pc:spChg chg="mod">
          <ac:chgData name="CH Park" userId="f879519e-6f1f-4ac3-8489-770619eef131" providerId="ADAL" clId="{1AC899CA-706B-404B-9035-EAC3C34C4848}" dt="2020-06-02T23:30:02.790" v="39" actId="20577"/>
          <ac:spMkLst>
            <pc:docMk/>
            <pc:sldMk cId="4067314259" sldId="282"/>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4AC93D-C013-46E7-8B89-374EE1FDB456}" type="datetimeFigureOut">
              <a:rPr lang="en-US" smtClean="0"/>
              <a:t>6/3/2020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E40CB7-1C8D-4E7B-96B3-D80EDA5DBDE0}" type="slidenum">
              <a:rPr lang="en-US" smtClean="0"/>
              <a:t>‹#›</a:t>
            </a:fld>
            <a:endParaRPr lang="en-US"/>
          </a:p>
        </p:txBody>
      </p:sp>
    </p:spTree>
    <p:extLst>
      <p:ext uri="{BB962C8B-B14F-4D97-AF65-F5344CB8AC3E}">
        <p14:creationId xmlns:p14="http://schemas.microsoft.com/office/powerpoint/2010/main" val="2481768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Qualcomm: 1. We </a:t>
            </a:r>
            <a:r>
              <a:rPr lang="en-US" sz="1200" kern="1200" dirty="0">
                <a:solidFill>
                  <a:schemeClr val="tx1"/>
                </a:solidFill>
                <a:effectLst/>
                <a:latin typeface="+mn-lt"/>
                <a:ea typeface="+mn-ea"/>
                <a:cs typeface="+mn-cs"/>
              </a:rPr>
              <a:t>have shared experimental results (R4-2007283) that delta(P)=0 is indeed feasible for Rel-16 FR2 UEs. (no delta(P) is necessary). Furthermore, in order to address a concern about UE RRM performance impact due to SSB-based Rx beam refinement, an example has been also provided in 1-1-1-5. Note that feasibility assessment doesn’t mean that it should be viable for all UE implementations, but it confirms that the requirement can be established without relaxation for UEs that can support this feature. 2. Removed comment not relevant to BC, and added supporting companies.</a:t>
            </a:r>
            <a:endParaRPr lang="en-US" dirty="0"/>
          </a:p>
        </p:txBody>
      </p:sp>
      <p:sp>
        <p:nvSpPr>
          <p:cNvPr id="4" name="Slide Number Placeholder 3"/>
          <p:cNvSpPr>
            <a:spLocks noGrp="1"/>
          </p:cNvSpPr>
          <p:nvPr>
            <p:ph type="sldNum" sz="quarter" idx="5"/>
          </p:nvPr>
        </p:nvSpPr>
        <p:spPr/>
        <p:txBody>
          <a:bodyPr/>
          <a:lstStyle/>
          <a:p>
            <a:fld id="{BFE40CB7-1C8D-4E7B-96B3-D80EDA5DBDE0}" type="slidenum">
              <a:rPr lang="en-US" smtClean="0"/>
              <a:t>2</a:t>
            </a:fld>
            <a:endParaRPr lang="en-US"/>
          </a:p>
        </p:txBody>
      </p:sp>
    </p:spTree>
    <p:extLst>
      <p:ext uri="{BB962C8B-B14F-4D97-AF65-F5344CB8AC3E}">
        <p14:creationId xmlns:p14="http://schemas.microsoft.com/office/powerpoint/2010/main" val="1053433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Added Alt 5 based on our view on </a:t>
            </a:r>
            <a:r>
              <a:rPr lang="en-US" sz="1200" kern="1200" dirty="0">
                <a:solidFill>
                  <a:schemeClr val="tx1"/>
                </a:solidFill>
                <a:effectLst/>
                <a:latin typeface="+mn-lt"/>
                <a:ea typeface="+mn-ea"/>
                <a:cs typeface="+mn-cs"/>
              </a:rPr>
              <a:t>1-1-3 in 1st round. We humbly suggest you to switch the slide order between WF2 and WF3.</a:t>
            </a:r>
            <a:endParaRPr lang="en-US" dirty="0"/>
          </a:p>
        </p:txBody>
      </p:sp>
      <p:sp>
        <p:nvSpPr>
          <p:cNvPr id="4" name="Slide Number Placeholder 3"/>
          <p:cNvSpPr>
            <a:spLocks noGrp="1"/>
          </p:cNvSpPr>
          <p:nvPr>
            <p:ph type="sldNum" sz="quarter" idx="5"/>
          </p:nvPr>
        </p:nvSpPr>
        <p:spPr/>
        <p:txBody>
          <a:bodyPr/>
          <a:lstStyle/>
          <a:p>
            <a:fld id="{BFE40CB7-1C8D-4E7B-96B3-D80EDA5DBDE0}" type="slidenum">
              <a:rPr lang="en-US" smtClean="0"/>
              <a:t>3</a:t>
            </a:fld>
            <a:endParaRPr lang="en-US"/>
          </a:p>
        </p:txBody>
      </p:sp>
    </p:spTree>
    <p:extLst>
      <p:ext uri="{BB962C8B-B14F-4D97-AF65-F5344CB8AC3E}">
        <p14:creationId xmlns:p14="http://schemas.microsoft.com/office/powerpoint/2010/main" val="2883499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Added Alt 3. Alt 1 and 2 are not mutually exclusive. And as we shared our view in 1st round, to address test skipping/applicability rules taking into account Rel-15, Rel-16 SSB-based, and Rel-16 CSI-RS based BC requirements, we add Alt 3 based on Alt 1-1-3-5 as a global test applicability rule.</a:t>
            </a:r>
          </a:p>
        </p:txBody>
      </p:sp>
      <p:sp>
        <p:nvSpPr>
          <p:cNvPr id="4" name="Slide Number Placeholder 3"/>
          <p:cNvSpPr>
            <a:spLocks noGrp="1"/>
          </p:cNvSpPr>
          <p:nvPr>
            <p:ph type="sldNum" sz="quarter" idx="5"/>
          </p:nvPr>
        </p:nvSpPr>
        <p:spPr/>
        <p:txBody>
          <a:bodyPr/>
          <a:lstStyle/>
          <a:p>
            <a:fld id="{BFE40CB7-1C8D-4E7B-96B3-D80EDA5DBDE0}" type="slidenum">
              <a:rPr lang="en-US" smtClean="0"/>
              <a:t>4</a:t>
            </a:fld>
            <a:endParaRPr lang="en-US"/>
          </a:p>
        </p:txBody>
      </p:sp>
    </p:spTree>
    <p:extLst>
      <p:ext uri="{BB962C8B-B14F-4D97-AF65-F5344CB8AC3E}">
        <p14:creationId xmlns:p14="http://schemas.microsoft.com/office/powerpoint/2010/main" val="2096490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1735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23716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89438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40171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24241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84456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02225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50890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9177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11246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6090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777586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32841FB5-6394-4B61-AD7A-9926A8D96033}"/>
              </a:ext>
            </a:extLst>
          </p:cNvPr>
          <p:cNvSpPr>
            <a:spLocks noGrp="1"/>
          </p:cNvSpPr>
          <p:nvPr>
            <p:ph type="ctrTitle"/>
          </p:nvPr>
        </p:nvSpPr>
        <p:spPr>
          <a:xfrm>
            <a:off x="1197864" y="1122363"/>
            <a:ext cx="10320528" cy="2387600"/>
          </a:xfrm>
        </p:spPr>
        <p:txBody>
          <a:bodyPr>
            <a:normAutofit/>
          </a:bodyPr>
          <a:lstStyle/>
          <a:p>
            <a:r>
              <a:rPr lang="en-US" dirty="0"/>
              <a:t>WF on BC based on SSB</a:t>
            </a:r>
          </a:p>
        </p:txBody>
      </p:sp>
      <p:sp>
        <p:nvSpPr>
          <p:cNvPr id="5" name="Subtitle 2">
            <a:extLst>
              <a:ext uri="{FF2B5EF4-FFF2-40B4-BE49-F238E27FC236}">
                <a16:creationId xmlns:a16="http://schemas.microsoft.com/office/drawing/2014/main" xmlns="" id="{8677E230-623E-4B23-8128-061E597F1AF1}"/>
              </a:ext>
            </a:extLst>
          </p:cNvPr>
          <p:cNvSpPr>
            <a:spLocks noGrp="1"/>
          </p:cNvSpPr>
          <p:nvPr>
            <p:ph type="subTitle" idx="1"/>
          </p:nvPr>
        </p:nvSpPr>
        <p:spPr>
          <a:xfrm>
            <a:off x="1524000" y="3602038"/>
            <a:ext cx="9144000" cy="1655762"/>
          </a:xfrm>
        </p:spPr>
        <p:txBody>
          <a:bodyPr/>
          <a:lstStyle/>
          <a:p>
            <a:r>
              <a:rPr lang="en-US" dirty="0"/>
              <a:t>Huawei, HiSilicon, [ ]…</a:t>
            </a:r>
          </a:p>
        </p:txBody>
      </p:sp>
      <p:sp>
        <p:nvSpPr>
          <p:cNvPr id="6" name="TextBox 3">
            <a:extLst>
              <a:ext uri="{FF2B5EF4-FFF2-40B4-BE49-F238E27FC236}">
                <a16:creationId xmlns:a16="http://schemas.microsoft.com/office/drawing/2014/main" xmlns="" id="{5BB3C6A5-B872-4979-A917-7B860739811B}"/>
              </a:ext>
            </a:extLst>
          </p:cNvPr>
          <p:cNvSpPr txBox="1"/>
          <p:nvPr/>
        </p:nvSpPr>
        <p:spPr>
          <a:xfrm>
            <a:off x="9425569" y="151162"/>
            <a:ext cx="2483556" cy="369332"/>
          </a:xfrm>
          <a:prstGeom prst="rect">
            <a:avLst/>
          </a:prstGeom>
          <a:noFill/>
        </p:spPr>
        <p:txBody>
          <a:bodyPr wrap="square" rtlCol="0">
            <a:spAutoFit/>
          </a:bodyPr>
          <a:lstStyle/>
          <a:p>
            <a:pPr algn="r"/>
            <a:r>
              <a:rPr lang="en-GB" altLang="zh-CN" b="1" dirty="0"/>
              <a:t>R4-200XXXX</a:t>
            </a:r>
            <a:endParaRPr lang="en-US" b="1" dirty="0"/>
          </a:p>
        </p:txBody>
      </p:sp>
      <p:sp>
        <p:nvSpPr>
          <p:cNvPr id="7" name="TextBox 4">
            <a:extLst>
              <a:ext uri="{FF2B5EF4-FFF2-40B4-BE49-F238E27FC236}">
                <a16:creationId xmlns:a16="http://schemas.microsoft.com/office/drawing/2014/main" xmlns="" id="{961EBA95-7131-4683-B8EE-049359931A13}"/>
              </a:ext>
            </a:extLst>
          </p:cNvPr>
          <p:cNvSpPr txBox="1"/>
          <p:nvPr/>
        </p:nvSpPr>
        <p:spPr>
          <a:xfrm>
            <a:off x="98439" y="-28284"/>
            <a:ext cx="4135809" cy="923330"/>
          </a:xfrm>
          <a:prstGeom prst="rect">
            <a:avLst/>
          </a:prstGeom>
          <a:noFill/>
        </p:spPr>
        <p:txBody>
          <a:bodyPr wrap="square" rtlCol="0">
            <a:spAutoFit/>
          </a:bodyPr>
          <a:lstStyle/>
          <a:p>
            <a:r>
              <a:rPr lang="en-US" b="1" dirty="0"/>
              <a:t>3GPP TSG-RAN WG4 </a:t>
            </a:r>
            <a:r>
              <a:rPr lang="en-US" b="1"/>
              <a:t>#95-e</a:t>
            </a:r>
            <a:endParaRPr lang="en-US" b="1" dirty="0"/>
          </a:p>
          <a:p>
            <a:r>
              <a:rPr lang="en-US" altLang="zh-CN" b="1"/>
              <a:t>May</a:t>
            </a:r>
            <a:r>
              <a:rPr lang="en-US" b="1"/>
              <a:t> 25</a:t>
            </a:r>
            <a:r>
              <a:rPr lang="en-US" b="1" baseline="30000"/>
              <a:t>th</a:t>
            </a:r>
            <a:r>
              <a:rPr lang="en-US" b="1"/>
              <a:t> – </a:t>
            </a:r>
            <a:r>
              <a:rPr lang="en-US" altLang="zh-CN" b="1"/>
              <a:t>June 5</a:t>
            </a:r>
            <a:r>
              <a:rPr lang="en-US" b="1" baseline="30000"/>
              <a:t>th</a:t>
            </a:r>
            <a:r>
              <a:rPr lang="en-US" b="1" dirty="0"/>
              <a:t>, 2020</a:t>
            </a:r>
          </a:p>
          <a:p>
            <a:r>
              <a:rPr lang="en-US" b="1" dirty="0"/>
              <a:t>Electronic meeting</a:t>
            </a:r>
          </a:p>
        </p:txBody>
      </p:sp>
    </p:spTree>
    <p:extLst>
      <p:ext uri="{BB962C8B-B14F-4D97-AF65-F5344CB8AC3E}">
        <p14:creationId xmlns:p14="http://schemas.microsoft.com/office/powerpoint/2010/main" val="144433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34396" y="4362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mn-lt"/>
              </a:rPr>
              <a:t>WF1: Beam correspondence requirement based on SSB-only</a:t>
            </a:r>
            <a:endParaRPr lang="zh-CN" altLang="en-US" sz="3600" b="1" dirty="0">
              <a:latin typeface="+mn-lt"/>
            </a:endParaRPr>
          </a:p>
        </p:txBody>
      </p:sp>
      <p:sp>
        <p:nvSpPr>
          <p:cNvPr id="5" name="文本框 4"/>
          <p:cNvSpPr txBox="1"/>
          <p:nvPr/>
        </p:nvSpPr>
        <p:spPr>
          <a:xfrm>
            <a:off x="131805" y="609598"/>
            <a:ext cx="11780108" cy="3208571"/>
          </a:xfrm>
          <a:prstGeom prst="rect">
            <a:avLst/>
          </a:prstGeom>
          <a:noFill/>
        </p:spPr>
        <p:txBody>
          <a:bodyPr wrap="square" rtlCol="0">
            <a:spAutoFit/>
          </a:bodyPr>
          <a:lstStyle/>
          <a:p>
            <a:pPr marL="342900" indent="-342900">
              <a:lnSpc>
                <a:spcPct val="125000"/>
              </a:lnSpc>
              <a:buFont typeface="Wingdings" panose="05000000000000000000" pitchFamily="2" charset="2"/>
              <a:buChar char="l"/>
            </a:pPr>
            <a:r>
              <a:rPr lang="en-US" altLang="zh-CN" b="1" dirty="0"/>
              <a:t>Whether and how much performance relaxation, ∆p, relative to the condition which assumes both SSB and CSI-RS are present, is necessary</a:t>
            </a:r>
          </a:p>
          <a:p>
            <a:pPr marL="800100" lvl="1" indent="-342900">
              <a:lnSpc>
                <a:spcPct val="125000"/>
              </a:lnSpc>
              <a:buFont typeface="Arial" panose="020B0604020202020204" pitchFamily="34" charset="0"/>
              <a:buChar char="•"/>
            </a:pPr>
            <a:r>
              <a:rPr lang="en-US" altLang="zh-CN" dirty="0"/>
              <a:t>Alt 1: ∆p = 0 dB </a:t>
            </a:r>
            <a:r>
              <a:rPr lang="en-US" altLang="zh-CN" dirty="0">
                <a:highlight>
                  <a:srgbClr val="FFFF00"/>
                </a:highlight>
              </a:rPr>
              <a:t>(LGE, Qualcomm, NTT DOCOMO, Samsung, Nokia, Sony, OPPO, Ericsson, [Intel])</a:t>
            </a:r>
          </a:p>
          <a:p>
            <a:pPr marL="1257300" lvl="2" indent="-342900">
              <a:lnSpc>
                <a:spcPct val="125000"/>
              </a:lnSpc>
              <a:buFont typeface="Arial" panose="020B0604020202020204" pitchFamily="34" charset="0"/>
              <a:buChar char="•"/>
            </a:pPr>
            <a:r>
              <a:rPr lang="en-US" altLang="zh-CN" strike="sngStrike" dirty="0">
                <a:highlight>
                  <a:srgbClr val="FFFF00"/>
                </a:highlight>
              </a:rPr>
              <a:t>Will have impact on SSB searching efficiency </a:t>
            </a:r>
          </a:p>
          <a:p>
            <a:pPr marL="800100" lvl="1" indent="-342900">
              <a:lnSpc>
                <a:spcPct val="125000"/>
              </a:lnSpc>
              <a:buFont typeface="Arial" panose="020B0604020202020204" pitchFamily="34" charset="0"/>
              <a:buChar char="•"/>
            </a:pPr>
            <a:r>
              <a:rPr lang="en-US" altLang="zh-CN" dirty="0"/>
              <a:t>Alt 2: 0 &lt; ∆p ≤ 3 dB </a:t>
            </a:r>
            <a:r>
              <a:rPr lang="en-US" altLang="zh-CN" dirty="0">
                <a:highlight>
                  <a:srgbClr val="FFFF00"/>
                </a:highlight>
              </a:rPr>
              <a:t>(</a:t>
            </a:r>
            <a:r>
              <a:rPr lang="en-US" altLang="zh-CN" dirty="0" err="1">
                <a:highlight>
                  <a:srgbClr val="FFFF00"/>
                </a:highlight>
              </a:rPr>
              <a:t>Futurewei</a:t>
            </a:r>
            <a:r>
              <a:rPr lang="en-US" altLang="zh-CN" dirty="0">
                <a:highlight>
                  <a:srgbClr val="FFFF00"/>
                </a:highlight>
              </a:rPr>
              <a:t>, Huawei, Apple)</a:t>
            </a:r>
          </a:p>
          <a:p>
            <a:pPr>
              <a:lnSpc>
                <a:spcPct val="125000"/>
              </a:lnSpc>
            </a:pPr>
            <a:r>
              <a:rPr lang="en-US" altLang="zh-CN" dirty="0"/>
              <a:t>Note for discussion</a:t>
            </a:r>
            <a:r>
              <a:rPr lang="zh-CN" altLang="en-US" dirty="0"/>
              <a:t>：</a:t>
            </a:r>
            <a:r>
              <a:rPr lang="en-US" altLang="zh-CN" dirty="0"/>
              <a:t>A common understanding has emerged that it is up to UE implementation how to refine the UE beam based on SSB, with one company providing an example algorithm of hierarchical beam refinement.  Other companies have argued that this implementation choice is not required by the specification. </a:t>
            </a:r>
          </a:p>
          <a:p>
            <a:pPr>
              <a:lnSpc>
                <a:spcPct val="125000"/>
              </a:lnSpc>
            </a:pPr>
            <a:endParaRPr lang="en-US" altLang="zh-CN" dirty="0"/>
          </a:p>
        </p:txBody>
      </p:sp>
    </p:spTree>
    <p:extLst>
      <p:ext uri="{BB962C8B-B14F-4D97-AF65-F5344CB8AC3E}">
        <p14:creationId xmlns:p14="http://schemas.microsoft.com/office/powerpoint/2010/main" val="1263319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34396" y="4362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mn-lt"/>
              </a:rPr>
              <a:t>WF2: Applicability rule for peak direction</a:t>
            </a:r>
            <a:endParaRPr lang="zh-CN" altLang="en-US" sz="3600" b="1" dirty="0">
              <a:latin typeface="+mn-lt"/>
            </a:endParaRPr>
          </a:p>
        </p:txBody>
      </p:sp>
      <p:sp>
        <p:nvSpPr>
          <p:cNvPr id="5" name="文本框 4"/>
          <p:cNvSpPr txBox="1"/>
          <p:nvPr/>
        </p:nvSpPr>
        <p:spPr>
          <a:xfrm>
            <a:off x="154789" y="582250"/>
            <a:ext cx="11681254" cy="5816977"/>
          </a:xfrm>
          <a:prstGeom prst="rect">
            <a:avLst/>
          </a:prstGeom>
          <a:noFill/>
        </p:spPr>
        <p:txBody>
          <a:bodyPr wrap="square" rtlCol="0">
            <a:spAutoFit/>
          </a:bodyPr>
          <a:lstStyle/>
          <a:p>
            <a:pPr marL="285750" indent="-285750">
              <a:lnSpc>
                <a:spcPct val="125000"/>
              </a:lnSpc>
              <a:buFont typeface="Wingdings" panose="05000000000000000000" pitchFamily="2" charset="2"/>
              <a:buChar char="l"/>
            </a:pPr>
            <a:r>
              <a:rPr lang="en-US" altLang="zh-CN" sz="1600" b="1" dirty="0"/>
              <a:t>Applicability rule for peak direction:</a:t>
            </a:r>
          </a:p>
          <a:p>
            <a:pPr marL="742950" lvl="1" indent="-285750">
              <a:buFont typeface="Arial" panose="020B0604020202020204" pitchFamily="34" charset="0"/>
              <a:buChar char="•"/>
            </a:pPr>
            <a:r>
              <a:rPr lang="en-US" altLang="zh-CN" sz="1600" dirty="0"/>
              <a:t>Alt 1: Applicable for both ∆p = 0 dB and ∆p &gt; 0 </a:t>
            </a:r>
          </a:p>
          <a:p>
            <a:pPr lvl="1"/>
            <a:r>
              <a:rPr lang="en-US" altLang="zh-CN" sz="1600" dirty="0"/>
              <a:t>restrict the side condition applicability only to the Rel-16 beam correspondence enhancement, and all of the remaining FR2 RF requirements in Rel-16 shall continue to be defined based on the Rel-15 side conditions (i.e. both SSB and CSI-RS signals are present during beam peak search and spherical coverage measurements).</a:t>
            </a:r>
          </a:p>
          <a:p>
            <a:pPr marL="742950" lvl="1" indent="-285750">
              <a:buFont typeface="Arial" panose="020B0604020202020204" pitchFamily="34" charset="0"/>
              <a:buChar char="•"/>
            </a:pPr>
            <a:r>
              <a:rPr lang="en-US" altLang="zh-CN" sz="1600" dirty="0"/>
              <a:t>Alt 2: Applicable for </a:t>
            </a:r>
            <a:r>
              <a:rPr lang="en-US" altLang="zh-CN" sz="1600" strike="sngStrike" dirty="0">
                <a:solidFill>
                  <a:schemeClr val="accent2">
                    <a:lumMod val="75000"/>
                  </a:schemeClr>
                </a:solidFill>
              </a:rPr>
              <a:t>both </a:t>
            </a:r>
            <a:r>
              <a:rPr lang="en-US" altLang="zh-CN" sz="1600" dirty="0"/>
              <a:t>∆p = 0 dB </a:t>
            </a:r>
            <a:r>
              <a:rPr lang="en-US" altLang="zh-CN" sz="1600" strike="sngStrike" dirty="0">
                <a:solidFill>
                  <a:schemeClr val="accent2">
                    <a:lumMod val="75000"/>
                  </a:schemeClr>
                </a:solidFill>
              </a:rPr>
              <a:t>and ∆p &gt; 0 </a:t>
            </a:r>
          </a:p>
          <a:p>
            <a:pPr marL="1200150" lvl="2" indent="-285750">
              <a:buFont typeface="Wingdings" panose="05000000000000000000" pitchFamily="2" charset="2"/>
              <a:buChar char="ü"/>
            </a:pPr>
            <a:r>
              <a:rPr lang="en-US" altLang="zh-CN" sz="1600" dirty="0"/>
              <a:t>If a UE meets beam correspondence requirements either based on SSB or based on CSI-RS, it is considered to have met the beam correspondence requirements based on SSB and CSI-RS.</a:t>
            </a:r>
          </a:p>
          <a:p>
            <a:pPr marL="1200150" lvl="2" indent="-285750">
              <a:buFont typeface="Wingdings" panose="05000000000000000000" pitchFamily="2" charset="2"/>
              <a:buChar char="ü"/>
            </a:pPr>
            <a:r>
              <a:rPr lang="en-US" altLang="zh-CN" sz="1600" dirty="0"/>
              <a:t>If a UE meets beam correspondence requirements based on SSB, it is considered to have met the beam correspondence requirements based on CSI-RS.</a:t>
            </a:r>
          </a:p>
          <a:p>
            <a:pPr marL="1200150" lvl="2" indent="-285750">
              <a:buFont typeface="Wingdings" panose="05000000000000000000" pitchFamily="2" charset="2"/>
              <a:buChar char="ü"/>
            </a:pPr>
            <a:r>
              <a:rPr lang="en-US" altLang="zh-CN" sz="1600" dirty="0"/>
              <a:t>The single beam peak direction for other UL tests shall be determined by the single Rel-16 BC which is to be tested according to applicability rule</a:t>
            </a:r>
            <a:endParaRPr lang="zh-CN" altLang="zh-CN" sz="1600" dirty="0"/>
          </a:p>
          <a:p>
            <a:pPr marL="742950" lvl="1" indent="-285750">
              <a:buFont typeface="Arial" panose="020B0604020202020204" pitchFamily="34" charset="0"/>
              <a:buChar char="•"/>
            </a:pPr>
            <a:r>
              <a:rPr lang="en-US" altLang="zh-CN" sz="1600" dirty="0"/>
              <a:t>Alt 3: Applicable for </a:t>
            </a:r>
            <a:r>
              <a:rPr lang="en-US" altLang="zh-CN" sz="1600" strike="sngStrike" dirty="0">
                <a:solidFill>
                  <a:schemeClr val="accent2">
                    <a:lumMod val="75000"/>
                  </a:schemeClr>
                </a:solidFill>
              </a:rPr>
              <a:t>both</a:t>
            </a:r>
            <a:r>
              <a:rPr lang="en-US" altLang="zh-CN" sz="1600" dirty="0">
                <a:solidFill>
                  <a:schemeClr val="accent2">
                    <a:lumMod val="75000"/>
                  </a:schemeClr>
                </a:solidFill>
              </a:rPr>
              <a:t> </a:t>
            </a:r>
            <a:r>
              <a:rPr lang="en-US" altLang="zh-CN" sz="1600" dirty="0"/>
              <a:t>∆p = 0 dB </a:t>
            </a:r>
          </a:p>
          <a:p>
            <a:pPr lvl="1"/>
            <a:r>
              <a:rPr lang="en-US" altLang="zh-CN" sz="1600" dirty="0"/>
              <a:t>If UE support </a:t>
            </a:r>
            <a:r>
              <a:rPr lang="en-US" altLang="zh-CN" sz="1600" dirty="0" err="1"/>
              <a:t>eBC</a:t>
            </a:r>
            <a:r>
              <a:rPr lang="en-US" altLang="zh-CN" sz="1600" dirty="0"/>
              <a:t> in Rel-16 and passes the requirements, then the BC requirement in Rel-15 will be skipped</a:t>
            </a:r>
            <a:endParaRPr lang="zh-CN" altLang="zh-CN" sz="1600" dirty="0"/>
          </a:p>
          <a:p>
            <a:pPr marL="742950" lvl="1" indent="-285750">
              <a:buFont typeface="Arial" panose="020B0604020202020204" pitchFamily="34" charset="0"/>
              <a:buChar char="•"/>
            </a:pPr>
            <a:r>
              <a:rPr lang="en-US" altLang="zh-CN" sz="1600" dirty="0"/>
              <a:t>Alt 4: Applicable for both ∆p = 0 dB and ∆p &gt; 0 </a:t>
            </a:r>
          </a:p>
          <a:p>
            <a:pPr lvl="1"/>
            <a:r>
              <a:rPr lang="en-US" altLang="zh-CN" sz="1600" dirty="0"/>
              <a:t>Tx requirements other than BC only need to be tested once, regardless whether Rel-16 BC is same to Rel-15 BC or not. For UEs supporting Rel-16 BC, all other Tx requirements is tested with beam peak or TRP derived by Rel-16 BC and skip Rel-15 tests if beam correspondence requirements are same for Rel-16 and Rel-15, otherwise, only test with beam peak or TRP derived by Rel-15 BC.</a:t>
            </a:r>
          </a:p>
          <a:p>
            <a:pPr marL="742950" lvl="1" indent="-285750">
              <a:buFont typeface="Arial" panose="020B0604020202020204" pitchFamily="34" charset="0"/>
              <a:buChar char="•"/>
            </a:pPr>
            <a:r>
              <a:rPr lang="en-US" sz="1600" dirty="0">
                <a:highlight>
                  <a:srgbClr val="FFFF00"/>
                </a:highlight>
              </a:rPr>
              <a:t>Alt 5:  No separate consideration necessary. Beam peak direction will automatically be determined from test skipping (or hierarchy) rules. If the UE supports multiple variants of BC, it is assumed the UE can meet all its requirements with any of the associated side conditions. </a:t>
            </a:r>
            <a:endParaRPr lang="en-US" altLang="zh-CN" sz="1600" dirty="0"/>
          </a:p>
          <a:p>
            <a:pPr lvl="1"/>
            <a:endParaRPr lang="en-US" altLang="zh-CN" sz="1600" dirty="0"/>
          </a:p>
          <a:p>
            <a:pPr lvl="1"/>
            <a:r>
              <a:rPr lang="en-US" altLang="zh-CN" sz="1600" dirty="0"/>
              <a:t>Note for discussion: Alt3 and Alt4 are in the same principle, Alt4 provide how to handle with ∆p &gt; 0</a:t>
            </a:r>
            <a:endParaRPr lang="zh-CN" altLang="en-US" sz="1600" dirty="0"/>
          </a:p>
        </p:txBody>
      </p:sp>
    </p:spTree>
    <p:extLst>
      <p:ext uri="{BB962C8B-B14F-4D97-AF65-F5344CB8AC3E}">
        <p14:creationId xmlns:p14="http://schemas.microsoft.com/office/powerpoint/2010/main" val="4067314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44" y="2430"/>
            <a:ext cx="12190556" cy="557900"/>
          </a:xfrm>
        </p:spPr>
        <p:txBody>
          <a:bodyPr>
            <a:noAutofit/>
          </a:bodyPr>
          <a:lstStyle/>
          <a:p>
            <a:r>
              <a:rPr lang="en-US" altLang="zh-CN" sz="3600" b="1" dirty="0">
                <a:latin typeface="+mn-lt"/>
              </a:rPr>
              <a:t>WF 3: Test case applicability</a:t>
            </a:r>
            <a:endParaRPr lang="zh-CN" altLang="en-US" sz="3600" b="1" dirty="0">
              <a:latin typeface="+mn-lt"/>
            </a:endParaRPr>
          </a:p>
        </p:txBody>
      </p:sp>
      <p:sp>
        <p:nvSpPr>
          <p:cNvPr id="4" name="文本框 3"/>
          <p:cNvSpPr txBox="1"/>
          <p:nvPr/>
        </p:nvSpPr>
        <p:spPr>
          <a:xfrm>
            <a:off x="238897" y="650789"/>
            <a:ext cx="11714206" cy="5853910"/>
          </a:xfrm>
          <a:prstGeom prst="rect">
            <a:avLst/>
          </a:prstGeom>
          <a:noFill/>
        </p:spPr>
        <p:txBody>
          <a:bodyPr wrap="square" rtlCol="0">
            <a:spAutoFit/>
          </a:bodyPr>
          <a:lstStyle/>
          <a:p>
            <a:pPr marL="285750" indent="-285750">
              <a:lnSpc>
                <a:spcPct val="120000"/>
              </a:lnSpc>
              <a:buFont typeface="Wingdings" panose="05000000000000000000" pitchFamily="2" charset="2"/>
              <a:buChar char="l"/>
            </a:pPr>
            <a:r>
              <a:rPr lang="en-US" altLang="zh-CN" b="1" dirty="0"/>
              <a:t>Further refinement of the agreement “Rel-15 BC test is declared automatically passed if a UE passes Rel-16 BC test using the same SSB configuration and SNR as in Rel-15” in WF R4-2005735</a:t>
            </a:r>
            <a:endParaRPr lang="zh-CN" altLang="zh-CN" dirty="0"/>
          </a:p>
          <a:p>
            <a:pPr marL="742950" lvl="1" indent="-285750">
              <a:lnSpc>
                <a:spcPct val="120000"/>
              </a:lnSpc>
              <a:buFont typeface="Wingdings" panose="05000000000000000000" pitchFamily="2" charset="2"/>
              <a:buChar char="Ø"/>
            </a:pPr>
            <a:r>
              <a:rPr lang="en-US" altLang="zh-CN" dirty="0"/>
              <a:t>Alt 1</a:t>
            </a:r>
          </a:p>
          <a:p>
            <a:pPr marL="742950" lvl="1" indent="-285750">
              <a:lnSpc>
                <a:spcPct val="120000"/>
              </a:lnSpc>
              <a:buFont typeface="Arial" panose="020B0604020202020204" pitchFamily="34" charset="0"/>
              <a:buChar char="•"/>
            </a:pPr>
            <a:r>
              <a:rPr lang="en-US" altLang="zh-CN" dirty="0"/>
              <a:t>If RAN4 agrees to introduce beam correspondence based on SSB with relaxation, Rel-15 tests cannot be skipped since the performance is different between Rel-15 and Rel-16.</a:t>
            </a:r>
            <a:endParaRPr lang="zh-CN" altLang="zh-CN" dirty="0"/>
          </a:p>
          <a:p>
            <a:pPr marL="742950" lvl="1" indent="-285750">
              <a:lnSpc>
                <a:spcPct val="120000"/>
              </a:lnSpc>
              <a:buFont typeface="Arial" panose="020B0604020202020204" pitchFamily="34" charset="0"/>
              <a:buChar char="•"/>
            </a:pPr>
            <a:r>
              <a:rPr lang="en-US" altLang="zh-CN" dirty="0"/>
              <a:t>If no relaxation is defined, Rel-16 BC can only be declared by UE with bit 1 in Rel-15, otherwise, Rel-16 BC and Rel-15 BC are independent capability can be declared by both bit 0 and bit 1 UE.</a:t>
            </a:r>
          </a:p>
          <a:p>
            <a:pPr marL="742950" lvl="1" indent="-285750">
              <a:lnSpc>
                <a:spcPct val="120000"/>
              </a:lnSpc>
              <a:buFont typeface="Wingdings" panose="05000000000000000000" pitchFamily="2" charset="2"/>
              <a:buChar char="Ø"/>
            </a:pPr>
            <a:r>
              <a:rPr lang="en-US" altLang="zh-CN" dirty="0"/>
              <a:t>Alt 2</a:t>
            </a:r>
          </a:p>
          <a:p>
            <a:pPr marL="742950" lvl="1" indent="-285750">
              <a:buFont typeface="Arial" panose="020B0604020202020204" pitchFamily="34" charset="0"/>
              <a:buChar char="•"/>
            </a:pPr>
            <a:r>
              <a:rPr lang="en-US" altLang="zh-CN" dirty="0"/>
              <a:t>If a UE meets beam correspondence requirements either based on SSB or based on CSI-RS, it is considered to have met the beam correspondence requirements based on SSB and CSI-RS.</a:t>
            </a:r>
          </a:p>
          <a:p>
            <a:pPr marL="742950" lvl="1" indent="-285750">
              <a:buFont typeface="Arial" panose="020B0604020202020204" pitchFamily="34" charset="0"/>
              <a:buChar char="•"/>
            </a:pPr>
            <a:r>
              <a:rPr lang="en-US" altLang="zh-CN" dirty="0"/>
              <a:t>If a UE meets beam correspondence requirements based on SSB, it is considered to have met the beam correspondence requirements based on CSI-RS.</a:t>
            </a:r>
          </a:p>
          <a:p>
            <a:pPr marL="742950" lvl="1" indent="-285750">
              <a:lnSpc>
                <a:spcPct val="120000"/>
              </a:lnSpc>
              <a:buFont typeface="Wingdings" panose="05000000000000000000" pitchFamily="2" charset="2"/>
              <a:buChar char="Ø"/>
            </a:pPr>
            <a:r>
              <a:rPr lang="en-US" altLang="zh-CN" dirty="0">
                <a:highlight>
                  <a:srgbClr val="FFFF00"/>
                </a:highlight>
              </a:rPr>
              <a:t>Alt 3</a:t>
            </a:r>
          </a:p>
          <a:p>
            <a:pPr marL="742950" lvl="1" indent="-285750">
              <a:buFont typeface="Arial" panose="020B0604020202020204" pitchFamily="34" charset="0"/>
              <a:buChar char="•"/>
            </a:pPr>
            <a:r>
              <a:rPr lang="en-US" altLang="zh-CN" dirty="0">
                <a:highlight>
                  <a:srgbClr val="FFFF00"/>
                </a:highlight>
              </a:rPr>
              <a:t>If a UE meets a Rel-16 beam correspondence requirement, then it automatically meets Rel-15 BC requirement</a:t>
            </a:r>
          </a:p>
          <a:p>
            <a:pPr marL="742950" lvl="1" indent="-285750">
              <a:buFont typeface="Arial" panose="020B0604020202020204" pitchFamily="34" charset="0"/>
              <a:buChar char="•"/>
            </a:pPr>
            <a:r>
              <a:rPr lang="en-US" altLang="zh-CN" dirty="0">
                <a:highlight>
                  <a:srgbClr val="FFFF00"/>
                </a:highlight>
              </a:rPr>
              <a:t>For a UE capable of Rel-16 BC, all UL tests requiring MOP condition are conducted based on the Rel-16 RS-set it declares support for. If the UE supports both types of RS-sets for Rel-16 BC, one UL representative test (e.g. min peak EIRP testing) using the second RS set is additionally conducted. Choice of beam peak is determined from first set RS. It is up to RAN5 which RS is ‘first’ and which is ‘second’. </a:t>
            </a:r>
            <a:r>
              <a:rPr lang="en-US" dirty="0">
                <a:highlight>
                  <a:srgbClr val="FFFF00"/>
                </a:highlight>
              </a:rPr>
              <a:t>If the UE supports multiple variants of BC, it is assumed the UE can meet all its requirements with any of the associated side conditions. </a:t>
            </a:r>
            <a:endParaRPr lang="zh-CN" altLang="en-US" dirty="0"/>
          </a:p>
        </p:txBody>
      </p:sp>
    </p:spTree>
    <p:extLst>
      <p:ext uri="{BB962C8B-B14F-4D97-AF65-F5344CB8AC3E}">
        <p14:creationId xmlns:p14="http://schemas.microsoft.com/office/powerpoint/2010/main" val="3247278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44" y="243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mn-lt"/>
              </a:rPr>
              <a:t>WF 4: SSB periodicity</a:t>
            </a:r>
            <a:endParaRPr lang="zh-CN" altLang="en-US" sz="3600" b="1" dirty="0">
              <a:latin typeface="+mn-lt"/>
            </a:endParaRPr>
          </a:p>
        </p:txBody>
      </p:sp>
      <p:sp>
        <p:nvSpPr>
          <p:cNvPr id="5" name="矩形 4"/>
          <p:cNvSpPr/>
          <p:nvPr/>
        </p:nvSpPr>
        <p:spPr>
          <a:xfrm>
            <a:off x="85344" y="798868"/>
            <a:ext cx="10978896" cy="1521827"/>
          </a:xfrm>
          <a:prstGeom prst="rect">
            <a:avLst/>
          </a:prstGeom>
        </p:spPr>
        <p:txBody>
          <a:bodyPr wrap="square">
            <a:spAutoFit/>
          </a:bodyPr>
          <a:lstStyle/>
          <a:p>
            <a:pPr marL="285750" indent="-285750">
              <a:lnSpc>
                <a:spcPct val="125000"/>
              </a:lnSpc>
              <a:spcAft>
                <a:spcPts val="0"/>
              </a:spcAft>
              <a:buFont typeface="Wingdings" panose="05000000000000000000" pitchFamily="2" charset="2"/>
              <a:buChar char="l"/>
            </a:pPr>
            <a:r>
              <a:rPr lang="en-US" altLang="zh-CN" b="1">
                <a:latin typeface="Times New Roman" panose="02020603050405020304" pitchFamily="18" charset="0"/>
                <a:ea typeface="Times New Roman" panose="02020603050405020304" pitchFamily="18" charset="0"/>
              </a:rPr>
              <a:t>SSB periodicity</a:t>
            </a:r>
            <a:endParaRPr lang="zh-CN" altLang="zh-CN">
              <a:latin typeface="Times New Roman" panose="02020603050405020304" pitchFamily="18" charset="0"/>
              <a:ea typeface="Times New Roman" panose="02020603050405020304" pitchFamily="18" charset="0"/>
            </a:endParaRPr>
          </a:p>
          <a:p>
            <a:pPr marL="342900" lvl="0" indent="-342900">
              <a:lnSpc>
                <a:spcPct val="125000"/>
              </a:lnSpc>
              <a:spcAft>
                <a:spcPts val="600"/>
              </a:spcAft>
              <a:buFont typeface="Symbol" panose="05050102010706020507" pitchFamily="18" charset="2"/>
              <a:buChar char=""/>
            </a:pPr>
            <a:r>
              <a:rPr lang="en-US" altLang="zh-CN">
                <a:latin typeface="Times New Roman" panose="02020603050405020304" pitchFamily="18" charset="0"/>
              </a:rPr>
              <a:t>Alt 1: RAN4 revisits the SSB periodicity =20ms for SSB based BC. Suggest SSB periodicity = 5ms to reduce the test time in RRC connected mode</a:t>
            </a:r>
          </a:p>
          <a:p>
            <a:pPr marL="342900" lvl="0" indent="-342900">
              <a:lnSpc>
                <a:spcPct val="125000"/>
              </a:lnSpc>
              <a:spcAft>
                <a:spcPts val="600"/>
              </a:spcAft>
              <a:buFont typeface="Symbol" panose="05050102010706020507" pitchFamily="18" charset="2"/>
              <a:buChar char=""/>
            </a:pPr>
            <a:r>
              <a:rPr lang="en-US" altLang="zh-CN">
                <a:effectLst/>
                <a:latin typeface="Times New Roman" panose="02020603050405020304" pitchFamily="18" charset="0"/>
                <a:ea typeface="MS Mincho"/>
              </a:rPr>
              <a:t>Keep </a:t>
            </a:r>
            <a:r>
              <a:rPr lang="en-US" altLang="zh-CN">
                <a:latin typeface="Times New Roman" panose="02020603050405020304" pitchFamily="18" charset="0"/>
              </a:rPr>
              <a:t>SSB periodicity =20ms for SSB based BC, which reflects the real network configuration</a:t>
            </a:r>
            <a:endParaRPr lang="zh-CN" altLang="zh-CN">
              <a:effectLst/>
              <a:latin typeface="Times New Roman" panose="02020603050405020304" pitchFamily="18" charset="0"/>
              <a:ea typeface="MS Mincho"/>
            </a:endParaRPr>
          </a:p>
        </p:txBody>
      </p:sp>
    </p:spTree>
    <p:extLst>
      <p:ext uri="{BB962C8B-B14F-4D97-AF65-F5344CB8AC3E}">
        <p14:creationId xmlns:p14="http://schemas.microsoft.com/office/powerpoint/2010/main" val="304273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txBox="1">
            <a:spLocks/>
          </p:cNvSpPr>
          <p:nvPr/>
        </p:nvSpPr>
        <p:spPr>
          <a:xfrm>
            <a:off x="71140" y="33013"/>
            <a:ext cx="11824686" cy="64985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Calibri" panose="020F0502020204030204" pitchFamily="34" charset="0"/>
                <a:cs typeface="Calibri" panose="020F0502020204030204" pitchFamily="34" charset="0"/>
              </a:rPr>
              <a:t>Reference</a:t>
            </a:r>
            <a:endParaRPr lang="zh-CN" altLang="en-US" sz="3600" b="1" baseline="-25000" dirty="0">
              <a:latin typeface="Calibri" panose="020F0502020204030204" pitchFamily="34" charset="0"/>
              <a:cs typeface="Calibri" panose="020F0502020204030204" pitchFamily="34" charset="0"/>
            </a:endParaRPr>
          </a:p>
        </p:txBody>
      </p:sp>
      <p:sp>
        <p:nvSpPr>
          <p:cNvPr id="2" name="文本框 1"/>
          <p:cNvSpPr txBox="1"/>
          <p:nvPr/>
        </p:nvSpPr>
        <p:spPr>
          <a:xfrm>
            <a:off x="237744" y="749808"/>
            <a:ext cx="11658082" cy="369332"/>
          </a:xfrm>
          <a:prstGeom prst="rect">
            <a:avLst/>
          </a:prstGeom>
          <a:noFill/>
        </p:spPr>
        <p:txBody>
          <a:bodyPr wrap="square" rtlCol="0">
            <a:spAutoFit/>
          </a:bodyPr>
          <a:lstStyle/>
          <a:p>
            <a:r>
              <a:rPr lang="en-US" altLang="zh-CN"/>
              <a:t>[1] R4-2008952, “email discussion summary on NR FR2 UE RF part 2”, Apple</a:t>
            </a:r>
            <a:endParaRPr lang="zh-CN" altLang="en-US"/>
          </a:p>
        </p:txBody>
      </p:sp>
    </p:spTree>
    <p:extLst>
      <p:ext uri="{BB962C8B-B14F-4D97-AF65-F5344CB8AC3E}">
        <p14:creationId xmlns:p14="http://schemas.microsoft.com/office/powerpoint/2010/main" val="396855280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A4669C94AFA2C4E9DA9D9946EDC41EF" ma:contentTypeVersion="13" ma:contentTypeDescription="Create a new document." ma:contentTypeScope="" ma:versionID="1eb9d380009b6d6cc9314a7b8ca91457">
  <xsd:schema xmlns:xsd="http://www.w3.org/2001/XMLSchema" xmlns:xs="http://www.w3.org/2001/XMLSchema" xmlns:p="http://schemas.microsoft.com/office/2006/metadata/properties" xmlns:ns3="b0bf9816-4b1b-472f-942d-7a1ab4f20fe9" xmlns:ns4="a16371f0-8b7d-4d87-9d76-b718812ff4d0" targetNamespace="http://schemas.microsoft.com/office/2006/metadata/properties" ma:root="true" ma:fieldsID="dfce62d507d4b9fae0a47d02d0405eee" ns3:_="" ns4:_="">
    <xsd:import namespace="b0bf9816-4b1b-472f-942d-7a1ab4f20fe9"/>
    <xsd:import namespace="a16371f0-8b7d-4d87-9d76-b718812ff4d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bf9816-4b1b-472f-942d-7a1ab4f20f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6371f0-8b7d-4d87-9d76-b718812ff4d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2AD6853-1B43-4464-AD17-C7F529FC0AA2}">
  <ds:schemaRefs>
    <ds:schemaRef ds:uri="http://schemas.microsoft.com/sharepoint/v3/contenttype/forms"/>
  </ds:schemaRefs>
</ds:datastoreItem>
</file>

<file path=customXml/itemProps2.xml><?xml version="1.0" encoding="utf-8"?>
<ds:datastoreItem xmlns:ds="http://schemas.openxmlformats.org/officeDocument/2006/customXml" ds:itemID="{127DA317-DB62-4BDC-AB97-95F8486E795A}">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b0bf9816-4b1b-472f-942d-7a1ab4f20fe9"/>
    <ds:schemaRef ds:uri="http://purl.org/dc/terms/"/>
    <ds:schemaRef ds:uri="http://schemas.openxmlformats.org/package/2006/metadata/core-properties"/>
    <ds:schemaRef ds:uri="a16371f0-8b7d-4d87-9d76-b718812ff4d0"/>
    <ds:schemaRef ds:uri="http://www.w3.org/XML/1998/namespace"/>
    <ds:schemaRef ds:uri="http://purl.org/dc/dcmitype/"/>
  </ds:schemaRefs>
</ds:datastoreItem>
</file>

<file path=customXml/itemProps3.xml><?xml version="1.0" encoding="utf-8"?>
<ds:datastoreItem xmlns:ds="http://schemas.openxmlformats.org/officeDocument/2006/customXml" ds:itemID="{8F2EB0FC-68D4-4021-BD67-5873FEDD42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bf9816-4b1b-472f-942d-7a1ab4f20fe9"/>
    <ds:schemaRef ds:uri="a16371f0-8b7d-4d87-9d76-b718812ff4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3383</TotalTime>
  <Words>1118</Words>
  <Application>Microsoft Office PowerPoint</Application>
  <PresentationFormat>宽屏</PresentationFormat>
  <Paragraphs>50</Paragraphs>
  <Slides>6</Slides>
  <Notes>3</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6</vt:i4>
      </vt:variant>
    </vt:vector>
  </HeadingPairs>
  <TitlesOfParts>
    <vt:vector size="15" baseType="lpstr">
      <vt:lpstr>MS Mincho</vt:lpstr>
      <vt:lpstr>宋体</vt:lpstr>
      <vt:lpstr>Arial</vt:lpstr>
      <vt:lpstr>Calibri</vt:lpstr>
      <vt:lpstr>Calibri Light</vt:lpstr>
      <vt:lpstr>Symbol</vt:lpstr>
      <vt:lpstr>Times New Roman</vt:lpstr>
      <vt:lpstr>Wingdings</vt:lpstr>
      <vt:lpstr>Office 主题</vt:lpstr>
      <vt:lpstr>WF on BC based on SSB</vt:lpstr>
      <vt:lpstr>PowerPoint 演示文稿</vt:lpstr>
      <vt:lpstr>PowerPoint 演示文稿</vt:lpstr>
      <vt:lpstr>WF 3: Test case applicability</vt:lpstr>
      <vt:lpstr>PowerPoint 演示文稿</vt:lpstr>
      <vt:lpstr>PowerPoint 演示文稿</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scope of FR1 UE RF</dc:title>
  <dc:creator>Zhangqian (Zq)</dc:creator>
  <cp:lastModifiedBy>Samsung</cp:lastModifiedBy>
  <cp:revision>190</cp:revision>
  <dcterms:created xsi:type="dcterms:W3CDTF">2019-10-15T22:26:30Z</dcterms:created>
  <dcterms:modified xsi:type="dcterms:W3CDTF">2020-06-03T03:07:56Z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(3)XKp5CFMpEj/1erXApWp7bSDMNGwhE0vZSTjATMje8v908xcWpHaiz3VFq/poqT7ndjaST29t
6/WNg9HNZLFoPhtw60P3SaAEhaIPVcFTNct/A7XLuvGVSdnOxMCY3tpuDzzUT28DzkkAKLVg
zZRzGocLCSeydLeXaZwOv//WLnSNb/hU0CJhP/29EAeu7rVjBVAFkOBnJpqjqwuCuaGM4O/Z
R+IYnHmkQ8iZH9krEe</vt:lpwstr>
  </property>
  <property fmtid="{D5CDD505-2E9C-101B-9397-08002B2CF9AE}" pid="3" name="_2015_ms_pID_7253431">
    <vt:lpwstr>qU8kCoj6YRDYK/2YTDvkm5VQU1ZjeJYrl6fHDiHgE3uUKmFxDxJpdZ
dWBz6Rribvc+xBGqUVNoOwJkkQLlPsaPsxI15Yky7Xjx4r46pwGRd+L+Odz52pX45L7GmRDJ
JBE+KYp7jBu2F2s2qIUsrE+48sLx/sboiWrZVd4zQkDHu8LSHlgSVMgWHtDoJk/fOVo9Y/Vi
R/3DvWQ7cicRvREa2Y3P+TCk6Ld7DbnbQdoS</vt:lpwstr>
  </property>
  <property fmtid="{D5CDD505-2E9C-101B-9397-08002B2CF9AE}" pid="4" name="_2015_ms_pID_7253432">
    <vt:lpwstr>DXg4LiWv4xTIDLknvF/fpLg=</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1577106026</vt:lpwstr>
  </property>
  <property fmtid="{D5CDD505-2E9C-101B-9397-08002B2CF9AE}" pid="9" name="ContentTypeId">
    <vt:lpwstr>0x0101009A4669C94AFA2C4E9DA9D9946EDC41EF</vt:lpwstr>
  </property>
</Properties>
</file>