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3" r:id="rId3"/>
    <p:sldId id="275" r:id="rId4"/>
    <p:sldId id="281" r:id="rId5"/>
    <p:sldId id="282" r:id="rId6"/>
    <p:sldId id="288" r:id="rId7"/>
    <p:sldId id="287" r:id="rId8"/>
    <p:sldId id="286" r:id="rId9"/>
    <p:sldId id="285" r:id="rId10"/>
    <p:sldId id="284" r:id="rId11"/>
    <p:sldId id="289" r:id="rId12"/>
    <p:sldId id="290" r:id="rId13"/>
    <p:sldId id="280"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16" autoAdjust="0"/>
    <p:restoredTop sz="95585" autoAdjust="0"/>
  </p:normalViewPr>
  <p:slideViewPr>
    <p:cSldViewPr>
      <p:cViewPr varScale="1">
        <p:scale>
          <a:sx n="109" d="100"/>
          <a:sy n="109" d="100"/>
        </p:scale>
        <p:origin x="144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E2D36B-FB3A-4270-9037-42EC37F09A38}" type="datetimeFigureOut">
              <a:rPr lang="zh-CN" altLang="en-US" smtClean="0"/>
              <a:pPr/>
              <a:t>2020/6/2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CA3C3-15F1-44DD-AF0A-E0209CE3BDE0}" type="slidenum">
              <a:rPr lang="zh-CN" altLang="en-US" smtClean="0"/>
              <a:pPr/>
              <a:t>‹#›</a:t>
            </a:fld>
            <a:endParaRPr lang="zh-CN" altLang="en-US"/>
          </a:p>
        </p:txBody>
      </p:sp>
    </p:spTree>
    <p:extLst>
      <p:ext uri="{BB962C8B-B14F-4D97-AF65-F5344CB8AC3E}">
        <p14:creationId xmlns:p14="http://schemas.microsoft.com/office/powerpoint/2010/main" val="2759967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13</a:t>
            </a:fld>
            <a:endParaRPr lang="zh-CN" altLang="en-US"/>
          </a:p>
        </p:txBody>
      </p:sp>
    </p:spTree>
    <p:extLst>
      <p:ext uri="{BB962C8B-B14F-4D97-AF65-F5344CB8AC3E}">
        <p14:creationId xmlns:p14="http://schemas.microsoft.com/office/powerpoint/2010/main" val="269314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130425"/>
            <a:ext cx="9144000" cy="1470025"/>
          </a:xfrm>
        </p:spPr>
        <p:txBody>
          <a:bodyPr>
            <a:normAutofit fontScale="90000"/>
          </a:bodyPr>
          <a:lstStyle/>
          <a:p>
            <a:br>
              <a:rPr lang="en-GB" altLang="zh-CN" b="1" dirty="0"/>
            </a:br>
            <a:br>
              <a:rPr lang="en-US" altLang="zh-CN" b="1" dirty="0"/>
            </a:br>
            <a:r>
              <a:rPr lang="en-GB" altLang="zh-CN" sz="3600" b="1" dirty="0"/>
              <a:t>WF on feasibility of testing the transient periods</a:t>
            </a:r>
            <a:br>
              <a:rPr lang="zh-CN" altLang="zh-CN" dirty="0"/>
            </a:br>
            <a:endParaRPr kumimoji="1" lang="ja-JP" altLang="en-US" dirty="0"/>
          </a:p>
        </p:txBody>
      </p:sp>
      <p:sp>
        <p:nvSpPr>
          <p:cNvPr id="3" name="サブタイトル 2"/>
          <p:cNvSpPr>
            <a:spLocks noGrp="1"/>
          </p:cNvSpPr>
          <p:nvPr>
            <p:ph type="subTitle" idx="1"/>
          </p:nvPr>
        </p:nvSpPr>
        <p:spPr>
          <a:xfrm>
            <a:off x="1142976" y="4857760"/>
            <a:ext cx="6400800" cy="1752600"/>
          </a:xfrm>
        </p:spPr>
        <p:txBody>
          <a:bodyPr/>
          <a:lstStyle/>
          <a:p>
            <a:r>
              <a:rPr lang="en-US" altLang="ja-JP" dirty="0"/>
              <a:t>CMCC</a:t>
            </a:r>
            <a:endParaRPr kumimoji="1" lang="ja-JP" altLang="en-US" dirty="0"/>
          </a:p>
        </p:txBody>
      </p:sp>
      <p:sp>
        <p:nvSpPr>
          <p:cNvPr id="7" name="テキスト ボックス 3"/>
          <p:cNvSpPr txBox="1"/>
          <p:nvPr/>
        </p:nvSpPr>
        <p:spPr>
          <a:xfrm>
            <a:off x="251520" y="620688"/>
            <a:ext cx="8678198" cy="1754326"/>
          </a:xfrm>
          <a:prstGeom prst="rect">
            <a:avLst/>
          </a:prstGeom>
          <a:noFill/>
        </p:spPr>
        <p:txBody>
          <a:bodyPr wrap="square" rtlCol="0">
            <a:spAutoFit/>
          </a:bodyPr>
          <a:lstStyle/>
          <a:p>
            <a:r>
              <a:rPr lang="en-GB" altLang="zh-CN" b="1" dirty="0"/>
              <a:t>3GPP TSG-RAN WG4 Meeting # 95-e                                                   	    R4-2008477</a:t>
            </a:r>
            <a:endParaRPr lang="zh-CN" altLang="zh-CN" dirty="0"/>
          </a:p>
          <a:p>
            <a:r>
              <a:rPr lang="en-GB" altLang="zh-CN" b="1" dirty="0"/>
              <a:t>Electronic Meeting, 25 May – 5 June, 2020</a:t>
            </a:r>
            <a:endParaRPr lang="zh-CN" altLang="zh-CN" dirty="0"/>
          </a:p>
          <a:p>
            <a:endParaRPr lang="zh-CN" altLang="zh-CN" dirty="0"/>
          </a:p>
          <a:p>
            <a:endParaRPr lang="zh-CN" altLang="zh-CN" dirty="0"/>
          </a:p>
          <a:p>
            <a:pPr hangingPunct="0"/>
            <a:endParaRPr lang="zh-CN" altLang="zh-CN" dirty="0"/>
          </a:p>
          <a:p>
            <a:endParaRPr lang="en-US" b="1" i="1" dirty="0"/>
          </a:p>
        </p:txBody>
      </p:sp>
    </p:spTree>
    <p:extLst>
      <p:ext uri="{BB962C8B-B14F-4D97-AF65-F5344CB8AC3E}">
        <p14:creationId xmlns:p14="http://schemas.microsoft.com/office/powerpoint/2010/main" val="364990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1-1-8: UL DL configuration</a:t>
            </a:r>
            <a:endParaRPr lang="zh-CN" altLang="zh-CN" dirty="0"/>
          </a:p>
          <a:p>
            <a:pPr lvl="1"/>
            <a:r>
              <a:rPr lang="en-GB" altLang="zh-CN" dirty="0"/>
              <a:t>Option 1: This issue can be discussed after the testability issues are solved. (</a:t>
            </a:r>
            <a:r>
              <a:rPr lang="en-GB" altLang="zh-CN" dirty="0" err="1"/>
              <a:t>Eri</a:t>
            </a:r>
            <a:r>
              <a:rPr lang="en-GB" altLang="zh-CN" dirty="0" err="1">
                <a:solidFill>
                  <a:srgbClr val="FF0000"/>
                </a:solidFill>
              </a:rPr>
              <a:t>c</a:t>
            </a:r>
            <a:r>
              <a:rPr lang="en-GB" altLang="zh-CN" dirty="0" err="1"/>
              <a:t>ss</a:t>
            </a:r>
            <a:r>
              <a:rPr lang="en-GB" altLang="zh-CN" strike="sngStrike" dirty="0" err="1">
                <a:solidFill>
                  <a:srgbClr val="FF0000"/>
                </a:solidFill>
              </a:rPr>
              <a:t>i</a:t>
            </a:r>
            <a:r>
              <a:rPr lang="en-GB" altLang="zh-CN" dirty="0" err="1"/>
              <a:t>on</a:t>
            </a:r>
            <a:r>
              <a:rPr lang="en-GB" altLang="zh-CN" dirty="0"/>
              <a:t>, Nokia, QC)</a:t>
            </a:r>
            <a:endParaRPr lang="zh-CN" altLang="zh-CN" dirty="0"/>
          </a:p>
          <a:p>
            <a:pPr lvl="1"/>
            <a:r>
              <a:rPr lang="en-GB" altLang="zh-CN" dirty="0"/>
              <a:t>Option 2: 60 kHz UL DL configuration should be discussed considering blanked symbol is introduced in the current spec.</a:t>
            </a:r>
          </a:p>
          <a:p>
            <a:pPr lvl="1"/>
            <a:endParaRPr lang="zh-CN" altLang="zh-CN" dirty="0"/>
          </a:p>
          <a:p>
            <a:pPr lvl="0"/>
            <a:r>
              <a:rPr lang="en-GB" altLang="zh-CN" dirty="0"/>
              <a:t>Agreement</a:t>
            </a:r>
            <a:endParaRPr lang="zh-CN" altLang="zh-CN" dirty="0"/>
          </a:p>
          <a:p>
            <a:pPr lvl="1"/>
            <a:r>
              <a:rPr lang="en-GB" altLang="zh-CN" dirty="0"/>
              <a:t>This issue can be discussed after the testability issues are solved.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1-1-9: How to calculate EVM for symbols in which the transient occurs</a:t>
            </a:r>
            <a:endParaRPr lang="zh-CN" altLang="zh-CN" dirty="0"/>
          </a:p>
          <a:p>
            <a:pPr lvl="1"/>
            <a:r>
              <a:rPr lang="en-GB" altLang="zh-CN" dirty="0"/>
              <a:t>Option 1: Test procedure detail that needs to be discussed in RAN5.  (</a:t>
            </a:r>
            <a:r>
              <a:rPr lang="en-GB" altLang="zh-CN" dirty="0" err="1"/>
              <a:t>Eri</a:t>
            </a:r>
            <a:r>
              <a:rPr lang="en-GB" altLang="zh-CN" dirty="0" err="1">
                <a:solidFill>
                  <a:srgbClr val="FF0000"/>
                </a:solidFill>
              </a:rPr>
              <a:t>c</a:t>
            </a:r>
            <a:r>
              <a:rPr lang="en-GB" altLang="zh-CN" dirty="0" err="1"/>
              <a:t>ss</a:t>
            </a:r>
            <a:r>
              <a:rPr lang="en-GB" altLang="zh-CN" strike="sngStrike" dirty="0" err="1">
                <a:solidFill>
                  <a:srgbClr val="FF0000"/>
                </a:solidFill>
              </a:rPr>
              <a:t>i</a:t>
            </a:r>
            <a:r>
              <a:rPr lang="en-GB" altLang="zh-CN" dirty="0" err="1"/>
              <a:t>on</a:t>
            </a:r>
            <a:r>
              <a:rPr lang="en-GB" altLang="zh-CN" dirty="0"/>
              <a:t>, Nokia, QC)</a:t>
            </a:r>
            <a:endParaRPr lang="zh-CN" altLang="zh-CN" dirty="0"/>
          </a:p>
          <a:p>
            <a:pPr lvl="1"/>
            <a:r>
              <a:rPr lang="en-GB" altLang="zh-CN" dirty="0"/>
              <a:t>Option 2: Transient period is different for ramp up and ramp down, it should be clearly clarified. (HW)</a:t>
            </a:r>
            <a:endParaRPr lang="zh-CN" altLang="zh-CN" dirty="0"/>
          </a:p>
          <a:p>
            <a:pPr lvl="0"/>
            <a:r>
              <a:rPr lang="en-GB" altLang="zh-CN" dirty="0"/>
              <a:t>Agreement</a:t>
            </a:r>
            <a:endParaRPr lang="zh-CN" altLang="zh-CN" dirty="0"/>
          </a:p>
          <a:p>
            <a:pPr lvl="1"/>
            <a:r>
              <a:rPr lang="en-GB" altLang="zh-CN" dirty="0"/>
              <a:t>This test procedure detail needs to be discussed in RAN5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US" altLang="zh-CN" dirty="0"/>
              <a:t>    </a:t>
            </a:r>
            <a:r>
              <a:rPr lang="en-GB" altLang="zh-CN" b="1" u="sng" dirty="0"/>
              <a:t>Issue 1-1-10: EVM budget for symbol where the transient occurs</a:t>
            </a:r>
            <a:endParaRPr lang="zh-CN" altLang="zh-CN" dirty="0"/>
          </a:p>
          <a:p>
            <a:pPr lvl="1"/>
            <a:r>
              <a:rPr lang="en-GB" altLang="zh-CN" sz="2400" dirty="0"/>
              <a:t>Option 1: Keeping EVM budget in square brackets. EVM values can be discussed after agreement is reached on the feasibility of testing transient periods. (</a:t>
            </a:r>
            <a:r>
              <a:rPr lang="en-GB" altLang="zh-CN" sz="2400" dirty="0" err="1"/>
              <a:t>Eri</a:t>
            </a:r>
            <a:r>
              <a:rPr lang="en-GB" altLang="zh-CN" sz="2400" dirty="0" err="1">
                <a:solidFill>
                  <a:srgbClr val="FF0000"/>
                </a:solidFill>
              </a:rPr>
              <a:t>c</a:t>
            </a:r>
            <a:r>
              <a:rPr lang="en-GB" altLang="zh-CN" sz="2400" dirty="0" err="1"/>
              <a:t>ss</a:t>
            </a:r>
            <a:r>
              <a:rPr lang="en-GB" altLang="zh-CN" sz="2400" strike="sngStrike" dirty="0" err="1">
                <a:solidFill>
                  <a:srgbClr val="FF0000"/>
                </a:solidFill>
              </a:rPr>
              <a:t>i</a:t>
            </a:r>
            <a:r>
              <a:rPr lang="en-GB" altLang="zh-CN" sz="2400" dirty="0" err="1"/>
              <a:t>on</a:t>
            </a:r>
            <a:r>
              <a:rPr lang="en-GB" altLang="zh-CN" sz="2400" dirty="0"/>
              <a:t>, Nokia, QC)</a:t>
            </a:r>
            <a:endParaRPr lang="zh-CN" altLang="zh-CN" sz="2400" dirty="0"/>
          </a:p>
          <a:p>
            <a:pPr lvl="1"/>
            <a:r>
              <a:rPr lang="en-GB" altLang="zh-CN" sz="2400" dirty="0"/>
              <a:t>Option 2: EVM requirement should decide based on simulation results which can meet network performance on high order modulation. (HW)</a:t>
            </a:r>
            <a:endParaRPr lang="zh-CN" altLang="zh-CN" sz="2400" dirty="0"/>
          </a:p>
          <a:p>
            <a:pPr lvl="0"/>
            <a:r>
              <a:rPr lang="en-GB" altLang="zh-CN" dirty="0"/>
              <a:t>Agreement</a:t>
            </a:r>
            <a:endParaRPr lang="zh-CN" altLang="zh-CN" dirty="0"/>
          </a:p>
          <a:p>
            <a:pPr lvl="1"/>
            <a:r>
              <a:rPr lang="en-GB" altLang="zh-CN" sz="2400" dirty="0"/>
              <a:t>Keeping EVM budget in square brackets, and EVM values should be discussed with technical justification after agreement is reached on the feasibility of testing transient periods</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标题 7"/>
          <p:cNvSpPr>
            <a:spLocks noGrp="1"/>
          </p:cNvSpPr>
          <p:nvPr>
            <p:ph type="title"/>
          </p:nvPr>
        </p:nvSpPr>
        <p:spPr>
          <a:xfrm>
            <a:off x="357158" y="2786058"/>
            <a:ext cx="8229600" cy="1143000"/>
          </a:xfrm>
        </p:spPr>
        <p:txBody>
          <a:bodyPr/>
          <a:lstStyle/>
          <a:p>
            <a:r>
              <a:rPr lang="en-US" altLang="zh-CN" dirty="0"/>
              <a:t>Thanks!</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214282" y="1071546"/>
            <a:ext cx="8929750" cy="5069160"/>
          </a:xfrm>
        </p:spPr>
        <p:txBody>
          <a:bodyPr>
            <a:noAutofit/>
          </a:bodyPr>
          <a:lstStyle/>
          <a:p>
            <a:pPr marL="342900" lvl="1" indent="-342900">
              <a:buFont typeface="Arial" pitchFamily="34" charset="0"/>
              <a:buChar char="•"/>
            </a:pPr>
            <a:endParaRPr lang="en-GB" altLang="zh-CN" sz="2000" dirty="0"/>
          </a:p>
          <a:p>
            <a:r>
              <a:rPr lang="en-GB" altLang="zh-CN" sz="2400" dirty="0"/>
              <a:t>In RAN#87e meeting, the email discussion on transient period concluded:</a:t>
            </a:r>
            <a:endParaRPr lang="zh-CN" altLang="zh-CN" sz="2400" dirty="0"/>
          </a:p>
          <a:p>
            <a:pPr>
              <a:buNone/>
            </a:pPr>
            <a:r>
              <a:rPr lang="en-GB" altLang="zh-CN" sz="2400" i="1" dirty="0"/>
              <a:t>	- There is no consensus on whether the transient time capability is feasible to test or not. RAN4 CR is 261 is noted. RAN4 continue discussing the feasibility of testing the transient periods in RAN4 during Q2 and report the outcome at RAN#88</a:t>
            </a:r>
            <a:endParaRPr lang="zh-CN" altLang="zh-CN" sz="2400" dirty="0"/>
          </a:p>
          <a:p>
            <a:r>
              <a:rPr lang="en-GB" altLang="zh-CN" sz="2400" dirty="0"/>
              <a:t>In RAN4#94-e meeting, RAN4 discussed the feasibility of testing transient period capability and captured alternatives in WF (R4-2005668)</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
        <p:nvSpPr>
          <p:cNvPr id="5" name="Title 1"/>
          <p:cNvSpPr>
            <a:spLocks noGrp="1"/>
          </p:cNvSpPr>
          <p:nvPr>
            <p:ph type="title"/>
          </p:nvPr>
        </p:nvSpPr>
        <p:spPr>
          <a:xfrm>
            <a:off x="-857288" y="142852"/>
            <a:ext cx="10515600" cy="1000132"/>
          </a:xfrm>
        </p:spPr>
        <p:txBody>
          <a:bodyPr>
            <a:normAutofit/>
          </a:bodyPr>
          <a:lstStyle/>
          <a:p>
            <a:r>
              <a:rPr lang="en-US" dirty="0"/>
              <a:t>Background</a:t>
            </a:r>
          </a:p>
        </p:txBody>
      </p:sp>
      <p:sp>
        <p:nvSpPr>
          <p:cNvPr id="7" name="矩形 6"/>
          <p:cNvSpPr/>
          <p:nvPr/>
        </p:nvSpPr>
        <p:spPr>
          <a:xfrm>
            <a:off x="-285752" y="4929198"/>
            <a:ext cx="9429784" cy="4524315"/>
          </a:xfrm>
          <a:prstGeom prst="rect">
            <a:avLst/>
          </a:prstGeom>
        </p:spPr>
        <p:txBody>
          <a:bodyPr wrap="square">
            <a:spAutoFit/>
          </a:bodyPr>
          <a:lstStyle/>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buNone/>
            </a:pPr>
            <a:endParaRPr lang="en-GB" altLang="zh-CN"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US" altLang="ja-JP" dirty="0"/>
          </a:p>
        </p:txBody>
      </p:sp>
    </p:spTree>
    <p:extLst>
      <p:ext uri="{BB962C8B-B14F-4D97-AF65-F5344CB8AC3E}">
        <p14:creationId xmlns:p14="http://schemas.microsoft.com/office/powerpoint/2010/main" val="3893460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214330"/>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marL="342900" lvl="1" indent="-342900">
              <a:buFont typeface="Arial" pitchFamily="34" charset="0"/>
              <a:buChar char="•"/>
            </a:pPr>
            <a:endParaRPr lang="en-GB" altLang="zh-CN" sz="2000" dirty="0"/>
          </a:p>
          <a:p>
            <a:pPr>
              <a:buNone/>
            </a:pPr>
            <a:r>
              <a:rPr lang="en-US" altLang="zh-CN" b="1" dirty="0"/>
              <a:t>    </a:t>
            </a:r>
            <a:r>
              <a:rPr lang="zh-CN" altLang="zh-CN" b="1" u="sng" dirty="0"/>
              <a:t>Issue 1-1-1: Whether RMS EVM over 1 slot can represent the transient period capability.</a:t>
            </a:r>
            <a:endParaRPr lang="zh-CN" altLang="zh-CN" dirty="0"/>
          </a:p>
          <a:p>
            <a:pPr lvl="0"/>
            <a:endParaRPr lang="en-GB" altLang="zh-CN" dirty="0"/>
          </a:p>
          <a:p>
            <a:pPr lvl="0"/>
            <a:r>
              <a:rPr lang="en-GB" altLang="zh-CN" dirty="0"/>
              <a:t>Agreements</a:t>
            </a:r>
            <a:endParaRPr lang="zh-CN" altLang="zh-CN" dirty="0"/>
          </a:p>
          <a:p>
            <a:pPr lvl="1"/>
            <a:r>
              <a:rPr lang="en-GB" altLang="zh-CN" dirty="0"/>
              <a:t>Slot level RMS EVM need to be tested even it cannot represent for transient period capability</a:t>
            </a:r>
            <a:endParaRPr lang="zh-CN" altLang="zh-CN" dirty="0"/>
          </a:p>
          <a:p>
            <a:pPr lvl="1"/>
            <a:r>
              <a:rPr lang="en-GB" altLang="zh-CN" dirty="0"/>
              <a:t>No impact on testability</a:t>
            </a:r>
            <a:endParaRPr lang="zh-CN" altLang="zh-CN" dirty="0"/>
          </a:p>
          <a:p>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574418"/>
            <a:ext cx="8929750" cy="5069160"/>
          </a:xfrm>
        </p:spPr>
        <p:txBody>
          <a:bodyPr>
            <a:noAutofit/>
          </a:bodyPr>
          <a:lstStyle/>
          <a:p>
            <a:pPr>
              <a:buNone/>
            </a:pPr>
            <a:r>
              <a:rPr lang="en-GB" altLang="zh-CN" b="1" dirty="0"/>
              <a:t>    </a:t>
            </a:r>
            <a:r>
              <a:rPr lang="en-GB" altLang="zh-CN" b="1" u="sng" dirty="0"/>
              <a:t>Issue 1-1-2: For RMS EVM over 1 slot, whether EVM measurement procedure on equalizing is clear for UE</a:t>
            </a:r>
          </a:p>
          <a:p>
            <a:endParaRPr lang="zh-CN" altLang="zh-CN" dirty="0"/>
          </a:p>
          <a:p>
            <a:pPr lvl="1"/>
            <a:r>
              <a:rPr lang="en-GB" altLang="zh-CN" sz="2400" dirty="0"/>
              <a:t>Option 1: It can be modified when describing EVM procedure for 1 symbol.</a:t>
            </a:r>
            <a:r>
              <a:rPr lang="zh-CN" altLang="zh-CN" sz="2400" dirty="0"/>
              <a:t>（</a:t>
            </a:r>
            <a:r>
              <a:rPr lang="en-GB" altLang="zh-CN" sz="2400" dirty="0"/>
              <a:t>Anritsu, QC, </a:t>
            </a:r>
            <a:r>
              <a:rPr lang="en-GB" altLang="zh-CN" sz="2400" dirty="0">
                <a:solidFill>
                  <a:srgbClr val="FF0000"/>
                </a:solidFill>
              </a:rPr>
              <a:t>Ericsson</a:t>
            </a:r>
            <a:r>
              <a:rPr lang="zh-CN" altLang="zh-CN" sz="2400" dirty="0"/>
              <a:t>）</a:t>
            </a:r>
          </a:p>
          <a:p>
            <a:pPr lvl="1"/>
            <a:r>
              <a:rPr lang="en-GB" altLang="zh-CN" sz="2400" dirty="0"/>
              <a:t>Option 2: No modifications are required.</a:t>
            </a:r>
            <a:r>
              <a:rPr lang="zh-CN" altLang="zh-CN" sz="2400" dirty="0"/>
              <a:t>（</a:t>
            </a:r>
            <a:r>
              <a:rPr lang="en-GB" altLang="zh-CN" sz="2400" dirty="0"/>
              <a:t>Nokia</a:t>
            </a:r>
            <a:r>
              <a:rPr lang="zh-CN" altLang="zh-CN" sz="2400" dirty="0"/>
              <a:t>）</a:t>
            </a:r>
          </a:p>
          <a:p>
            <a:pPr lvl="1"/>
            <a:r>
              <a:rPr lang="en-GB" altLang="zh-CN" sz="2400" dirty="0"/>
              <a:t>Option 3: no, the equalize procedure can be 1) one DMRS 2) linear interpolation 3) DMRS+ data, it cannot only depend on TE implementation. Whether 1st DMRS can be used for equalization, it will compensate on transient as a part of channel status. The procedure has big impact on whether the EVM measurement is accurate.  (HW)</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1-1-3: For RMS EVM over 1 symbol, how to define EVM measurement procedure in the spec</a:t>
            </a:r>
            <a:endParaRPr lang="zh-CN" altLang="zh-CN" dirty="0"/>
          </a:p>
          <a:p>
            <a:pPr lvl="1"/>
            <a:endParaRPr lang="en-GB" altLang="zh-CN" dirty="0"/>
          </a:p>
          <a:p>
            <a:pPr lvl="1"/>
            <a:r>
              <a:rPr lang="en-GB" altLang="zh-CN" dirty="0"/>
              <a:t>Option 1: Adding a new section/annex for EVM to include symbols with transient period. (QC)</a:t>
            </a:r>
            <a:endParaRPr lang="zh-CN" altLang="zh-CN" dirty="0"/>
          </a:p>
          <a:p>
            <a:pPr lvl="1"/>
            <a:r>
              <a:rPr lang="en-GB" altLang="zh-CN" dirty="0"/>
              <a:t>Option 2: It is not an issue whether we create a new section in TS 38.101, we should ensure the procedure could be correct, aligned among TE vendors, high-precision. (Anritsu,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1-1-4: Whether 20dB power change can represent the maximum power change in the network, if not, whether TE can provide the test condition for the maximum power change</a:t>
            </a:r>
            <a:endParaRPr lang="zh-CN" altLang="zh-CN" dirty="0"/>
          </a:p>
          <a:p>
            <a:pPr lvl="1"/>
            <a:endParaRPr lang="en-GB" altLang="zh-CN" dirty="0"/>
          </a:p>
          <a:p>
            <a:pPr lvl="1"/>
            <a:r>
              <a:rPr lang="en-GB" altLang="zh-CN" sz="2400" dirty="0"/>
              <a:t>Option 1: 20 dB power step is reasonable for on-on power change. (Nokia, QC</a:t>
            </a:r>
            <a:r>
              <a:rPr lang="en-GB" altLang="zh-CN" sz="2400" dirty="0">
                <a:solidFill>
                  <a:srgbClr val="FF0000"/>
                </a:solidFill>
              </a:rPr>
              <a:t>, Ericsson</a:t>
            </a:r>
            <a:r>
              <a:rPr lang="en-GB" altLang="zh-CN" sz="2400" dirty="0"/>
              <a:t>)</a:t>
            </a:r>
            <a:endParaRPr lang="zh-CN" altLang="zh-CN" sz="2400" dirty="0"/>
          </a:p>
          <a:p>
            <a:pPr lvl="1"/>
            <a:r>
              <a:rPr lang="en-GB" altLang="zh-CN" sz="2400" dirty="0"/>
              <a:t>Option 2: no, power change&gt;20dB is common case under real network. If the reference power change for transient period is 20dB, it will have performance impact on network, if the reference power change for transient period is worst case(e.g.58dB), how UE vendor get known our capability without reliable test environment. (HW)</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1-1-5: How to ensure the transient period is symmetrically positioned</a:t>
            </a:r>
            <a:endParaRPr lang="zh-CN" altLang="zh-CN" dirty="0"/>
          </a:p>
          <a:p>
            <a:pPr lvl="1"/>
            <a:endParaRPr lang="en-GB" altLang="zh-CN" dirty="0"/>
          </a:p>
          <a:p>
            <a:pPr lvl="1"/>
            <a:r>
              <a:rPr lang="en-GB" altLang="zh-CN" dirty="0"/>
              <a:t>Option 1: The exclusion window is defined be symmetric about the symbol boundaries. </a:t>
            </a:r>
            <a:r>
              <a:rPr lang="en-GB" altLang="zh-CN" dirty="0">
                <a:solidFill>
                  <a:srgbClr val="FF0000"/>
                </a:solidFill>
              </a:rPr>
              <a:t>Symmetric exclusion window has been specified from Rel-15 in TS 38.101-1</a:t>
            </a:r>
            <a:r>
              <a:rPr lang="en-GB" altLang="zh-CN" dirty="0"/>
              <a:t> (Nokia, QC</a:t>
            </a:r>
            <a:r>
              <a:rPr lang="en-GB" altLang="zh-CN" dirty="0">
                <a:solidFill>
                  <a:srgbClr val="FF0000"/>
                </a:solidFill>
              </a:rPr>
              <a:t>, Ericsson</a:t>
            </a:r>
            <a:r>
              <a:rPr lang="en-GB" altLang="zh-CN" dirty="0"/>
              <a:t>)</a:t>
            </a:r>
            <a:endParaRPr lang="zh-CN" altLang="zh-CN" dirty="0"/>
          </a:p>
          <a:p>
            <a:pPr lvl="1"/>
            <a:r>
              <a:rPr lang="en-GB" altLang="zh-CN" dirty="0"/>
              <a:t>Option 2: Need a baseline on how to position transient period.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1-1-6: Whether EVM=min(EVM</a:t>
            </a:r>
            <a:r>
              <a:rPr lang="en-GB" altLang="zh-CN" b="1" u="sng" baseline="-25000" dirty="0"/>
              <a:t>L</a:t>
            </a:r>
            <a:r>
              <a:rPr lang="en-GB" altLang="zh-CN" b="1" u="sng" dirty="0"/>
              <a:t>, EVM</a:t>
            </a:r>
            <a:r>
              <a:rPr lang="en-GB" altLang="zh-CN" b="1" u="sng" baseline="-25000" dirty="0"/>
              <a:t>H</a:t>
            </a:r>
            <a:r>
              <a:rPr lang="en-GB" altLang="zh-CN" b="1" u="sng" dirty="0"/>
              <a:t>) can differentiate UE with different transient period ability</a:t>
            </a:r>
            <a:endParaRPr lang="zh-CN" altLang="zh-CN" dirty="0"/>
          </a:p>
          <a:p>
            <a:pPr lvl="1"/>
            <a:r>
              <a:rPr lang="en-GB" altLang="zh-CN" dirty="0"/>
              <a:t>Option1: Do not introduce 1us. For 2us,4us,7us  can be further discussed. (QC, </a:t>
            </a:r>
            <a:r>
              <a:rPr lang="en-GB" altLang="zh-CN" dirty="0">
                <a:solidFill>
                  <a:srgbClr val="FF0000"/>
                </a:solidFill>
              </a:rPr>
              <a:t>Ericsson</a:t>
            </a:r>
            <a:r>
              <a:rPr lang="en-GB" altLang="zh-CN" dirty="0"/>
              <a:t> can accept option1 as a compromise)</a:t>
            </a:r>
            <a:endParaRPr lang="zh-CN" altLang="zh-CN" dirty="0"/>
          </a:p>
          <a:p>
            <a:pPr lvl="1"/>
            <a:r>
              <a:rPr lang="en-GB" altLang="zh-CN" dirty="0"/>
              <a:t>Option2: Including 1us,2us,4us,7us</a:t>
            </a:r>
          </a:p>
          <a:p>
            <a:pPr lvl="1"/>
            <a:endParaRPr lang="zh-CN" altLang="zh-CN" dirty="0"/>
          </a:p>
          <a:p>
            <a:pPr lvl="0"/>
            <a:r>
              <a:rPr lang="en-US" altLang="zh-CN" dirty="0"/>
              <a:t>Agreement</a:t>
            </a:r>
            <a:endParaRPr lang="zh-CN" altLang="zh-CN" dirty="0"/>
          </a:p>
          <a:p>
            <a:pPr lvl="1"/>
            <a:r>
              <a:rPr lang="en-GB" altLang="zh-CN" dirty="0"/>
              <a:t>Do not introduce 1us. For 2us,4us,7us  can be further discussed</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1-1-7: Whether RMS EVM with DFT-OFDM measurement similar with LTE can be tested for transient period </a:t>
            </a:r>
            <a:endParaRPr lang="zh-CN" altLang="zh-CN" dirty="0"/>
          </a:p>
          <a:p>
            <a:pPr lvl="1"/>
            <a:r>
              <a:rPr lang="en-GB" altLang="zh-CN" dirty="0"/>
              <a:t>Option 1: There is not a case that we need to remove the influence of transient period with DFT-s-OFDM symbol during the EVM calculation process. (Anritsu)</a:t>
            </a:r>
            <a:endParaRPr lang="zh-CN" altLang="zh-CN" dirty="0"/>
          </a:p>
          <a:p>
            <a:pPr lvl="1"/>
            <a:r>
              <a:rPr lang="en-GB" altLang="zh-CN" dirty="0"/>
              <a:t>Option 2:</a:t>
            </a:r>
            <a:r>
              <a:rPr lang="en-GB" altLang="zh-CN" sz="5400" dirty="0"/>
              <a:t> </a:t>
            </a:r>
            <a:r>
              <a:rPr lang="en-US" altLang="zh-CN" dirty="0"/>
              <a:t>no. </a:t>
            </a:r>
            <a:r>
              <a:rPr lang="en-GB" altLang="zh-CN" dirty="0"/>
              <a:t>There is not test on transient period for LTE, 25us exclusion window is specified. The concept cannot be used for transient period test. (HW)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2430</TotalTime>
  <Words>871</Words>
  <Application>Microsoft Office PowerPoint</Application>
  <PresentationFormat>On-screen Show (4:3)</PresentationFormat>
  <Paragraphs>109</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テーマ</vt:lpstr>
      <vt:lpstr>  WF on feasibility of testing the transient periods </vt:lpstr>
      <vt:lpstr>Background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BS specific new requirements</dc:title>
  <dc:creator>5852648</dc:creator>
  <cp:lastModifiedBy>D. Everaere</cp:lastModifiedBy>
  <cp:revision>277</cp:revision>
  <dcterms:created xsi:type="dcterms:W3CDTF">2016-11-16T01:21:36Z</dcterms:created>
  <dcterms:modified xsi:type="dcterms:W3CDTF">2020-06-02T08:57:31Z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1487258736</vt:lpwstr>
  </property>
</Properties>
</file>