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3" r:id="rId3"/>
    <p:sldId id="275" r:id="rId4"/>
    <p:sldId id="281" r:id="rId5"/>
    <p:sldId id="282" r:id="rId6"/>
    <p:sldId id="288" r:id="rId7"/>
    <p:sldId id="287" r:id="rId8"/>
    <p:sldId id="286" r:id="rId9"/>
    <p:sldId id="285" r:id="rId10"/>
    <p:sldId id="284" r:id="rId11"/>
    <p:sldId id="289" r:id="rId12"/>
    <p:sldId id="290" r:id="rId13"/>
    <p:sldId id="292" r:id="rId14"/>
    <p:sldId id="293" r:id="rId15"/>
    <p:sldId id="294" r:id="rId16"/>
    <p:sldId id="280" r:id="rId17"/>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16" autoAdjust="0"/>
    <p:restoredTop sz="95585" autoAdjust="0"/>
  </p:normalViewPr>
  <p:slideViewPr>
    <p:cSldViewPr>
      <p:cViewPr>
        <p:scale>
          <a:sx n="60" d="100"/>
          <a:sy n="60" d="100"/>
        </p:scale>
        <p:origin x="1700" y="1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BE2D36B-FB3A-4270-9037-42EC37F09A38}" type="datetimeFigureOut">
              <a:rPr lang="zh-CN" altLang="en-US" smtClean="0"/>
              <a:pPr/>
              <a:t>2020/6/5</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2CA3C3-15F1-44DD-AF0A-E0209CE3BDE0}" type="slidenum">
              <a:rPr lang="zh-CN" altLang="en-US" smtClean="0"/>
              <a:pPr/>
              <a:t>‹#›</a:t>
            </a:fld>
            <a:endParaRPr lang="zh-CN" altLang="en-US"/>
          </a:p>
        </p:txBody>
      </p:sp>
    </p:spTree>
    <p:extLst>
      <p:ext uri="{BB962C8B-B14F-4D97-AF65-F5344CB8AC3E}">
        <p14:creationId xmlns:p14="http://schemas.microsoft.com/office/powerpoint/2010/main" val="27599675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14</a:t>
            </a:fld>
            <a:endParaRPr lang="zh-CN" altLang="en-US"/>
          </a:p>
        </p:txBody>
      </p:sp>
    </p:spTree>
    <p:extLst>
      <p:ext uri="{BB962C8B-B14F-4D97-AF65-F5344CB8AC3E}">
        <p14:creationId xmlns:p14="http://schemas.microsoft.com/office/powerpoint/2010/main" val="25122755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15</a:t>
            </a:fld>
            <a:endParaRPr lang="zh-CN" altLang="en-US"/>
          </a:p>
        </p:txBody>
      </p:sp>
    </p:spTree>
    <p:extLst>
      <p:ext uri="{BB962C8B-B14F-4D97-AF65-F5344CB8AC3E}">
        <p14:creationId xmlns:p14="http://schemas.microsoft.com/office/powerpoint/2010/main" val="9266603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endParaRPr lang="zh-CN" altLang="en-US" dirty="0"/>
          </a:p>
        </p:txBody>
      </p:sp>
      <p:sp>
        <p:nvSpPr>
          <p:cNvPr id="4" name="灯片编号占位符 3"/>
          <p:cNvSpPr>
            <a:spLocks noGrp="1"/>
          </p:cNvSpPr>
          <p:nvPr>
            <p:ph type="sldNum" sz="quarter" idx="10"/>
          </p:nvPr>
        </p:nvSpPr>
        <p:spPr/>
        <p:txBody>
          <a:bodyPr/>
          <a:lstStyle/>
          <a:p>
            <a:fld id="{512CA3C3-15F1-44DD-AF0A-E0209CE3BDE0}" type="slidenum">
              <a:rPr lang="zh-CN" altLang="en-US" smtClean="0"/>
              <a:pPr/>
              <a:t>16</a:t>
            </a:fld>
            <a:endParaRPr lang="zh-CN" altLang="en-US"/>
          </a:p>
        </p:txBody>
      </p:sp>
    </p:spTree>
    <p:extLst>
      <p:ext uri="{BB962C8B-B14F-4D97-AF65-F5344CB8AC3E}">
        <p14:creationId xmlns:p14="http://schemas.microsoft.com/office/powerpoint/2010/main" val="26931476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E90ED720-0104-4369-84BC-D37694168613}" type="datetimeFigureOut">
              <a:rPr kumimoji="1" lang="ja-JP" altLang="en-US" smtClean="0"/>
              <a:pPr/>
              <a:t>2020/6/5</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0ED720-0104-4369-84BC-D37694168613}" type="datetimeFigureOut">
              <a:rPr kumimoji="1" lang="ja-JP" altLang="en-US" smtClean="0"/>
              <a:pPr/>
              <a:t>2020/6/5</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0" y="2130425"/>
            <a:ext cx="9144000" cy="1470025"/>
          </a:xfrm>
        </p:spPr>
        <p:txBody>
          <a:bodyPr>
            <a:normAutofit fontScale="90000"/>
          </a:bodyPr>
          <a:lstStyle/>
          <a:p>
            <a:br>
              <a:rPr lang="en-GB" altLang="zh-CN" b="1" dirty="0"/>
            </a:br>
            <a:br>
              <a:rPr lang="en-US" altLang="zh-CN" b="1" dirty="0"/>
            </a:br>
            <a:r>
              <a:rPr lang="en-GB" altLang="zh-CN" sz="3600" b="1" dirty="0"/>
              <a:t>WF on feasibility of testing the transient periods</a:t>
            </a:r>
            <a:br>
              <a:rPr lang="zh-CN" altLang="zh-CN" dirty="0"/>
            </a:br>
            <a:endParaRPr kumimoji="1" lang="ja-JP" altLang="en-US" dirty="0"/>
          </a:p>
        </p:txBody>
      </p:sp>
      <p:sp>
        <p:nvSpPr>
          <p:cNvPr id="3" name="サブタイトル 2"/>
          <p:cNvSpPr>
            <a:spLocks noGrp="1"/>
          </p:cNvSpPr>
          <p:nvPr>
            <p:ph type="subTitle" idx="1"/>
          </p:nvPr>
        </p:nvSpPr>
        <p:spPr>
          <a:xfrm>
            <a:off x="1142976" y="4857760"/>
            <a:ext cx="6400800" cy="1752600"/>
          </a:xfrm>
        </p:spPr>
        <p:txBody>
          <a:bodyPr/>
          <a:lstStyle/>
          <a:p>
            <a:r>
              <a:rPr lang="en-US" altLang="ja-JP" dirty="0"/>
              <a:t>CMCC</a:t>
            </a:r>
            <a:endParaRPr kumimoji="1" lang="ja-JP" altLang="en-US" dirty="0"/>
          </a:p>
        </p:txBody>
      </p:sp>
      <p:sp>
        <p:nvSpPr>
          <p:cNvPr id="7" name="テキスト ボックス 3"/>
          <p:cNvSpPr txBox="1"/>
          <p:nvPr/>
        </p:nvSpPr>
        <p:spPr>
          <a:xfrm>
            <a:off x="251520" y="620688"/>
            <a:ext cx="8678198" cy="1754326"/>
          </a:xfrm>
          <a:prstGeom prst="rect">
            <a:avLst/>
          </a:prstGeom>
          <a:noFill/>
        </p:spPr>
        <p:txBody>
          <a:bodyPr wrap="square" rtlCol="0">
            <a:spAutoFit/>
          </a:bodyPr>
          <a:lstStyle/>
          <a:p>
            <a:r>
              <a:rPr lang="en-GB" altLang="zh-CN" b="1" dirty="0"/>
              <a:t>3GPP TSG-RAN WG4 Meeting # 95-e                                                   	    R4-200xxxx</a:t>
            </a:r>
            <a:endParaRPr lang="zh-CN" altLang="zh-CN" dirty="0"/>
          </a:p>
          <a:p>
            <a:r>
              <a:rPr lang="en-GB" altLang="zh-CN" b="1" dirty="0"/>
              <a:t>Electronic Meeting, 25 May – 5 June, 2020</a:t>
            </a:r>
            <a:endParaRPr lang="zh-CN" altLang="zh-CN" dirty="0"/>
          </a:p>
          <a:p>
            <a:endParaRPr lang="zh-CN" altLang="zh-CN" dirty="0"/>
          </a:p>
          <a:p>
            <a:endParaRPr lang="zh-CN" altLang="zh-CN" dirty="0"/>
          </a:p>
          <a:p>
            <a:pPr hangingPunct="0"/>
            <a:endParaRPr lang="zh-CN" altLang="zh-CN" dirty="0"/>
          </a:p>
          <a:p>
            <a:endParaRPr lang="en-US" b="1" i="1" dirty="0"/>
          </a:p>
        </p:txBody>
      </p:sp>
    </p:spTree>
    <p:extLst>
      <p:ext uri="{BB962C8B-B14F-4D97-AF65-F5344CB8AC3E}">
        <p14:creationId xmlns:p14="http://schemas.microsoft.com/office/powerpoint/2010/main" val="36499066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1-1-8: UL DL configuration</a:t>
            </a:r>
            <a:endParaRPr lang="zh-CN" altLang="zh-CN" dirty="0"/>
          </a:p>
          <a:p>
            <a:pPr lvl="1"/>
            <a:r>
              <a:rPr lang="en-GB" altLang="zh-CN" dirty="0"/>
              <a:t>Option 1: This issue can be discussed after the testability issues are solved. (</a:t>
            </a:r>
            <a:r>
              <a:rPr lang="en-GB" altLang="zh-CN" dirty="0" err="1"/>
              <a:t>Ericssion</a:t>
            </a:r>
            <a:r>
              <a:rPr lang="en-GB" altLang="zh-CN" dirty="0"/>
              <a:t>, Nokia, QC, LGE)</a:t>
            </a:r>
            <a:endParaRPr lang="zh-CN" altLang="zh-CN" dirty="0"/>
          </a:p>
          <a:p>
            <a:pPr lvl="1"/>
            <a:r>
              <a:rPr lang="en-GB" altLang="zh-CN" dirty="0"/>
              <a:t>Option 2: 60 kHz UL DL configuration should be discussed considering blanked symbol is introduced in the current spec.</a:t>
            </a:r>
          </a:p>
          <a:p>
            <a:pPr lvl="1"/>
            <a:endParaRPr lang="zh-CN" altLang="zh-CN" dirty="0"/>
          </a:p>
          <a:p>
            <a:pPr lvl="0"/>
            <a:r>
              <a:rPr lang="en-GB" altLang="zh-CN" dirty="0"/>
              <a:t>Agreement</a:t>
            </a:r>
            <a:endParaRPr lang="zh-CN" altLang="zh-CN" dirty="0"/>
          </a:p>
          <a:p>
            <a:pPr lvl="1"/>
            <a:r>
              <a:rPr lang="en-GB" altLang="zh-CN" dirty="0"/>
              <a:t>This issue can be discussed after the testability issues are solved.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1-1-9: How to calculate EVM for symbols in which the transient occurs</a:t>
            </a:r>
            <a:endParaRPr lang="zh-CN" altLang="zh-CN" dirty="0"/>
          </a:p>
          <a:p>
            <a:pPr lvl="1"/>
            <a:r>
              <a:rPr lang="en-GB" altLang="zh-CN" dirty="0"/>
              <a:t>Option 1: Test procedure detail that needs to be discussed in RAN5.  (</a:t>
            </a:r>
            <a:r>
              <a:rPr lang="en-GB" altLang="zh-CN" dirty="0" err="1"/>
              <a:t>Ericssion</a:t>
            </a:r>
            <a:r>
              <a:rPr lang="en-GB" altLang="zh-CN" dirty="0"/>
              <a:t>, Nokia, QC, LGE)</a:t>
            </a:r>
            <a:endParaRPr lang="zh-CN" altLang="zh-CN" dirty="0"/>
          </a:p>
          <a:p>
            <a:pPr lvl="1"/>
            <a:r>
              <a:rPr lang="en-GB" altLang="zh-CN" dirty="0"/>
              <a:t>Option 2: Transient period is different for ramp up and ramp down, it should be clearly clarified. (HW)</a:t>
            </a:r>
            <a:endParaRPr lang="zh-CN" altLang="zh-CN" dirty="0"/>
          </a:p>
          <a:p>
            <a:pPr lvl="0"/>
            <a:r>
              <a:rPr lang="en-GB" altLang="zh-CN" dirty="0"/>
              <a:t>Agreement</a:t>
            </a:r>
            <a:endParaRPr lang="zh-CN" altLang="zh-CN" dirty="0"/>
          </a:p>
          <a:p>
            <a:pPr lvl="1"/>
            <a:r>
              <a:rPr lang="en-GB" altLang="zh-CN" dirty="0"/>
              <a:t>This test procedure detail needs to be discussed in RAN5 </a:t>
            </a:r>
          </a:p>
          <a:p>
            <a:pPr lvl="1"/>
            <a:r>
              <a:rPr lang="en-US" altLang="zh-CN" dirty="0">
                <a:solidFill>
                  <a:srgbClr val="7030A0"/>
                </a:solidFill>
              </a:rPr>
              <a:t>or The testability on symbol level RMS EVM </a:t>
            </a:r>
            <a:r>
              <a:rPr lang="en-GB" altLang="zh-CN" dirty="0">
                <a:solidFill>
                  <a:srgbClr val="7030A0"/>
                </a:solidFill>
              </a:rPr>
              <a:t>needs to be discussed in RAN4 (HW)</a:t>
            </a:r>
            <a:endParaRPr lang="zh-CN" altLang="zh-CN" dirty="0">
              <a:solidFill>
                <a:srgbClr val="7030A0"/>
              </a:solidFill>
            </a:endParaRPr>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US" altLang="zh-CN" dirty="0"/>
              <a:t>    </a:t>
            </a:r>
            <a:r>
              <a:rPr lang="en-GB" altLang="zh-CN" b="1" u="sng" dirty="0"/>
              <a:t>Issue 1-1-10: EVM budget for symbol where the transient occurs</a:t>
            </a:r>
            <a:endParaRPr lang="zh-CN" altLang="zh-CN" dirty="0"/>
          </a:p>
          <a:p>
            <a:pPr lvl="1"/>
            <a:r>
              <a:rPr lang="en-GB" altLang="zh-CN" sz="2400" dirty="0"/>
              <a:t>Option 1: Keeping EVM budget in square brackets. EVM values can be discussed after agreement is reached on the feasibility of testing transient periods. (</a:t>
            </a:r>
            <a:r>
              <a:rPr lang="en-GB" altLang="zh-CN" sz="2400" dirty="0" err="1"/>
              <a:t>Ericssion</a:t>
            </a:r>
            <a:r>
              <a:rPr lang="en-GB" altLang="zh-CN" sz="2400" dirty="0"/>
              <a:t>, Nokia, QC)</a:t>
            </a:r>
            <a:endParaRPr lang="zh-CN" altLang="zh-CN" sz="2400" dirty="0"/>
          </a:p>
          <a:p>
            <a:pPr lvl="1"/>
            <a:r>
              <a:rPr lang="en-GB" altLang="zh-CN" sz="2400" dirty="0"/>
              <a:t>Option 2: EVM requirement should decide based on simulation results which can meet network performance on high order modulation. (HW)</a:t>
            </a:r>
            <a:endParaRPr lang="zh-CN" altLang="zh-CN" sz="2400" dirty="0"/>
          </a:p>
          <a:p>
            <a:pPr lvl="0"/>
            <a:r>
              <a:rPr lang="en-GB" altLang="zh-CN" dirty="0"/>
              <a:t>Agreement</a:t>
            </a:r>
            <a:endParaRPr lang="zh-CN" altLang="zh-CN" dirty="0"/>
          </a:p>
          <a:p>
            <a:pPr lvl="1"/>
            <a:r>
              <a:rPr lang="en-GB" altLang="zh-CN" sz="2400" dirty="0"/>
              <a:t>Keeping EVM budget in square brackets, and EVM values should be discussed with technical justification after agreement is reached on the feasibility of testing transient periods</a:t>
            </a:r>
          </a:p>
          <a:p>
            <a:pPr lvl="1"/>
            <a:r>
              <a:rPr lang="en-GB" altLang="zh-CN" sz="2400" dirty="0">
                <a:solidFill>
                  <a:srgbClr val="7030A0"/>
                </a:solidFill>
              </a:rPr>
              <a:t>or RF requirement should be settled down before testability (HW)</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4544" y="-428652"/>
            <a:ext cx="9756576" cy="1143000"/>
          </a:xfrm>
        </p:spPr>
        <p:txBody>
          <a:bodyPr>
            <a:noAutofit/>
          </a:bodyPr>
          <a:lstStyle/>
          <a:p>
            <a:br>
              <a:rPr lang="en-US" altLang="zh-CN" sz="2800" b="1" dirty="0"/>
            </a:br>
            <a:r>
              <a:rPr lang="en-US" altLang="zh-CN" sz="3200" b="1" dirty="0"/>
              <a:t>How to capture</a:t>
            </a:r>
            <a:r>
              <a:rPr lang="en-GB" altLang="zh-CN" sz="3200" b="1" dirty="0"/>
              <a:t> </a:t>
            </a:r>
            <a:r>
              <a:rPr lang="en-US" altLang="zh-CN" sz="3200" b="1" dirty="0"/>
              <a:t>transient period capability</a:t>
            </a:r>
            <a:endParaRPr lang="zh-CN" altLang="en-US" sz="3200" b="1" dirty="0"/>
          </a:p>
        </p:txBody>
      </p:sp>
      <p:sp>
        <p:nvSpPr>
          <p:cNvPr id="3" name="内容占位符 2"/>
          <p:cNvSpPr>
            <a:spLocks noGrp="1"/>
          </p:cNvSpPr>
          <p:nvPr>
            <p:ph idx="1"/>
          </p:nvPr>
        </p:nvSpPr>
        <p:spPr>
          <a:xfrm>
            <a:off x="142844" y="785794"/>
            <a:ext cx="8901114" cy="1936236"/>
          </a:xfrm>
        </p:spPr>
        <p:txBody>
          <a:bodyPr>
            <a:noAutofit/>
          </a:bodyPr>
          <a:lstStyle/>
          <a:p>
            <a:r>
              <a:rPr lang="en-US" altLang="zh-CN" sz="2800" b="1" dirty="0"/>
              <a:t>option 1</a:t>
            </a:r>
            <a:r>
              <a:rPr lang="en-US" altLang="zh-CN" sz="2800" dirty="0"/>
              <a:t>(HW):RAN4 continues the discussion on the testability before introducing the corresponding UE capabilities, and </a:t>
            </a:r>
            <a:r>
              <a:rPr lang="x-none" altLang="zh-CN" sz="2800" dirty="0"/>
              <a:t>RAN4</a:t>
            </a:r>
            <a:r>
              <a:rPr lang="en-US" altLang="zh-CN" sz="2800" dirty="0"/>
              <a:t> recommends a </a:t>
            </a:r>
            <a:r>
              <a:rPr lang="x-none" altLang="zh-CN" sz="2800" dirty="0"/>
              <a:t>new SI on detailing the test procedure for transient period</a:t>
            </a:r>
            <a:r>
              <a:rPr lang="en-US" altLang="zh-CN" sz="2800" dirty="0"/>
              <a:t>.</a:t>
            </a:r>
            <a:r>
              <a:rPr lang="zh-CN" altLang="zh-CN" sz="2800" dirty="0"/>
              <a:t> </a:t>
            </a:r>
            <a:r>
              <a:rPr lang="en-US" altLang="zh-CN" sz="2800" dirty="0"/>
              <a:t>It is up to RAN to decide whether a new SI on detailing the test procedure for transient period can be approved</a:t>
            </a:r>
            <a:endParaRPr lang="en-US" altLang="zh-CN" sz="2800" strike="sngStrike" dirty="0"/>
          </a:p>
          <a:p>
            <a:endParaRPr lang="en-US" altLang="zh-CN" sz="2800" dirty="0"/>
          </a:p>
          <a:p>
            <a:endParaRPr lang="en-US" altLang="zh-CN" dirty="0"/>
          </a:p>
        </p:txBody>
      </p:sp>
      <p:sp>
        <p:nvSpPr>
          <p:cNvPr id="10" name="内容占位符 2"/>
          <p:cNvSpPr txBox="1">
            <a:spLocks/>
          </p:cNvSpPr>
          <p:nvPr/>
        </p:nvSpPr>
        <p:spPr>
          <a:xfrm>
            <a:off x="357158" y="1214422"/>
            <a:ext cx="8424936" cy="936104"/>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内容占位符 2"/>
          <p:cNvSpPr txBox="1">
            <a:spLocks/>
          </p:cNvSpPr>
          <p:nvPr/>
        </p:nvSpPr>
        <p:spPr>
          <a:xfrm>
            <a:off x="71406" y="3643314"/>
            <a:ext cx="8929750" cy="2857520"/>
          </a:xfrm>
          <a:prstGeom prst="rect">
            <a:avLst/>
          </a:prstGeom>
        </p:spPr>
        <p:txBody>
          <a:bodyPr vert="horz" lIns="91440" tIns="45720" rIns="91440" bIns="45720" rtlCol="0">
            <a:noAutofit/>
          </a:bodyPr>
          <a:lstStyle/>
          <a:p>
            <a:pPr marL="342900" indent="-342900">
              <a:spcBef>
                <a:spcPct val="20000"/>
              </a:spcBef>
              <a:buFont typeface="Arial" pitchFamily="34" charset="0"/>
              <a:buChar char="•"/>
            </a:pPr>
            <a:r>
              <a:rPr lang="en-US" altLang="zh-CN" sz="2800" b="1" dirty="0"/>
              <a:t>option 2</a:t>
            </a:r>
            <a:r>
              <a:rPr lang="en-US" altLang="zh-CN" sz="2800" dirty="0"/>
              <a:t>(Anritsu, </a:t>
            </a:r>
            <a:r>
              <a:rPr lang="en-US" altLang="zh-CN" sz="2800" dirty="0" err="1"/>
              <a:t>Erission</a:t>
            </a:r>
            <a:r>
              <a:rPr lang="en-US" altLang="zh-CN" sz="2800" dirty="0"/>
              <a:t>, Nokia, QC):RAN4 agrees with CR(s) to introduce the feature into Rel-16. Testability can continue to be discussed as maintenance in future meetings</a:t>
            </a:r>
          </a:p>
          <a:p>
            <a:pPr marL="800100" lvl="2" indent="-342900">
              <a:spcBef>
                <a:spcPct val="20000"/>
              </a:spcBef>
              <a:buFont typeface="Calibri" pitchFamily="34" charset="0"/>
              <a:buChar char="−"/>
            </a:pPr>
            <a:r>
              <a:rPr lang="en-US" altLang="zh-CN" sz="2800" dirty="0"/>
              <a:t>If errors or omissions are identified in the specification, Cat F CR’s can be submitted following the usual process</a:t>
            </a:r>
          </a:p>
          <a:p>
            <a:pPr marL="342900" indent="-342900">
              <a:spcBef>
                <a:spcPct val="20000"/>
              </a:spcBef>
              <a:buFont typeface="Arial" pitchFamily="34" charset="0"/>
              <a:buChar char="•"/>
            </a:pPr>
            <a:endParaRPr lang="en-US" altLang="zh-CN" sz="28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4544" y="-428652"/>
            <a:ext cx="9756576" cy="1143000"/>
          </a:xfrm>
        </p:spPr>
        <p:txBody>
          <a:bodyPr>
            <a:noAutofit/>
          </a:bodyPr>
          <a:lstStyle/>
          <a:p>
            <a:br>
              <a:rPr lang="en-US" altLang="zh-CN" sz="2800" b="1" dirty="0"/>
            </a:br>
            <a:r>
              <a:rPr lang="en-US" altLang="zh-CN" sz="3200" b="1" dirty="0"/>
              <a:t>How to capture</a:t>
            </a:r>
            <a:r>
              <a:rPr lang="en-GB" altLang="zh-CN" sz="3200" b="1" dirty="0"/>
              <a:t> </a:t>
            </a:r>
            <a:r>
              <a:rPr lang="en-US" altLang="zh-CN" sz="3200" b="1" dirty="0"/>
              <a:t>transient period capability</a:t>
            </a:r>
            <a:endParaRPr lang="zh-CN" altLang="en-US" sz="3200" b="1" dirty="0"/>
          </a:p>
        </p:txBody>
      </p:sp>
      <p:sp>
        <p:nvSpPr>
          <p:cNvPr id="3" name="内容占位符 2"/>
          <p:cNvSpPr>
            <a:spLocks noGrp="1"/>
          </p:cNvSpPr>
          <p:nvPr>
            <p:ph idx="1"/>
          </p:nvPr>
        </p:nvSpPr>
        <p:spPr>
          <a:xfrm>
            <a:off x="242886" y="647478"/>
            <a:ext cx="8901114" cy="6093890"/>
          </a:xfrm>
        </p:spPr>
        <p:txBody>
          <a:bodyPr>
            <a:noAutofit/>
          </a:bodyPr>
          <a:lstStyle/>
          <a:p>
            <a:r>
              <a:rPr lang="en-US" altLang="zh-CN" sz="2800" b="1" dirty="0"/>
              <a:t>option 3 (LGE, OPPO, HW)</a:t>
            </a:r>
            <a:r>
              <a:rPr lang="en-US" altLang="zh-CN" sz="2800" dirty="0"/>
              <a:t>: RF requirement on transient period capability ( section 6.3.3 for on-on time mask ) can be introduced in TS 38.101-1 in Rel-16 with no release independent manner, and test case for transient period capability can be introduced in Rel-17 after the testability issues are solved by a new SI/WI for better management of scope and time budget. </a:t>
            </a:r>
            <a:r>
              <a:rPr lang="en-US" altLang="zh-CN" sz="2800" dirty="0">
                <a:highlight>
                  <a:srgbClr val="FFFF00"/>
                </a:highlight>
              </a:rPr>
              <a:t>It is up to RAN5 to decide if the tests apply to R16 UEs </a:t>
            </a:r>
          </a:p>
          <a:p>
            <a:r>
              <a:rPr lang="en-US" altLang="zh-CN" sz="2800" b="1" dirty="0">
                <a:highlight>
                  <a:srgbClr val="00FF00"/>
                </a:highlight>
              </a:rPr>
              <a:t>option 4</a:t>
            </a:r>
            <a:r>
              <a:rPr lang="en-US" altLang="zh-CN" sz="2800" dirty="0">
                <a:highlight>
                  <a:srgbClr val="00FF00"/>
                </a:highlight>
              </a:rPr>
              <a:t>: RF requirement on transient period capability ( section 6.3.3 for on-on time mask ) is introduced in Rel-16. The testability discussion will continue in TEI16 to address the existing issues 1-1-1 to 1-1-10. RAN4 will decide which release to apply the transient period test to UEs once the testability discussion is concluded </a:t>
            </a:r>
          </a:p>
          <a:p>
            <a:endParaRPr lang="en-US" altLang="zh-CN" sz="2800" dirty="0"/>
          </a:p>
          <a:p>
            <a:endParaRPr lang="en-US" altLang="zh-CN" sz="2800" dirty="0"/>
          </a:p>
          <a:p>
            <a:endParaRPr lang="en-US" altLang="zh-CN" sz="2800" dirty="0"/>
          </a:p>
          <a:p>
            <a:endParaRPr lang="en-US" altLang="zh-CN" sz="2800" dirty="0"/>
          </a:p>
          <a:p>
            <a:endParaRPr lang="en-US" altLang="zh-CN" sz="2800" dirty="0"/>
          </a:p>
          <a:p>
            <a:pPr>
              <a:buNone/>
            </a:pPr>
            <a:endParaRPr lang="en-US" altLang="zh-CN" sz="2800" dirty="0"/>
          </a:p>
        </p:txBody>
      </p:sp>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a:p>
          <a:p>
            <a:pPr>
              <a:buNone/>
            </a:pPr>
            <a:endParaRPr lang="en-GB" altLang="zh-CN" sz="2400" dirty="0">
              <a:solidFill>
                <a:srgbClr val="FF0000"/>
              </a:solidFill>
            </a:endParaRPr>
          </a:p>
          <a:p>
            <a:pPr>
              <a:buNone/>
            </a:pPr>
            <a:endParaRPr lang="zh-CN" altLang="zh-CN" sz="2800" b="1" dirty="0"/>
          </a:p>
          <a:p>
            <a:pPr marL="342900" lvl="0" indent="-342900" algn="just">
              <a:spcBef>
                <a:spcPct val="20000"/>
              </a:spcBef>
              <a:buFont typeface="Arial" pitchFamily="34" charset="0"/>
              <a:buChar char="•"/>
            </a:pPr>
            <a:endParaRPr lang="en-GB" altLang="zh-CN" sz="2800" dirty="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内容占位符 2"/>
          <p:cNvSpPr txBox="1">
            <a:spLocks/>
          </p:cNvSpPr>
          <p:nvPr/>
        </p:nvSpPr>
        <p:spPr>
          <a:xfrm>
            <a:off x="214250" y="5072074"/>
            <a:ext cx="8929750" cy="2857520"/>
          </a:xfrm>
          <a:prstGeom prst="rect">
            <a:avLst/>
          </a:prstGeom>
        </p:spPr>
        <p:txBody>
          <a:bodyPr vert="horz" lIns="91440" tIns="45720" rIns="91440" bIns="45720" rtlCol="0">
            <a:noAutofit/>
          </a:bodyPr>
          <a:lstStyle/>
          <a:p>
            <a:pPr marL="342900" indent="-342900">
              <a:spcBef>
                <a:spcPct val="20000"/>
              </a:spcBef>
            </a:pPr>
            <a:endParaRPr lang="en-US" altLang="zh-CN" sz="28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324544" y="-428652"/>
            <a:ext cx="9756576" cy="1143000"/>
          </a:xfrm>
        </p:spPr>
        <p:txBody>
          <a:bodyPr>
            <a:noAutofit/>
          </a:bodyPr>
          <a:lstStyle/>
          <a:p>
            <a:br>
              <a:rPr lang="en-US" altLang="zh-CN" sz="2800" b="1" dirty="0"/>
            </a:br>
            <a:r>
              <a:rPr lang="en-US" altLang="zh-CN" sz="3200" b="1" dirty="0"/>
              <a:t>WF on How to capture</a:t>
            </a:r>
            <a:r>
              <a:rPr lang="en-GB" altLang="zh-CN" sz="3200" b="1" dirty="0"/>
              <a:t> </a:t>
            </a:r>
            <a:r>
              <a:rPr lang="en-US" altLang="zh-CN" sz="3200" b="1" dirty="0"/>
              <a:t>transient period capability</a:t>
            </a:r>
            <a:endParaRPr lang="zh-CN" altLang="en-US" sz="3200" b="1" dirty="0"/>
          </a:p>
        </p:txBody>
      </p:sp>
      <p:sp>
        <p:nvSpPr>
          <p:cNvPr id="3" name="内容占位符 2"/>
          <p:cNvSpPr>
            <a:spLocks noGrp="1"/>
          </p:cNvSpPr>
          <p:nvPr>
            <p:ph idx="1"/>
          </p:nvPr>
        </p:nvSpPr>
        <p:spPr>
          <a:xfrm>
            <a:off x="242886" y="647478"/>
            <a:ext cx="8901114" cy="6093890"/>
          </a:xfrm>
        </p:spPr>
        <p:txBody>
          <a:bodyPr>
            <a:noAutofit/>
          </a:bodyPr>
          <a:lstStyle/>
          <a:p>
            <a:r>
              <a:rPr lang="en-US" altLang="zh-CN" sz="2800" b="1" dirty="0">
                <a:highlight>
                  <a:srgbClr val="00FF00"/>
                </a:highlight>
              </a:rPr>
              <a:t>Option 4 is agreed.</a:t>
            </a:r>
            <a:endParaRPr lang="en-US" altLang="zh-CN" sz="2800" dirty="0">
              <a:highlight>
                <a:srgbClr val="00FF00"/>
              </a:highlight>
            </a:endParaRPr>
          </a:p>
          <a:p>
            <a:endParaRPr lang="en-US" altLang="zh-CN" sz="2800" dirty="0"/>
          </a:p>
          <a:p>
            <a:endParaRPr lang="en-US" altLang="zh-CN" sz="2800" dirty="0"/>
          </a:p>
          <a:p>
            <a:endParaRPr lang="en-US" altLang="zh-CN" sz="2800" dirty="0"/>
          </a:p>
          <a:p>
            <a:endParaRPr lang="en-US" altLang="zh-CN" sz="2800" dirty="0"/>
          </a:p>
          <a:p>
            <a:pPr>
              <a:buNone/>
            </a:pPr>
            <a:endParaRPr lang="en-US" altLang="zh-CN" sz="2800" dirty="0"/>
          </a:p>
        </p:txBody>
      </p:sp>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a:p>
          <a:p>
            <a:pPr>
              <a:buNone/>
            </a:pPr>
            <a:endParaRPr lang="en-GB" altLang="zh-CN" sz="2400" dirty="0">
              <a:solidFill>
                <a:srgbClr val="FF0000"/>
              </a:solidFill>
            </a:endParaRPr>
          </a:p>
          <a:p>
            <a:pPr>
              <a:buNone/>
            </a:pPr>
            <a:endParaRPr lang="zh-CN" altLang="zh-CN" sz="2800" b="1" dirty="0"/>
          </a:p>
          <a:p>
            <a:pPr marL="342900" lvl="0" indent="-342900" algn="just">
              <a:spcBef>
                <a:spcPct val="20000"/>
              </a:spcBef>
              <a:buFont typeface="Arial" pitchFamily="34" charset="0"/>
              <a:buChar char="•"/>
            </a:pPr>
            <a:endParaRPr lang="en-GB" altLang="zh-CN" sz="2800" dirty="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11" name="内容占位符 2"/>
          <p:cNvSpPr txBox="1">
            <a:spLocks/>
          </p:cNvSpPr>
          <p:nvPr/>
        </p:nvSpPr>
        <p:spPr>
          <a:xfrm>
            <a:off x="214250" y="5072074"/>
            <a:ext cx="8929750" cy="2857520"/>
          </a:xfrm>
          <a:prstGeom prst="rect">
            <a:avLst/>
          </a:prstGeom>
        </p:spPr>
        <p:txBody>
          <a:bodyPr vert="horz" lIns="91440" tIns="45720" rIns="91440" bIns="45720" rtlCol="0">
            <a:noAutofit/>
          </a:bodyPr>
          <a:lstStyle/>
          <a:p>
            <a:pPr marL="342900" indent="-342900">
              <a:spcBef>
                <a:spcPct val="20000"/>
              </a:spcBef>
            </a:pPr>
            <a:endParaRPr lang="en-US" altLang="zh-CN" sz="2800" dirty="0"/>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2848691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2"/>
          <p:cNvSpPr txBox="1">
            <a:spLocks/>
          </p:cNvSpPr>
          <p:nvPr/>
        </p:nvSpPr>
        <p:spPr>
          <a:xfrm>
            <a:off x="4357686" y="10215610"/>
            <a:ext cx="8686800" cy="1512168"/>
          </a:xfrm>
          <a:prstGeom prst="rect">
            <a:avLst/>
          </a:prstGeom>
        </p:spPr>
        <p:txBody>
          <a:bodyPr vert="horz" lIns="91440" tIns="45720" rIns="91440" bIns="45720" rtlCol="0">
            <a:noAutofit/>
          </a:bodyPr>
          <a:lstStyle/>
          <a:p>
            <a:endParaRPr lang="en-US" altLang="zh-CN" sz="2800" dirty="0"/>
          </a:p>
          <a:p>
            <a:pPr>
              <a:buNone/>
            </a:pPr>
            <a:endParaRPr lang="en-GB" altLang="zh-CN" sz="2400" dirty="0">
              <a:solidFill>
                <a:srgbClr val="FF0000"/>
              </a:solidFill>
            </a:endParaRPr>
          </a:p>
          <a:p>
            <a:pPr>
              <a:buNone/>
            </a:pPr>
            <a:endParaRPr lang="zh-CN" altLang="zh-CN" sz="2800" b="1" dirty="0"/>
          </a:p>
          <a:p>
            <a:pPr marL="342900" lvl="0" indent="-342900" algn="just">
              <a:spcBef>
                <a:spcPct val="20000"/>
              </a:spcBef>
              <a:buFont typeface="Arial" pitchFamily="34" charset="0"/>
              <a:buChar char="•"/>
            </a:pPr>
            <a:endParaRPr lang="en-GB" altLang="zh-CN" sz="2800" dirty="0"/>
          </a:p>
        </p:txBody>
      </p:sp>
      <p:sp>
        <p:nvSpPr>
          <p:cNvPr id="10" name="内容占位符 2"/>
          <p:cNvSpPr txBox="1">
            <a:spLocks/>
          </p:cNvSpPr>
          <p:nvPr/>
        </p:nvSpPr>
        <p:spPr>
          <a:xfrm>
            <a:off x="857224" y="1357298"/>
            <a:ext cx="8424936" cy="3286148"/>
          </a:xfrm>
          <a:prstGeom prst="rect">
            <a:avLst/>
          </a:prstGeom>
        </p:spPr>
        <p:txBody>
          <a:bodyPr vert="horz" lIns="91440" tIns="45720" rIns="91440" bIns="45720" rtlCol="0">
            <a:normAutofit/>
          </a:bodyPr>
          <a:lstStyle/>
          <a:p>
            <a:pPr marL="342900" lvl="0" indent="-342900" algn="just">
              <a:spcBef>
                <a:spcPct val="20000"/>
              </a:spcBef>
            </a:pPr>
            <a:r>
              <a:rPr lang="en-GB" altLang="zh-CN" dirty="0">
                <a:solidFill>
                  <a:schemeClr val="tx2"/>
                </a:solidFill>
              </a:rPr>
              <a:t>       </a:t>
            </a:r>
            <a:endParaRPr kumimoji="1" lang="zh-CN" altLang="zh-CN" sz="3200" b="1" i="0" u="none" strike="noStrike" kern="1200" cap="none" spc="0" normalizeH="0" baseline="0" noProof="0" dirty="0">
              <a:ln>
                <a:noFill/>
              </a:ln>
              <a:solidFill>
                <a:schemeClr val="tx1"/>
              </a:solidFill>
              <a:effectLst/>
              <a:uLnTx/>
              <a:uFillTx/>
              <a:latin typeface="+mn-lt"/>
              <a:ea typeface="+mn-ea"/>
              <a:cs typeface="+mn-cs"/>
            </a:endParaRPr>
          </a:p>
        </p:txBody>
      </p:sp>
      <p:sp>
        <p:nvSpPr>
          <p:cNvPr id="9" name="内容占位符 2"/>
          <p:cNvSpPr txBox="1">
            <a:spLocks/>
          </p:cNvSpPr>
          <p:nvPr/>
        </p:nvSpPr>
        <p:spPr>
          <a:xfrm>
            <a:off x="142844" y="4429132"/>
            <a:ext cx="8686800" cy="1936236"/>
          </a:xfrm>
          <a:prstGeom prst="rect">
            <a:avLst/>
          </a:prstGeom>
        </p:spPr>
        <p:txBody>
          <a:bodyPr vert="horz" lIns="91440" tIns="45720" rIns="91440" bIns="45720" rtlCol="0">
            <a:no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28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1" lang="en-US" altLang="zh-C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8" name="标题 7"/>
          <p:cNvSpPr>
            <a:spLocks noGrp="1"/>
          </p:cNvSpPr>
          <p:nvPr>
            <p:ph type="title"/>
          </p:nvPr>
        </p:nvSpPr>
        <p:spPr>
          <a:xfrm>
            <a:off x="357158" y="2786058"/>
            <a:ext cx="8229600" cy="1143000"/>
          </a:xfrm>
        </p:spPr>
        <p:txBody>
          <a:bodyPr/>
          <a:lstStyle/>
          <a:p>
            <a:r>
              <a:rPr lang="en-US" altLang="zh-CN" dirty="0"/>
              <a:t>Thanks!</a:t>
            </a:r>
            <a:endParaRPr lang="zh-CN"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コンテンツ プレースホルダー 2"/>
          <p:cNvSpPr>
            <a:spLocks noGrp="1"/>
          </p:cNvSpPr>
          <p:nvPr>
            <p:ph idx="1"/>
          </p:nvPr>
        </p:nvSpPr>
        <p:spPr>
          <a:xfrm>
            <a:off x="214282" y="1071546"/>
            <a:ext cx="8929750" cy="5069160"/>
          </a:xfrm>
        </p:spPr>
        <p:txBody>
          <a:bodyPr>
            <a:noAutofit/>
          </a:bodyPr>
          <a:lstStyle/>
          <a:p>
            <a:pPr marL="342900" lvl="1" indent="-342900">
              <a:buFont typeface="Arial" pitchFamily="34" charset="0"/>
              <a:buChar char="•"/>
            </a:pPr>
            <a:endParaRPr lang="en-GB" altLang="zh-CN" sz="2000" dirty="0"/>
          </a:p>
          <a:p>
            <a:r>
              <a:rPr lang="en-GB" altLang="zh-CN" sz="2400" dirty="0"/>
              <a:t>In RAN#87e meeting, the email discussion on transient period concluded:</a:t>
            </a:r>
            <a:endParaRPr lang="zh-CN" altLang="zh-CN" sz="2400" dirty="0"/>
          </a:p>
          <a:p>
            <a:pPr>
              <a:buNone/>
            </a:pPr>
            <a:r>
              <a:rPr lang="en-GB" altLang="zh-CN" sz="2400" i="1" dirty="0"/>
              <a:t>	- There is no consensus on whether the transient time capability is feasible to test or not. RAN4 CR is 261 is noted. RAN4 continue discussing the feasibility of testing the transient periods in RAN4 during Q2 and report the outcome at RAN#88</a:t>
            </a:r>
            <a:endParaRPr lang="zh-CN" altLang="zh-CN" sz="2400" dirty="0"/>
          </a:p>
          <a:p>
            <a:r>
              <a:rPr lang="en-GB" altLang="zh-CN" sz="2400" dirty="0"/>
              <a:t>In RAN4#94-e meeting, RAN4 discussed the feasibility of testing transient period capability and captured alternatives in WF (R4-2005668)</a:t>
            </a:r>
            <a:endParaRPr lang="zh-CN" altLang="zh-CN" sz="2400"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
        <p:nvSpPr>
          <p:cNvPr id="5" name="Title 1"/>
          <p:cNvSpPr>
            <a:spLocks noGrp="1"/>
          </p:cNvSpPr>
          <p:nvPr>
            <p:ph type="title"/>
          </p:nvPr>
        </p:nvSpPr>
        <p:spPr>
          <a:xfrm>
            <a:off x="-857288" y="142852"/>
            <a:ext cx="10515600" cy="1000132"/>
          </a:xfrm>
        </p:spPr>
        <p:txBody>
          <a:bodyPr>
            <a:normAutofit/>
          </a:bodyPr>
          <a:lstStyle/>
          <a:p>
            <a:r>
              <a:rPr lang="en-US" dirty="0"/>
              <a:t>Background</a:t>
            </a:r>
          </a:p>
        </p:txBody>
      </p:sp>
      <p:sp>
        <p:nvSpPr>
          <p:cNvPr id="7" name="矩形 6"/>
          <p:cNvSpPr/>
          <p:nvPr/>
        </p:nvSpPr>
        <p:spPr>
          <a:xfrm>
            <a:off x="-285752" y="4929198"/>
            <a:ext cx="9429784" cy="4524315"/>
          </a:xfrm>
          <a:prstGeom prst="rect">
            <a:avLst/>
          </a:prstGeom>
        </p:spPr>
        <p:txBody>
          <a:bodyPr wrap="square">
            <a:spAutoFit/>
          </a:bodyPr>
          <a:lstStyle/>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pPr>
            <a:endParaRPr lang="en-GB" altLang="zh-CN" dirty="0"/>
          </a:p>
          <a:p>
            <a:pPr marL="800100" lvl="1" indent="-342900">
              <a:buSzPct val="50000"/>
              <a:buNone/>
            </a:pPr>
            <a:endParaRPr lang="en-GB" altLang="zh-CN"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GB" altLang="ja-JP" dirty="0"/>
          </a:p>
          <a:p>
            <a:pPr marL="800100" lvl="1" indent="-342900">
              <a:buSzPct val="50000"/>
              <a:buNone/>
            </a:pPr>
            <a:endParaRPr lang="en-US" altLang="ja-JP" dirty="0"/>
          </a:p>
        </p:txBody>
      </p:sp>
    </p:spTree>
    <p:extLst>
      <p:ext uri="{BB962C8B-B14F-4D97-AF65-F5344CB8AC3E}">
        <p14:creationId xmlns:p14="http://schemas.microsoft.com/office/powerpoint/2010/main" val="38934609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214330"/>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marL="342900" lvl="1" indent="-342900">
              <a:buFont typeface="Arial" pitchFamily="34" charset="0"/>
              <a:buChar char="•"/>
            </a:pPr>
            <a:endParaRPr lang="en-GB" altLang="zh-CN" sz="2000" dirty="0"/>
          </a:p>
          <a:p>
            <a:pPr>
              <a:buNone/>
            </a:pPr>
            <a:r>
              <a:rPr lang="en-US" altLang="zh-CN" b="1" dirty="0"/>
              <a:t>    </a:t>
            </a:r>
            <a:r>
              <a:rPr lang="zh-CN" altLang="zh-CN" b="1" u="sng" dirty="0"/>
              <a:t>Issue 1-1-1: Whether RMS EVM over 1 slot can represent the transient period capability.</a:t>
            </a:r>
            <a:endParaRPr lang="zh-CN" altLang="zh-CN" dirty="0"/>
          </a:p>
          <a:p>
            <a:pPr lvl="0"/>
            <a:endParaRPr lang="en-GB" altLang="zh-CN" dirty="0"/>
          </a:p>
          <a:p>
            <a:pPr lvl="0"/>
            <a:r>
              <a:rPr lang="en-GB" altLang="zh-CN" dirty="0"/>
              <a:t>Agreements</a:t>
            </a:r>
            <a:endParaRPr lang="zh-CN" altLang="zh-CN" dirty="0"/>
          </a:p>
          <a:p>
            <a:pPr lvl="1"/>
            <a:r>
              <a:rPr lang="en-GB" altLang="zh-CN" strike="sngStrike" dirty="0"/>
              <a:t>Slot level RMS EVM need to be tested even it cannot represent for transient period capability</a:t>
            </a:r>
          </a:p>
          <a:p>
            <a:pPr lvl="1"/>
            <a:r>
              <a:rPr lang="en-US" altLang="zh-CN" dirty="0"/>
              <a:t>Since slot level RMS EVM does not represent transient period capability, it need not be tested</a:t>
            </a:r>
          </a:p>
          <a:p>
            <a:pPr lvl="1"/>
            <a:r>
              <a:rPr lang="en-GB" altLang="zh-CN" dirty="0"/>
              <a:t>No impact on testability of </a:t>
            </a:r>
            <a:r>
              <a:rPr lang="en-US" altLang="zh-CN" dirty="0"/>
              <a:t>transient period capability</a:t>
            </a:r>
            <a:endParaRPr lang="en-GB" altLang="zh-CN" dirty="0"/>
          </a:p>
          <a:p>
            <a:pPr lvl="1"/>
            <a:endParaRPr lang="en-GB" altLang="zh-CN" dirty="0"/>
          </a:p>
          <a:p>
            <a:r>
              <a:rPr lang="en-GB" altLang="zh-CN" sz="2400" strike="sngStrike" dirty="0">
                <a:solidFill>
                  <a:srgbClr val="7030A0"/>
                </a:solidFill>
              </a:rPr>
              <a:t>If it can not represent transient period capability, it does not need to be tested (HW)</a:t>
            </a:r>
            <a:endParaRPr lang="zh-CN" altLang="zh-CN" sz="2400" strike="sngStrike" dirty="0">
              <a:solidFill>
                <a:srgbClr val="7030A0"/>
              </a:solidFill>
            </a:endParaRPr>
          </a:p>
          <a:p>
            <a:pPr lvl="1">
              <a:buNone/>
            </a:pPr>
            <a:endParaRPr lang="zh-CN" altLang="zh-CN" sz="3200" dirty="0"/>
          </a:p>
          <a:p>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strike="sngStrike" dirty="0"/>
              <a:t>WF on testability issues for transient period</a:t>
            </a:r>
            <a:endParaRPr lang="en-US" sz="3600" b="1" strike="sngStrike" dirty="0"/>
          </a:p>
        </p:txBody>
      </p:sp>
      <p:sp>
        <p:nvSpPr>
          <p:cNvPr id="5" name="コンテンツ プレースホルダー 2"/>
          <p:cNvSpPr>
            <a:spLocks noGrp="1"/>
          </p:cNvSpPr>
          <p:nvPr>
            <p:ph idx="1"/>
          </p:nvPr>
        </p:nvSpPr>
        <p:spPr>
          <a:xfrm>
            <a:off x="71406" y="574418"/>
            <a:ext cx="8929750" cy="5069160"/>
          </a:xfrm>
        </p:spPr>
        <p:txBody>
          <a:bodyPr>
            <a:noAutofit/>
          </a:bodyPr>
          <a:lstStyle/>
          <a:p>
            <a:pPr>
              <a:buNone/>
            </a:pPr>
            <a:r>
              <a:rPr lang="en-GB" altLang="zh-CN" b="1" dirty="0"/>
              <a:t>    </a:t>
            </a:r>
            <a:r>
              <a:rPr lang="en-GB" altLang="zh-CN" b="1" u="sng" strike="sngStrike" dirty="0"/>
              <a:t>Issue 1-1-2: For RMS EVM over 1 slot, whether EVM measurement procedure on equalizing is clear for UE</a:t>
            </a:r>
          </a:p>
          <a:p>
            <a:endParaRPr lang="zh-CN" altLang="zh-CN" strike="sngStrike" dirty="0"/>
          </a:p>
          <a:p>
            <a:pPr lvl="1"/>
            <a:r>
              <a:rPr lang="en-GB" altLang="zh-CN" sz="2400" strike="sngStrike" dirty="0"/>
              <a:t>Option 1: It can be modified when describing EVM procedure for 1 symbol.</a:t>
            </a:r>
            <a:r>
              <a:rPr lang="zh-CN" altLang="zh-CN" sz="2400" strike="sngStrike" dirty="0"/>
              <a:t>（</a:t>
            </a:r>
            <a:r>
              <a:rPr lang="en-GB" altLang="zh-CN" sz="2400" strike="sngStrike" dirty="0"/>
              <a:t>Anritsu, QC, Ericsson</a:t>
            </a:r>
            <a:r>
              <a:rPr lang="zh-CN" altLang="zh-CN" sz="2400" strike="sngStrike" dirty="0"/>
              <a:t>）</a:t>
            </a:r>
          </a:p>
          <a:p>
            <a:pPr lvl="1"/>
            <a:r>
              <a:rPr lang="en-GB" altLang="zh-CN" sz="2400" strike="sngStrike" dirty="0"/>
              <a:t>Option 2: No modifications are required.</a:t>
            </a:r>
            <a:r>
              <a:rPr lang="zh-CN" altLang="zh-CN" sz="2400" strike="sngStrike" dirty="0"/>
              <a:t>（</a:t>
            </a:r>
            <a:r>
              <a:rPr lang="en-GB" altLang="zh-CN" sz="2400" strike="sngStrike" dirty="0"/>
              <a:t>Nokia</a:t>
            </a:r>
            <a:r>
              <a:rPr lang="zh-CN" altLang="zh-CN" sz="2400" strike="sngStrike" dirty="0"/>
              <a:t>）</a:t>
            </a:r>
          </a:p>
          <a:p>
            <a:pPr lvl="1"/>
            <a:r>
              <a:rPr lang="en-GB" altLang="zh-CN" sz="2400" strike="sngStrike" dirty="0"/>
              <a:t>Option 3: no, the equalize procedure can be 1) one DMRS 2) linear interpolation 3) DMRS+ data, it cannot only depend on TE implementation. Whether 1st DMRS can be used for equalization, it will compensate on transient as a part of channel status. The procedure has big impact on whether the EVM measurement is accurate.  (HW)</a:t>
            </a:r>
            <a:endParaRPr lang="zh-CN" altLang="zh-CN" sz="2400" strike="sngStrike"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1-1-3: For RMS EVM over 1 symbol, how to define EVM measurement procedure in the spec</a:t>
            </a:r>
            <a:endParaRPr lang="zh-CN" altLang="zh-CN" dirty="0"/>
          </a:p>
          <a:p>
            <a:pPr lvl="1"/>
            <a:endParaRPr lang="en-GB" altLang="zh-CN" dirty="0"/>
          </a:p>
          <a:p>
            <a:pPr lvl="1"/>
            <a:r>
              <a:rPr lang="en-GB" altLang="zh-CN" dirty="0"/>
              <a:t>Option 1: Adding a new section/annex for EVM to include symbols with transient period. (QC)</a:t>
            </a:r>
            <a:endParaRPr lang="zh-CN" altLang="zh-CN" dirty="0"/>
          </a:p>
          <a:p>
            <a:pPr lvl="1"/>
            <a:r>
              <a:rPr lang="en-GB" altLang="zh-CN" dirty="0"/>
              <a:t>Option 2: It is not an issue whether we create a new section in TS 38.101, we should ensure the procedure could be correct, aligned among TE vendors, high-precision. (Anritsu, HW)</a:t>
            </a:r>
            <a:endParaRPr lang="zh-CN" altLang="zh-CN" dirty="0"/>
          </a:p>
          <a:p>
            <a:pPr marL="0" lvl="1" indent="0">
              <a:buNone/>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1-1-4: Whether 20dB power change can represent the maximum power change in the network, if not, whether TE can provide the test condition for the maximum power change</a:t>
            </a:r>
            <a:endParaRPr lang="zh-CN" altLang="zh-CN" dirty="0"/>
          </a:p>
          <a:p>
            <a:pPr lvl="1"/>
            <a:endParaRPr lang="en-GB" altLang="zh-CN" dirty="0"/>
          </a:p>
          <a:p>
            <a:pPr lvl="1"/>
            <a:r>
              <a:rPr lang="en-GB" altLang="zh-CN" sz="2400" dirty="0"/>
              <a:t>Option 1: 20 dB power step is reasonable for on-on power change. (Nokia, QC, Ericsson)</a:t>
            </a:r>
            <a:endParaRPr lang="zh-CN" altLang="zh-CN" sz="2400" dirty="0"/>
          </a:p>
          <a:p>
            <a:pPr lvl="1"/>
            <a:r>
              <a:rPr lang="en-GB" altLang="zh-CN" sz="2400" dirty="0"/>
              <a:t>Option 2: no, power change&gt;20dB is common case under real network. If the reference power change for transient period is 20dB, it will have performance impact on network, if the reference power change for transient period is worst case(e.g.58dB), how UE vendor get known our capability without reliable test environment. (HW, LGE)</a:t>
            </a:r>
            <a:endParaRPr lang="zh-CN" altLang="zh-CN" sz="2400"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1-1-5: How to ensure the transient period is symmetrically positioned</a:t>
            </a:r>
            <a:endParaRPr lang="zh-CN" altLang="zh-CN" dirty="0"/>
          </a:p>
          <a:p>
            <a:pPr lvl="1"/>
            <a:endParaRPr lang="en-GB" altLang="zh-CN" dirty="0"/>
          </a:p>
          <a:p>
            <a:pPr lvl="1"/>
            <a:r>
              <a:rPr lang="en-GB" altLang="zh-CN" dirty="0"/>
              <a:t>Option 1: The exclusion window is defined be symmetric about the symbol boundaries. Symmetric exclusion window has been specified from Rel-15 in TS 38.101-1 (Nokia, QC, Ericsson, LGE)</a:t>
            </a:r>
            <a:endParaRPr lang="zh-CN" altLang="zh-CN" dirty="0"/>
          </a:p>
          <a:p>
            <a:pPr lvl="1"/>
            <a:r>
              <a:rPr lang="en-GB" altLang="zh-CN" dirty="0"/>
              <a:t>Option 2: Need a baseline on how to position transient period. (HW)</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1-1-6: Whether EVM=min(EVM</a:t>
            </a:r>
            <a:r>
              <a:rPr lang="en-GB" altLang="zh-CN" b="1" u="sng" baseline="-25000" dirty="0"/>
              <a:t>L</a:t>
            </a:r>
            <a:r>
              <a:rPr lang="en-GB" altLang="zh-CN" b="1" u="sng" dirty="0"/>
              <a:t>, EVM</a:t>
            </a:r>
            <a:r>
              <a:rPr lang="en-GB" altLang="zh-CN" b="1" u="sng" baseline="-25000" dirty="0"/>
              <a:t>H</a:t>
            </a:r>
            <a:r>
              <a:rPr lang="en-GB" altLang="zh-CN" b="1" u="sng" dirty="0"/>
              <a:t>) can differentiate UE with different transient period ability</a:t>
            </a:r>
            <a:endParaRPr lang="zh-CN" altLang="zh-CN" dirty="0"/>
          </a:p>
          <a:p>
            <a:pPr lvl="1"/>
            <a:r>
              <a:rPr lang="en-GB" altLang="zh-CN" dirty="0"/>
              <a:t>Option1: Do not introduce 1us. For 2us,4us,7us  can be further discussed. (QC, Ericsson can accept option1 as a compromise)</a:t>
            </a:r>
            <a:endParaRPr lang="zh-CN" altLang="zh-CN" dirty="0"/>
          </a:p>
          <a:p>
            <a:pPr lvl="1"/>
            <a:r>
              <a:rPr lang="en-GB" altLang="zh-CN" dirty="0"/>
              <a:t>Option2: Including 1us,2us,4us,7us</a:t>
            </a:r>
          </a:p>
          <a:p>
            <a:pPr lvl="1"/>
            <a:endParaRPr lang="zh-CN" altLang="zh-CN" dirty="0"/>
          </a:p>
          <a:p>
            <a:pPr lvl="0"/>
            <a:r>
              <a:rPr lang="en-US" altLang="zh-CN" dirty="0"/>
              <a:t>Agreement</a:t>
            </a:r>
            <a:endParaRPr lang="zh-CN" altLang="zh-CN" dirty="0"/>
          </a:p>
          <a:p>
            <a:pPr lvl="1"/>
            <a:r>
              <a:rPr lang="en-GB" altLang="zh-CN" dirty="0"/>
              <a:t>Do not introduce 1us. For 2us,4us,7us  can be further discussed</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98" y="-357214"/>
            <a:ext cx="10358510" cy="1143000"/>
          </a:xfrm>
        </p:spPr>
        <p:txBody>
          <a:bodyPr>
            <a:noAutofit/>
          </a:bodyPr>
          <a:lstStyle/>
          <a:p>
            <a:r>
              <a:rPr lang="en-GB" altLang="zh-CN" sz="3600" dirty="0"/>
              <a:t>WF on testability issues for transient period</a:t>
            </a:r>
            <a:endParaRPr lang="en-US" sz="3600" b="1" dirty="0"/>
          </a:p>
        </p:txBody>
      </p:sp>
      <p:sp>
        <p:nvSpPr>
          <p:cNvPr id="5" name="コンテンツ プレースホルダー 2"/>
          <p:cNvSpPr>
            <a:spLocks noGrp="1"/>
          </p:cNvSpPr>
          <p:nvPr>
            <p:ph idx="1"/>
          </p:nvPr>
        </p:nvSpPr>
        <p:spPr>
          <a:xfrm>
            <a:off x="71406" y="645856"/>
            <a:ext cx="8929750" cy="5069160"/>
          </a:xfrm>
        </p:spPr>
        <p:txBody>
          <a:bodyPr>
            <a:noAutofit/>
          </a:bodyPr>
          <a:lstStyle/>
          <a:p>
            <a:pPr>
              <a:buNone/>
            </a:pPr>
            <a:r>
              <a:rPr lang="en-GB" altLang="zh-CN" b="1" dirty="0"/>
              <a:t>    </a:t>
            </a:r>
            <a:r>
              <a:rPr lang="en-GB" altLang="zh-CN" b="1" u="sng" dirty="0"/>
              <a:t>Issue 1-1-7: Whether RMS EVM with DFT-OFDM measurement similar with LTE can be tested for transient period </a:t>
            </a:r>
            <a:endParaRPr lang="zh-CN" altLang="zh-CN" dirty="0"/>
          </a:p>
          <a:p>
            <a:pPr lvl="1"/>
            <a:r>
              <a:rPr lang="en-GB" altLang="zh-CN" dirty="0"/>
              <a:t>Option 1: There is not a case that we need to remove the influence of transient period with DFT-s-OFDM symbol during the EVM calculation process. (Anritsu)</a:t>
            </a:r>
            <a:endParaRPr lang="zh-CN" altLang="zh-CN" dirty="0"/>
          </a:p>
          <a:p>
            <a:pPr lvl="1"/>
            <a:r>
              <a:rPr lang="en-GB" altLang="zh-CN" dirty="0"/>
              <a:t>Option 2:</a:t>
            </a:r>
            <a:r>
              <a:rPr lang="en-GB" altLang="zh-CN" sz="5400" dirty="0"/>
              <a:t> </a:t>
            </a:r>
            <a:r>
              <a:rPr lang="en-US" altLang="zh-CN" dirty="0"/>
              <a:t>no. </a:t>
            </a:r>
            <a:r>
              <a:rPr lang="en-GB" altLang="zh-CN" dirty="0"/>
              <a:t>There is not test on transient period for LTE, 25us exclusion window is specified. The concept cannot be used for transient period test. (HW) </a:t>
            </a:r>
            <a:endParaRPr lang="zh-CN" altLang="zh-CN" dirty="0"/>
          </a:p>
          <a:p>
            <a:pPr lvl="1"/>
            <a:endParaRPr lang="zh-CN" altLang="zh-CN" dirty="0"/>
          </a:p>
          <a:p>
            <a:pPr marL="342900" lvl="1" indent="-342900">
              <a:buFont typeface="Arial" pitchFamily="34" charset="0"/>
              <a:buChar char="•"/>
            </a:pPr>
            <a:endParaRPr lang="en-GB" altLang="zh-CN" sz="2000" dirty="0"/>
          </a:p>
          <a:p>
            <a:pPr lvl="2" algn="just"/>
            <a:endParaRPr lang="zh-CN" altLang="zh-CN" sz="4400" dirty="0">
              <a:latin typeface="+mj-lt"/>
              <a:ea typeface="+mj-ea"/>
              <a:cs typeface="+mj-cs"/>
            </a:endParaRPr>
          </a:p>
          <a:p>
            <a:pPr lvl="2">
              <a:buNone/>
            </a:pPr>
            <a:endParaRPr kumimoji="1" lang="ja-JP" altLang="en-US" dirty="0"/>
          </a:p>
        </p:txBody>
      </p:sp>
    </p:spTree>
    <p:extLst>
      <p:ext uri="{BB962C8B-B14F-4D97-AF65-F5344CB8AC3E}">
        <p14:creationId xmlns:p14="http://schemas.microsoft.com/office/powerpoint/2010/main" val="281594328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CAEACA"/>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CAEACA"/>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2563</TotalTime>
  <Words>1199</Words>
  <Application>Microsoft Office PowerPoint</Application>
  <PresentationFormat>On-screen Show (4:3)</PresentationFormat>
  <Paragraphs>142</Paragraphs>
  <Slides>16</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16</vt:i4>
      </vt:variant>
    </vt:vector>
  </HeadingPairs>
  <TitlesOfParts>
    <vt:vector size="19" baseType="lpstr">
      <vt:lpstr>Arial</vt:lpstr>
      <vt:lpstr>Calibri</vt:lpstr>
      <vt:lpstr>Office テーマ</vt:lpstr>
      <vt:lpstr>  WF on feasibility of testing the transient periods </vt:lpstr>
      <vt:lpstr>Background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WF on testability issues for transient period</vt:lpstr>
      <vt:lpstr> How to capture transient period capability</vt:lpstr>
      <vt:lpstr> How to capture transient period capability</vt:lpstr>
      <vt:lpstr> WF on How to capture transient period capability</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WF on NR BS specific new requirements</dc:title>
  <dc:creator>5852648</dc:creator>
  <cp:lastModifiedBy>Steven Chen</cp:lastModifiedBy>
  <cp:revision>307</cp:revision>
  <dcterms:created xsi:type="dcterms:W3CDTF">2016-11-16T01:21:36Z</dcterms:created>
  <dcterms:modified xsi:type="dcterms:W3CDTF">2020-06-05T17:22:29Z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readonly">
    <vt:lpwstr/>
  </property>
  <property fmtid="{D5CDD505-2E9C-101B-9397-08002B2CF9AE}" pid="3" name="_change">
    <vt:lpwstr/>
  </property>
  <property fmtid="{D5CDD505-2E9C-101B-9397-08002B2CF9AE}" pid="4" name="_full-control">
    <vt:lpwstr/>
  </property>
  <property fmtid="{D5CDD505-2E9C-101B-9397-08002B2CF9AE}" pid="5" name="sflag">
    <vt:lpwstr>1487258736</vt:lpwstr>
  </property>
</Properties>
</file>