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7" r:id="rId3"/>
    <p:sldId id="281" r:id="rId4"/>
    <p:sldId id="286" r:id="rId5"/>
    <p:sldId id="282" r:id="rId6"/>
    <p:sldId id="291" r:id="rId7"/>
    <p:sldId id="287" r:id="rId8"/>
    <p:sldId id="288" r:id="rId9"/>
    <p:sldId id="289" r:id="rId10"/>
    <p:sldId id="29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va Subramani" initials="SS" lastIdx="1" clrIdx="0">
    <p:extLst>
      <p:ext uri="{19B8F6BF-5375-455C-9EA6-DF929625EA0E}">
        <p15:presenceInfo xmlns:p15="http://schemas.microsoft.com/office/powerpoint/2012/main" userId="S::ssubrama@futurewei.com::bd4bda8f-b65a-4fd2-a08f-37dcebd403d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06" autoAdjust="0"/>
    <p:restoredTop sz="94280" autoAdjust="0"/>
  </p:normalViewPr>
  <p:slideViewPr>
    <p:cSldViewPr snapToGrid="0">
      <p:cViewPr varScale="1">
        <p:scale>
          <a:sx n="104" d="100"/>
          <a:sy n="104" d="100"/>
        </p:scale>
        <p:origin x="138" y="12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C60252-6908-4DD9-87D2-501A27CEB095}" type="datetimeFigureOut">
              <a:rPr lang="zh-CN" altLang="en-US" smtClean="0"/>
              <a:t>2020/6/1</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5C4724-7F04-4CDB-93C8-442B05B3BF4B}" type="slidenum">
              <a:rPr lang="zh-CN" altLang="en-US" smtClean="0"/>
              <a:t>‹#›</a:t>
            </a:fld>
            <a:endParaRPr lang="zh-CN" altLang="en-US"/>
          </a:p>
        </p:txBody>
      </p:sp>
    </p:spTree>
    <p:extLst>
      <p:ext uri="{BB962C8B-B14F-4D97-AF65-F5344CB8AC3E}">
        <p14:creationId xmlns:p14="http://schemas.microsoft.com/office/powerpoint/2010/main" val="3831377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5</a:t>
            </a:fld>
            <a:endParaRPr lang="zh-CN" altLang="en-US"/>
          </a:p>
        </p:txBody>
      </p:sp>
    </p:spTree>
    <p:extLst>
      <p:ext uri="{BB962C8B-B14F-4D97-AF65-F5344CB8AC3E}">
        <p14:creationId xmlns:p14="http://schemas.microsoft.com/office/powerpoint/2010/main" val="4248528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6</a:t>
            </a:fld>
            <a:endParaRPr lang="zh-CN" altLang="en-US"/>
          </a:p>
        </p:txBody>
      </p:sp>
    </p:spTree>
    <p:extLst>
      <p:ext uri="{BB962C8B-B14F-4D97-AF65-F5344CB8AC3E}">
        <p14:creationId xmlns:p14="http://schemas.microsoft.com/office/powerpoint/2010/main" val="47969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7</a:t>
            </a:fld>
            <a:endParaRPr lang="zh-CN" altLang="en-US"/>
          </a:p>
        </p:txBody>
      </p:sp>
    </p:spTree>
    <p:extLst>
      <p:ext uri="{BB962C8B-B14F-4D97-AF65-F5344CB8AC3E}">
        <p14:creationId xmlns:p14="http://schemas.microsoft.com/office/powerpoint/2010/main" val="1761092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8</a:t>
            </a:fld>
            <a:endParaRPr lang="zh-CN" altLang="en-US"/>
          </a:p>
        </p:txBody>
      </p:sp>
    </p:spTree>
    <p:extLst>
      <p:ext uri="{BB962C8B-B14F-4D97-AF65-F5344CB8AC3E}">
        <p14:creationId xmlns:p14="http://schemas.microsoft.com/office/powerpoint/2010/main" val="2490110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9</a:t>
            </a:fld>
            <a:endParaRPr lang="zh-CN" altLang="en-US"/>
          </a:p>
        </p:txBody>
      </p:sp>
    </p:spTree>
    <p:extLst>
      <p:ext uri="{BB962C8B-B14F-4D97-AF65-F5344CB8AC3E}">
        <p14:creationId xmlns:p14="http://schemas.microsoft.com/office/powerpoint/2010/main" val="32984548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055C4724-7F04-4CDB-93C8-442B05B3BF4B}" type="slidenum">
              <a:rPr lang="zh-CN" altLang="en-US" smtClean="0"/>
              <a:t>10</a:t>
            </a:fld>
            <a:endParaRPr lang="zh-CN" altLang="en-US"/>
          </a:p>
        </p:txBody>
      </p:sp>
    </p:spTree>
    <p:extLst>
      <p:ext uri="{BB962C8B-B14F-4D97-AF65-F5344CB8AC3E}">
        <p14:creationId xmlns:p14="http://schemas.microsoft.com/office/powerpoint/2010/main" val="510410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533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34356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576346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415994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833995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880541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188083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0172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535629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69639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FDB8DB8-1775-4072-8A34-DCFB216D5579}" type="datetimeFigureOut">
              <a:rPr lang="en-US" smtClean="0"/>
              <a:pPr/>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2208216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B8DB8-1775-4072-8A34-DCFB216D5579}" type="datetimeFigureOut">
              <a:rPr lang="en-US" smtClean="0"/>
              <a:pPr/>
              <a:t>6/1/2020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6761FD-F8E2-4E66-831E-B238338A6D54}" type="slidenum">
              <a:rPr lang="en-US" smtClean="0"/>
              <a:pPr/>
              <a:t>‹#›</a:t>
            </a:fld>
            <a:endParaRPr lang="en-US" dirty="0"/>
          </a:p>
        </p:txBody>
      </p:sp>
    </p:spTree>
    <p:extLst>
      <p:ext uri="{BB962C8B-B14F-4D97-AF65-F5344CB8AC3E}">
        <p14:creationId xmlns:p14="http://schemas.microsoft.com/office/powerpoint/2010/main" val="1068051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178" y="2272825"/>
            <a:ext cx="9358604" cy="2387600"/>
          </a:xfrm>
        </p:spPr>
        <p:txBody>
          <a:bodyPr anchor="ctr">
            <a:normAutofit/>
          </a:bodyPr>
          <a:lstStyle/>
          <a:p>
            <a:r>
              <a:rPr lang="en-US" altLang="zh-CN" sz="4800" dirty="0"/>
              <a:t>WF </a:t>
            </a:r>
            <a:r>
              <a:rPr lang="en-US" sz="4800" dirty="0"/>
              <a:t>on</a:t>
            </a:r>
            <a:r>
              <a:rPr lang="en-GB" altLang="zh-CN" sz="4800" dirty="0"/>
              <a:t> </a:t>
            </a:r>
            <a:r>
              <a:rPr lang="en-US" altLang="zh-CN" sz="4800" dirty="0"/>
              <a:t>remaining issues for NR V2X system parameters</a:t>
            </a:r>
            <a:endParaRPr lang="en-US" sz="4800" dirty="0"/>
          </a:p>
        </p:txBody>
      </p:sp>
      <p:sp>
        <p:nvSpPr>
          <p:cNvPr id="3" name="Subtitle 2"/>
          <p:cNvSpPr>
            <a:spLocks noGrp="1"/>
          </p:cNvSpPr>
          <p:nvPr>
            <p:ph type="subTitle" idx="1"/>
          </p:nvPr>
        </p:nvSpPr>
        <p:spPr>
          <a:xfrm>
            <a:off x="1472485" y="4660425"/>
            <a:ext cx="9144000" cy="1280160"/>
          </a:xfrm>
        </p:spPr>
        <p:txBody>
          <a:bodyPr anchor="ctr">
            <a:normAutofit/>
          </a:bodyPr>
          <a:lstStyle/>
          <a:p>
            <a:r>
              <a:rPr lang="en-US" altLang="zh-CN" sz="2800" dirty="0"/>
              <a:t>vivo</a:t>
            </a:r>
            <a:r>
              <a:rPr lang="en-US" altLang="zh-CN" sz="2800" dirty="0" smtClean="0"/>
              <a:t>,...</a:t>
            </a:r>
            <a:endParaRPr lang="en-US" sz="2800" dirty="0"/>
          </a:p>
        </p:txBody>
      </p:sp>
      <p:sp>
        <p:nvSpPr>
          <p:cNvPr id="4" name="Rectangle 3"/>
          <p:cNvSpPr>
            <a:spLocks noChangeArrowheads="1"/>
          </p:cNvSpPr>
          <p:nvPr/>
        </p:nvSpPr>
        <p:spPr bwMode="auto">
          <a:xfrm>
            <a:off x="655320" y="342900"/>
            <a:ext cx="1094232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SimSun" panose="02010600030101010101" pitchFamily="2" charset="-122"/>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SimSun" panose="02010600030101010101" pitchFamily="2" charset="-122"/>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SimSun" panose="02010600030101010101" pitchFamily="2" charset="-122"/>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SimSun" panose="02010600030101010101" pitchFamily="2" charset="-122"/>
              </a:defRPr>
            </a:lvl9pPr>
          </a:lstStyle>
          <a:p>
            <a:pPr>
              <a:buNone/>
            </a:pPr>
            <a:r>
              <a:rPr lang="en-US" altLang="sv-SE" sz="2400" b="1" dirty="0">
                <a:cs typeface="Arial" panose="020B0604020202020204" pitchFamily="34" charset="0"/>
              </a:rPr>
              <a:t>3GPP TSG-RAN WG4</a:t>
            </a:r>
            <a:r>
              <a:rPr lang="en-GB" altLang="zh-CN" sz="2400" b="1" dirty="0" smtClean="0"/>
              <a:t>#9</a:t>
            </a:r>
            <a:r>
              <a:rPr lang="en-US" altLang="zh-CN" sz="2400" b="1" dirty="0" smtClean="0"/>
              <a:t>5-e</a:t>
            </a:r>
            <a:r>
              <a:rPr lang="en-US" altLang="sv-SE" sz="2400" b="1" dirty="0" smtClean="0">
                <a:cs typeface="Arial" panose="020B0604020202020204" pitchFamily="34" charset="0"/>
              </a:rPr>
              <a:t> </a:t>
            </a:r>
            <a:r>
              <a:rPr lang="en-US" altLang="sv-SE" sz="2400" b="1">
                <a:cs typeface="Arial" panose="020B0604020202020204" pitchFamily="34" charset="0"/>
              </a:rPr>
              <a:t>Meeting                                                              </a:t>
            </a:r>
            <a:r>
              <a:rPr lang="en-US" altLang="sv-SE" sz="2400" b="1" smtClean="0">
                <a:cs typeface="Arial" panose="020B0604020202020204" pitchFamily="34" charset="0"/>
              </a:rPr>
              <a:t>        </a:t>
            </a:r>
            <a:r>
              <a:rPr lang="en-US" altLang="sv-SE" sz="2400" b="1" smtClean="0">
                <a:cs typeface="Arial" panose="020B0604020202020204" pitchFamily="34" charset="0"/>
              </a:rPr>
              <a:t>R4-2008453</a:t>
            </a:r>
            <a:endParaRPr lang="sv-SE" altLang="sv-SE" sz="2400" b="1" dirty="0">
              <a:cs typeface="Arial" panose="020B0604020202020204" pitchFamily="34" charset="0"/>
            </a:endParaRPr>
          </a:p>
          <a:p>
            <a:pPr>
              <a:buNone/>
            </a:pPr>
            <a:r>
              <a:rPr lang="en-US" altLang="zh-CN" sz="2400" b="1" dirty="0"/>
              <a:t>Electronic Meeting, 25 May – 5 June, 2020</a:t>
            </a:r>
            <a:endParaRPr lang="sv-SE" altLang="sv-SE" sz="2400" b="1" dirty="0">
              <a:cs typeface="Arial" panose="020B0604020202020204" pitchFamily="34" charset="0"/>
            </a:endParaRPr>
          </a:p>
        </p:txBody>
      </p:sp>
    </p:spTree>
    <p:extLst>
      <p:ext uri="{BB962C8B-B14F-4D97-AF65-F5344CB8AC3E}">
        <p14:creationId xmlns:p14="http://schemas.microsoft.com/office/powerpoint/2010/main" val="416891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frequency separation between </a:t>
            </a:r>
            <a:r>
              <a:rPr lang="en-US" altLang="zh-CN" dirty="0" err="1"/>
              <a:t>Uu</a:t>
            </a:r>
            <a:r>
              <a:rPr lang="en-US" altLang="zh-CN" dirty="0"/>
              <a:t> and SL     </a:t>
            </a:r>
            <a:endParaRPr lang="en-US" altLang="zh-CN" dirty="0" smtClean="0"/>
          </a:p>
          <a:p>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RAN4 carefully check the frequency separation between V2X SL operation and </a:t>
            </a:r>
            <a:r>
              <a:rPr lang="en-US" altLang="zh-CN" dirty="0" err="1"/>
              <a:t>Uu</a:t>
            </a:r>
            <a:r>
              <a:rPr lang="en-US" altLang="zh-CN" dirty="0"/>
              <a:t> uplink transmission in n79 for con-current V2X operation. Then, the V2X_n79-n79 can support in Rel-17.</a:t>
            </a:r>
          </a:p>
          <a:p>
            <a:pPr marL="742950" lvl="1" indent="-285750">
              <a:spcAft>
                <a:spcPts val="600"/>
              </a:spcAft>
              <a:buFont typeface="Courier New" panose="02070309020205020404" pitchFamily="49" charset="0"/>
              <a:buChar char="o"/>
            </a:pPr>
            <a:r>
              <a:rPr lang="en-US" altLang="zh-CN" dirty="0"/>
              <a:t>Option 2: The frequency separation between </a:t>
            </a:r>
            <a:r>
              <a:rPr lang="en-US" altLang="zh-CN" dirty="0" err="1"/>
              <a:t>Uu</a:t>
            </a:r>
            <a:r>
              <a:rPr lang="en-US" altLang="zh-CN" dirty="0"/>
              <a:t> and SL should be based on the results of a </a:t>
            </a:r>
            <a:r>
              <a:rPr lang="en-US" altLang="zh-CN" dirty="0" err="1"/>
              <a:t>Uu</a:t>
            </a:r>
            <a:r>
              <a:rPr lang="en-US" altLang="zh-CN" dirty="0"/>
              <a:t>/SL coexistence study.(Qualcomm)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TBA</a:t>
            </a:r>
            <a:endParaRPr lang="zh-CN" altLang="zh-CN" dirty="0">
              <a:ea typeface="MS Mincho" panose="02020609040205080304" pitchFamily="49" charset="-128"/>
            </a:endParaRPr>
          </a:p>
        </p:txBody>
      </p:sp>
    </p:spTree>
    <p:extLst>
      <p:ext uri="{BB962C8B-B14F-4D97-AF65-F5344CB8AC3E}">
        <p14:creationId xmlns:p14="http://schemas.microsoft.com/office/powerpoint/2010/main" val="270957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References</a:t>
            </a:r>
          </a:p>
        </p:txBody>
      </p:sp>
      <p:sp>
        <p:nvSpPr>
          <p:cNvPr id="4" name="Content Placeholder 3"/>
          <p:cNvSpPr>
            <a:spLocks noGrp="1"/>
          </p:cNvSpPr>
          <p:nvPr>
            <p:ph idx="1"/>
          </p:nvPr>
        </p:nvSpPr>
        <p:spPr>
          <a:xfrm>
            <a:off x="254643" y="1825625"/>
            <a:ext cx="11667281" cy="4351338"/>
          </a:xfrm>
        </p:spPr>
        <p:txBody>
          <a:bodyPr>
            <a:normAutofit/>
          </a:bodyPr>
          <a:lstStyle/>
          <a:p>
            <a:pPr marL="365760" indent="-365760"/>
            <a:r>
              <a:rPr lang="en-US" altLang="zh-CN" dirty="0"/>
              <a:t>[1] </a:t>
            </a:r>
            <a:r>
              <a:rPr lang="en-US" altLang="zh-CN" dirty="0" smtClean="0"/>
              <a:t>R4-2006762</a:t>
            </a:r>
            <a:r>
              <a:rPr lang="en-US" altLang="zh-CN" dirty="0"/>
              <a:t>, Discussion the remaining issues for n79 NR-V2X, CMCC</a:t>
            </a:r>
          </a:p>
          <a:p>
            <a:pPr marL="365760" indent="-365760"/>
            <a:r>
              <a:rPr lang="en-US" altLang="zh-CN" dirty="0"/>
              <a:t>[2] </a:t>
            </a:r>
            <a:r>
              <a:rPr lang="en-US" altLang="zh-CN" dirty="0" smtClean="0"/>
              <a:t>R4-2008220, </a:t>
            </a:r>
            <a:r>
              <a:rPr lang="en-US" altLang="zh-CN" dirty="0"/>
              <a:t>On synchronization scenario for NR V2X in licensed band, Huawei, </a:t>
            </a:r>
            <a:r>
              <a:rPr lang="en-US" altLang="zh-CN" dirty="0" err="1"/>
              <a:t>HiSilicon</a:t>
            </a:r>
            <a:endParaRPr lang="en-US" altLang="zh-CN" dirty="0"/>
          </a:p>
          <a:p>
            <a:pPr marL="365760" indent="-365760"/>
            <a:r>
              <a:rPr lang="en-US" altLang="zh-CN" dirty="0"/>
              <a:t>[3] </a:t>
            </a:r>
            <a:r>
              <a:rPr lang="en-US" altLang="zh-CN" dirty="0" smtClean="0"/>
              <a:t>R4-2007092, </a:t>
            </a:r>
            <a:r>
              <a:rPr lang="en-US" altLang="zh-CN" dirty="0"/>
              <a:t>Further discussion on the synchronization mechanism between SL and </a:t>
            </a:r>
            <a:r>
              <a:rPr lang="en-US" altLang="zh-CN" dirty="0" err="1"/>
              <a:t>Uu</a:t>
            </a:r>
            <a:r>
              <a:rPr lang="en-US" altLang="zh-CN" dirty="0"/>
              <a:t> in the same TDD licensed band, vivo</a:t>
            </a:r>
          </a:p>
          <a:p>
            <a:pPr marL="365760" indent="-365760"/>
            <a:r>
              <a:rPr lang="en-US" altLang="zh-CN" dirty="0"/>
              <a:t>[4] </a:t>
            </a:r>
            <a:r>
              <a:rPr lang="en-US" altLang="zh-CN" dirty="0" smtClean="0"/>
              <a:t>R4-2006757</a:t>
            </a:r>
            <a:r>
              <a:rPr lang="en-US" altLang="zh-CN" dirty="0"/>
              <a:t>, Discussion on SL-</a:t>
            </a:r>
            <a:r>
              <a:rPr lang="en-US" altLang="zh-CN" dirty="0" err="1"/>
              <a:t>Uu</a:t>
            </a:r>
            <a:r>
              <a:rPr lang="en-US" altLang="zh-CN" dirty="0"/>
              <a:t> simultaneous transmission in a UE in licensed band in rel-16, </a:t>
            </a:r>
            <a:r>
              <a:rPr lang="en-US" altLang="zh-CN" dirty="0" smtClean="0"/>
              <a:t>LGE</a:t>
            </a:r>
            <a:endParaRPr lang="en-US" altLang="zh-CN" dirty="0"/>
          </a:p>
        </p:txBody>
      </p:sp>
    </p:spTree>
    <p:extLst>
      <p:ext uri="{BB962C8B-B14F-4D97-AF65-F5344CB8AC3E}">
        <p14:creationId xmlns:p14="http://schemas.microsoft.com/office/powerpoint/2010/main" val="182378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Backgroun</a:t>
            </a:r>
            <a:r>
              <a:rPr lang="en-US" altLang="zh-CN" dirty="0"/>
              <a:t>d</a:t>
            </a:r>
            <a:endParaRPr lang="en-US" dirty="0"/>
          </a:p>
        </p:txBody>
      </p:sp>
      <p:sp>
        <p:nvSpPr>
          <p:cNvPr id="4" name="Content Placeholder 3"/>
          <p:cNvSpPr>
            <a:spLocks noGrp="1"/>
          </p:cNvSpPr>
          <p:nvPr>
            <p:ph idx="1"/>
          </p:nvPr>
        </p:nvSpPr>
        <p:spPr>
          <a:xfrm>
            <a:off x="745211" y="1690689"/>
            <a:ext cx="11281474" cy="4230426"/>
          </a:xfrm>
        </p:spPr>
        <p:txBody>
          <a:bodyPr>
            <a:normAutofit lnSpcReduction="10000"/>
          </a:bodyPr>
          <a:lstStyle/>
          <a:p>
            <a:r>
              <a:rPr lang="en-GB" altLang="zh-CN" dirty="0"/>
              <a:t>In this meeting, the progress for the following open issues is captured in this WF.</a:t>
            </a:r>
          </a:p>
          <a:p>
            <a:pPr lvl="1"/>
            <a:endParaRPr lang="en-GB" altLang="zh-CN" dirty="0"/>
          </a:p>
          <a:p>
            <a:pPr marL="914400" lvl="1" indent="-457200">
              <a:buAutoNum type="arabicParenR"/>
            </a:pPr>
            <a:r>
              <a:rPr lang="en-US" altLang="zh-CN" dirty="0" smtClean="0"/>
              <a:t>Band </a:t>
            </a:r>
            <a:r>
              <a:rPr lang="en-US" altLang="zh-CN" dirty="0"/>
              <a:t>and channel bandwidths for NR </a:t>
            </a:r>
            <a:r>
              <a:rPr lang="en-US" altLang="zh-CN" dirty="0" smtClean="0"/>
              <a:t>V2X</a:t>
            </a:r>
          </a:p>
          <a:p>
            <a:pPr lvl="2"/>
            <a:r>
              <a:rPr lang="en-US" altLang="zh-CN" dirty="0"/>
              <a:t>Band proposal from the </a:t>
            </a:r>
            <a:r>
              <a:rPr lang="en-US" altLang="zh-CN" dirty="0" smtClean="0"/>
              <a:t>operator</a:t>
            </a:r>
          </a:p>
          <a:p>
            <a:pPr lvl="2"/>
            <a:r>
              <a:rPr lang="en-US" altLang="zh-CN" dirty="0"/>
              <a:t>Channel bandwidths for NR V2X licensed </a:t>
            </a:r>
            <a:r>
              <a:rPr lang="en-US" altLang="zh-CN" dirty="0" smtClean="0"/>
              <a:t>bands</a:t>
            </a:r>
          </a:p>
          <a:p>
            <a:pPr lvl="2"/>
            <a:endParaRPr lang="en-US" altLang="zh-CN" dirty="0" smtClean="0"/>
          </a:p>
          <a:p>
            <a:pPr marL="914400" lvl="1" indent="-457200">
              <a:buAutoNum type="arabicParenR"/>
            </a:pPr>
            <a:r>
              <a:rPr lang="en-US" altLang="zh-CN" dirty="0"/>
              <a:t>licensed bands partially used for SL </a:t>
            </a:r>
            <a:r>
              <a:rPr lang="en-US" altLang="zh-CN" dirty="0" smtClean="0"/>
              <a:t>transmission</a:t>
            </a:r>
          </a:p>
          <a:p>
            <a:pPr lvl="2"/>
            <a:r>
              <a:rPr lang="en-US" altLang="zh-CN" dirty="0"/>
              <a:t>UE operations for licensed bands partially used for SL </a:t>
            </a:r>
            <a:r>
              <a:rPr lang="en-US" altLang="zh-CN" dirty="0" smtClean="0"/>
              <a:t>transmission</a:t>
            </a:r>
          </a:p>
          <a:p>
            <a:pPr lvl="2"/>
            <a:r>
              <a:rPr lang="en-US" altLang="zh-CN" dirty="0"/>
              <a:t>RF architecture for V-UE operating in licensed bands partially used for </a:t>
            </a:r>
            <a:r>
              <a:rPr lang="en-US" altLang="zh-CN" dirty="0" smtClean="0"/>
              <a:t>SL</a:t>
            </a:r>
          </a:p>
          <a:p>
            <a:pPr lvl="2"/>
            <a:r>
              <a:rPr lang="en-US" altLang="zh-CN" dirty="0"/>
              <a:t>The core RF </a:t>
            </a:r>
            <a:r>
              <a:rPr lang="en-US" altLang="zh-CN" dirty="0" smtClean="0"/>
              <a:t>requirements</a:t>
            </a:r>
          </a:p>
          <a:p>
            <a:pPr lvl="2"/>
            <a:r>
              <a:rPr lang="en-US" altLang="zh-CN" dirty="0"/>
              <a:t>The synchronization issues for simultaneous SL and </a:t>
            </a:r>
            <a:r>
              <a:rPr lang="en-US" altLang="zh-CN" dirty="0" err="1"/>
              <a:t>Uu</a:t>
            </a:r>
            <a:r>
              <a:rPr lang="en-US" altLang="zh-CN" dirty="0"/>
              <a:t> transmission</a:t>
            </a:r>
            <a:endParaRPr lang="en-US" altLang="zh-CN" dirty="0" smtClean="0"/>
          </a:p>
          <a:p>
            <a:pPr marL="457200" lvl="1" indent="0">
              <a:buNone/>
            </a:pPr>
            <a:endParaRPr lang="en-GB" altLang="zh-CN" dirty="0"/>
          </a:p>
        </p:txBody>
      </p:sp>
    </p:spTree>
    <p:extLst>
      <p:ext uri="{BB962C8B-B14F-4D97-AF65-F5344CB8AC3E}">
        <p14:creationId xmlns:p14="http://schemas.microsoft.com/office/powerpoint/2010/main" val="321440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0" indent="0">
              <a:spcAft>
                <a:spcPts val="900"/>
              </a:spcAft>
              <a:buNone/>
            </a:pPr>
            <a:r>
              <a:rPr lang="en-GB" altLang="zh-CN" dirty="0"/>
              <a:t>Issue 1-1-1: Band proposal from the operator</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Introduce the entire n79 licensed band for NR-V2X SL operation</a:t>
            </a:r>
            <a:r>
              <a:rPr lang="en-US" altLang="zh-CN" dirty="0" smtClean="0"/>
              <a:t>.</a:t>
            </a:r>
          </a:p>
          <a:p>
            <a:pPr marL="457200" lvl="1" indent="0">
              <a:spcAft>
                <a:spcPts val="600"/>
              </a:spcAft>
              <a:buNone/>
            </a:pPr>
            <a:r>
              <a:rPr lang="en-US" altLang="zh-CN" dirty="0" smtClean="0">
                <a:ea typeface="MS Mincho" panose="02020609040205080304" pitchFamily="49" charset="-128"/>
              </a:rPr>
              <a:t>	(</a:t>
            </a:r>
            <a:r>
              <a:rPr lang="en-US" altLang="zh-CN" dirty="0">
                <a:ea typeface="MS Mincho" panose="02020609040205080304" pitchFamily="49" charset="-128"/>
              </a:rPr>
              <a:t>Supporting companies :LGE, Huawei, CATT, CMCC, vivo, Qualcomm)</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introduce </a:t>
            </a:r>
            <a:r>
              <a:rPr lang="en-US" altLang="zh-CN" dirty="0"/>
              <a:t>the entire n79 licensed band for NR-V2X SL operation.</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3841415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70000" lnSpcReduction="20000"/>
          </a:bodyPr>
          <a:lstStyle/>
          <a:p>
            <a:pPr marL="0" indent="0">
              <a:spcAft>
                <a:spcPts val="900"/>
              </a:spcAft>
              <a:buNone/>
            </a:pPr>
            <a:r>
              <a:rPr lang="en-GB" altLang="zh-CN" dirty="0"/>
              <a:t>Issue </a:t>
            </a:r>
            <a:r>
              <a:rPr lang="en-GB" altLang="zh-CN" dirty="0" smtClean="0"/>
              <a:t>1-1-2: Channel bandwidths for NR V2X licensed bands</a:t>
            </a:r>
            <a:endParaRPr lang="zh-CN" altLang="zh-CN" dirty="0"/>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457200" indent="0">
              <a:spcAft>
                <a:spcPts val="600"/>
              </a:spcAft>
              <a:buNone/>
            </a:pPr>
            <a:r>
              <a:rPr lang="en-GB" altLang="zh-CN" dirty="0"/>
              <a:t>Restriction for introducing the channel bandwidths for NR licensed bands</a:t>
            </a:r>
            <a:endParaRPr lang="zh-CN" altLang="zh-CN" dirty="0">
              <a:ea typeface="MS Mincho" panose="02020609040205080304" pitchFamily="49" charset="-128"/>
            </a:endParaRPr>
          </a:p>
          <a:p>
            <a:pPr marL="457200" indent="0">
              <a:spcAft>
                <a:spcPts val="600"/>
              </a:spcAft>
              <a:buNone/>
            </a:pPr>
            <a:r>
              <a:rPr lang="en-GB" altLang="zh-CN" dirty="0"/>
              <a:t>For NR V2X communication, the maximum channel bandwidth for a single SL carrier is 40MHz; for NR V2X con-current operation, the maximum channel bandwidth is 60MHz (40MHz for SL carrier and 20MHz for </a:t>
            </a:r>
            <a:r>
              <a:rPr lang="en-GB" altLang="zh-CN" dirty="0" err="1"/>
              <a:t>Uu</a:t>
            </a:r>
            <a:r>
              <a:rPr lang="en-GB" altLang="zh-CN" dirty="0"/>
              <a:t> carrier).</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Follow the above restriction in Rel-16.</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2: Do not follow the above restriction in Rel-16</a:t>
            </a:r>
            <a:r>
              <a:rPr lang="en-GB" altLang="zh-CN" dirty="0" smtClean="0"/>
              <a:t>.</a:t>
            </a:r>
            <a:r>
              <a:rPr lang="it-IT" altLang="zh-CN" dirty="0"/>
              <a:t> </a:t>
            </a:r>
            <a:r>
              <a:rPr lang="it-IT" altLang="zh-CN" dirty="0" smtClean="0"/>
              <a:t>(</a:t>
            </a:r>
            <a:r>
              <a:rPr lang="it-IT" altLang="zh-CN" dirty="0"/>
              <a:t>LGE, Huawei, CATT, CMCC, Qualcomm</a:t>
            </a:r>
            <a:r>
              <a:rPr lang="it-IT" altLang="zh-CN" dirty="0" smtClean="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smtClean="0"/>
              <a:t>Option 2.</a:t>
            </a:r>
          </a:p>
          <a:p>
            <a:pPr>
              <a:spcAft>
                <a:spcPts val="600"/>
              </a:spcAft>
            </a:pPr>
            <a:r>
              <a:rPr lang="en-US" altLang="zh-CN" dirty="0" smtClean="0">
                <a:ea typeface="MS Mincho" panose="02020609040205080304" pitchFamily="49" charset="-128"/>
              </a:rPr>
              <a:t>However</a:t>
            </a:r>
            <a:r>
              <a:rPr lang="en-US" altLang="zh-CN" dirty="0">
                <a:ea typeface="MS Mincho" panose="02020609040205080304" pitchFamily="49" charset="-128"/>
              </a:rPr>
              <a:t>, clarification on the maximum channel bandwidths for NR V2X licensed band and con-current band combinations is needed.</a:t>
            </a:r>
            <a:endParaRPr lang="zh-CN" altLang="zh-CN" dirty="0">
              <a:ea typeface="MS Mincho" panose="02020609040205080304" pitchFamily="49" charset="-128"/>
            </a:endParaRPr>
          </a:p>
          <a:p>
            <a:pPr marL="365760" indent="-365760"/>
            <a:endParaRPr lang="en-US" altLang="zh-CN" dirty="0"/>
          </a:p>
        </p:txBody>
      </p:sp>
      <p:sp>
        <p:nvSpPr>
          <p:cNvPr id="3" name="标题 2"/>
          <p:cNvSpPr>
            <a:spLocks noGrp="1"/>
          </p:cNvSpPr>
          <p:nvPr>
            <p:ph type="title"/>
          </p:nvPr>
        </p:nvSpPr>
        <p:spPr/>
        <p:txBody>
          <a:bodyPr>
            <a:normAutofit/>
          </a:bodyPr>
          <a:lstStyle/>
          <a:p>
            <a:r>
              <a:rPr lang="en-US" altLang="zh-CN" sz="3200" b="1" dirty="0" smtClean="0"/>
              <a:t>Sub-topic </a:t>
            </a:r>
            <a:r>
              <a:rPr lang="en-US" altLang="zh-CN" sz="3200" b="1" dirty="0"/>
              <a:t>1-1 Band and channel bandwidths for NR </a:t>
            </a:r>
            <a:r>
              <a:rPr lang="en-US" altLang="zh-CN" sz="3200" b="1" dirty="0" smtClean="0"/>
              <a:t>V2X</a:t>
            </a:r>
            <a:endParaRPr lang="zh-CN" altLang="en-US" sz="3200" b="1" dirty="0"/>
          </a:p>
        </p:txBody>
      </p:sp>
    </p:spTree>
    <p:extLst>
      <p:ext uri="{BB962C8B-B14F-4D97-AF65-F5344CB8AC3E}">
        <p14:creationId xmlns:p14="http://schemas.microsoft.com/office/powerpoint/2010/main" val="1612208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20000"/>
          </a:bodyPr>
          <a:lstStyle/>
          <a:p>
            <a:pPr marL="0" indent="0">
              <a:buNone/>
            </a:pPr>
            <a:r>
              <a:rPr lang="en-US" altLang="zh-CN" dirty="0"/>
              <a:t>Issue 1-2-1: UE operations for licensed bands partially used for SL </a:t>
            </a:r>
            <a:r>
              <a:rPr lang="en-US" altLang="zh-CN" dirty="0" smtClean="0"/>
              <a:t>transmission</a:t>
            </a:r>
          </a:p>
          <a:p>
            <a:pPr marL="342900" lvl="0" indent="-342900">
              <a:spcAft>
                <a:spcPts val="600"/>
              </a:spcAft>
              <a:buFont typeface="Symbol" panose="05050102010706020507" pitchFamily="18" charset="2"/>
              <a:buChar char=""/>
            </a:pPr>
            <a:r>
              <a:rPr lang="en-GB" altLang="zh-CN" dirty="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a:t>Option 1: </a:t>
            </a:r>
            <a:r>
              <a:rPr lang="en-US" altLang="zh-CN" dirty="0"/>
              <a:t>In Rel-16, introduce licensed bands partially used for SL on the condition that NR V2X UE can only support PC5 interface accessing the licensed bands partially used for SL transmission. (</a:t>
            </a:r>
            <a:r>
              <a:rPr lang="en-US" altLang="zh-CN" dirty="0" err="1"/>
              <a:t>LGE,CMCC,vivo</a:t>
            </a:r>
            <a:r>
              <a:rPr lang="en-US" altLang="zh-CN" dirty="0"/>
              <a: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2:</a:t>
            </a:r>
            <a:r>
              <a:rPr lang="en-US" altLang="zh-CN" sz="2800" kern="100" dirty="0">
                <a:cs typeface="Times New Roman" panose="02020603050405020304" pitchFamily="18" charset="0"/>
              </a:rPr>
              <a:t> </a:t>
            </a:r>
            <a:r>
              <a:rPr lang="en-US" altLang="zh-CN" dirty="0"/>
              <a:t>Deprioritize the synchronization scenario for licensed bands in Rel-16. (CATT)</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3:</a:t>
            </a:r>
            <a:r>
              <a:rPr lang="en-US" altLang="zh-CN" dirty="0">
                <a:ea typeface="MS Mincho" panose="02020609040205080304" pitchFamily="49" charset="-128"/>
              </a:rPr>
              <a:t> </a:t>
            </a:r>
            <a:r>
              <a:rPr lang="en-GB" altLang="zh-CN" dirty="0"/>
              <a:t>RAN4 allow single transmission between V2X SL operation and </a:t>
            </a:r>
            <a:r>
              <a:rPr lang="en-GB" altLang="zh-CN" dirty="0" err="1"/>
              <a:t>Uu</a:t>
            </a:r>
            <a:r>
              <a:rPr lang="en-GB" altLang="zh-CN" dirty="0"/>
              <a:t> uplink transmission in intra-band con-current V2X operation. (</a:t>
            </a:r>
            <a:r>
              <a:rPr lang="en-GB" altLang="zh-CN" dirty="0" err="1"/>
              <a:t>Futurewei</a:t>
            </a:r>
            <a:r>
              <a:rPr lang="en-GB" altLang="zh-CN" dirty="0"/>
              <a:t>)</a:t>
            </a:r>
            <a:endParaRPr lang="zh-CN" altLang="zh-CN" dirty="0">
              <a:ea typeface="MS Mincho" panose="02020609040205080304" pitchFamily="49" charset="-128"/>
            </a:endParaRPr>
          </a:p>
          <a:p>
            <a:pPr marL="342900" lvl="0" indent="-342900">
              <a:spcAft>
                <a:spcPts val="600"/>
              </a:spcAft>
              <a:buFont typeface="Symbol" panose="05050102010706020507" pitchFamily="18" charset="2"/>
              <a:buChar char=""/>
            </a:pPr>
            <a:r>
              <a:rPr lang="en-GB" altLang="zh-CN" dirty="0"/>
              <a:t>Recommended 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1.]</a:t>
            </a:r>
            <a:endParaRPr lang="zh-CN" altLang="zh-CN" dirty="0">
              <a:ea typeface="MS Mincho" panose="02020609040205080304" pitchFamily="49" charset="-128"/>
            </a:endParaRPr>
          </a:p>
        </p:txBody>
      </p:sp>
    </p:spTree>
    <p:extLst>
      <p:ext uri="{BB962C8B-B14F-4D97-AF65-F5344CB8AC3E}">
        <p14:creationId xmlns:p14="http://schemas.microsoft.com/office/powerpoint/2010/main" val="109824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85000" lnSpcReduction="20000"/>
          </a:bodyPr>
          <a:lstStyle/>
          <a:p>
            <a:pPr marL="0" indent="0">
              <a:buNone/>
            </a:pPr>
            <a:r>
              <a:rPr lang="en-US" altLang="zh-CN" dirty="0"/>
              <a:t>Issue </a:t>
            </a:r>
            <a:r>
              <a:rPr lang="en-US" altLang="zh-CN" dirty="0" smtClean="0"/>
              <a:t>1-2-2</a:t>
            </a:r>
            <a:r>
              <a:rPr lang="en-US" altLang="zh-CN" dirty="0"/>
              <a:t>: RF architecture for V-UE operating in licensed bands partially used for SL   </a:t>
            </a:r>
            <a:endParaRPr lang="en-US" altLang="zh-CN" dirty="0" smtClean="0"/>
          </a:p>
          <a:p>
            <a:pPr marL="342900" lvl="0" indent="-342900">
              <a:spcAft>
                <a:spcPts val="600"/>
              </a:spcAft>
              <a:buFont typeface="Symbol" panose="05050102010706020507" pitchFamily="18" charset="2"/>
              <a:buChar char=""/>
            </a:pPr>
            <a:r>
              <a:rPr lang="en-GB" altLang="zh-CN" dirty="0" smtClean="0"/>
              <a:t>Proposals</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n79 FDM UL and SL operation could reuse the same RF structure and related RF component capability of the n79 2UL intra-band CA.</a:t>
            </a:r>
          </a:p>
          <a:p>
            <a:pPr marL="742950" lvl="1" indent="-285750">
              <a:spcAft>
                <a:spcPts val="600"/>
              </a:spcAft>
              <a:buFont typeface="Courier New" panose="02070309020205020404" pitchFamily="49" charset="0"/>
              <a:buChar char="o"/>
            </a:pPr>
            <a:r>
              <a:rPr lang="en-US" altLang="zh-CN" dirty="0"/>
              <a:t>Option 2: For NR V2X UE, if only SL transmission is allowed for the licensed bands partially used for SL, the RF architecture is assumed as single RF chain(</a:t>
            </a:r>
            <a:r>
              <a:rPr lang="en-US" altLang="zh-CN" dirty="0" err="1"/>
              <a:t>LGE,CMCC,vivo</a:t>
            </a:r>
            <a:r>
              <a:rPr lang="en-US" altLang="zh-CN" dirty="0"/>
              <a:t>)</a:t>
            </a:r>
          </a:p>
          <a:p>
            <a:pPr marL="742950" lvl="1" indent="-285750">
              <a:spcAft>
                <a:spcPts val="600"/>
              </a:spcAft>
              <a:buFont typeface="Courier New" panose="02070309020205020404" pitchFamily="49" charset="0"/>
              <a:buChar char="o"/>
            </a:pPr>
            <a:r>
              <a:rPr lang="en-US" altLang="zh-CN" dirty="0"/>
              <a:t>Option 3: For NR V2X UE, if only SL transmission is allowed for the licensed bands partially used for SL, the RF architecture is assumed dual RF chain due to support 2UL intra-band n79 or TDM manner without switching period between NR </a:t>
            </a:r>
            <a:r>
              <a:rPr lang="en-US" altLang="zh-CN" dirty="0" err="1"/>
              <a:t>Uu</a:t>
            </a:r>
            <a:r>
              <a:rPr lang="en-US" altLang="zh-CN" dirty="0"/>
              <a:t> and NR SL in licensed band.(LGE,CMCC,)</a:t>
            </a:r>
          </a:p>
          <a:p>
            <a:pPr marL="742950" lvl="1" indent="-285750">
              <a:spcAft>
                <a:spcPts val="600"/>
              </a:spcAft>
              <a:buFont typeface="Courier New" panose="02070309020205020404" pitchFamily="49" charset="0"/>
              <a:buChar char="o"/>
            </a:pPr>
            <a:r>
              <a:rPr lang="en-US" altLang="zh-CN" dirty="0"/>
              <a:t>Option 4: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327227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a:t>
            </a:r>
            <a:r>
              <a:rPr lang="en-US" altLang="zh-CN" dirty="0" smtClean="0"/>
              <a:t>1-2-3: </a:t>
            </a:r>
            <a:r>
              <a:rPr lang="en-US" altLang="zh-CN" dirty="0"/>
              <a:t>The core RF </a:t>
            </a:r>
            <a:r>
              <a:rPr lang="en-US" altLang="zh-CN" dirty="0" smtClean="0"/>
              <a:t>requirements</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RF requirements of the n79 2UL intra-band CA could apply to the synchronized UL and SL FDM operation in licensed band n79.</a:t>
            </a:r>
          </a:p>
          <a:p>
            <a:pPr marL="742950" lvl="1" indent="-285750">
              <a:spcAft>
                <a:spcPts val="600"/>
              </a:spcAft>
              <a:buFont typeface="Courier New" panose="02070309020205020404" pitchFamily="49" charset="0"/>
              <a:buChar char="o"/>
            </a:pPr>
            <a:r>
              <a:rPr lang="en-US" altLang="zh-CN" dirty="0"/>
              <a:t>Option 2: RF requirements for single carrier operation for NR V2X apply for the NR V2X UE in the scenario where licensed bands partially used for SL transmission under the condition that intra-band con-current operation is excluded in Rel-16.(</a:t>
            </a:r>
            <a:r>
              <a:rPr lang="en-US" altLang="zh-CN" dirty="0" err="1"/>
              <a:t>LGE,Huawei,CATT</a:t>
            </a:r>
            <a:r>
              <a:rPr lang="en-US" altLang="zh-CN" dirty="0"/>
              <a:t>, </a:t>
            </a:r>
            <a:r>
              <a:rPr lang="en-US" altLang="zh-CN" dirty="0" err="1"/>
              <a:t>CMCC,vivo</a:t>
            </a:r>
            <a:r>
              <a:rPr lang="en-US" altLang="zh-CN" dirty="0"/>
              <a:t>)</a:t>
            </a:r>
          </a:p>
          <a:p>
            <a:pPr marL="742950" lvl="1" indent="-285750">
              <a:spcAft>
                <a:spcPts val="600"/>
              </a:spcAft>
              <a:buFont typeface="Courier New" panose="02070309020205020404" pitchFamily="49" charset="0"/>
              <a:buChar char="o"/>
            </a:pPr>
            <a:r>
              <a:rPr lang="en-US" altLang="zh-CN" dirty="0"/>
              <a:t>Option 3: FFS. (Qualcomm)</a:t>
            </a:r>
          </a:p>
          <a:p>
            <a:pPr marL="342900" lvl="0" indent="-342900">
              <a:spcAft>
                <a:spcPts val="600"/>
              </a:spcAft>
              <a:buFont typeface="Symbol" panose="05050102010706020507" pitchFamily="18" charset="2"/>
              <a:buChar char=""/>
            </a:pPr>
            <a:r>
              <a:rPr lang="en-GB" altLang="zh-CN" dirty="0" smtClean="0"/>
              <a:t>Recommended </a:t>
            </a:r>
            <a:r>
              <a:rPr lang="en-GB" altLang="zh-CN" dirty="0"/>
              <a:t>WF</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[Option 2]</a:t>
            </a:r>
            <a:endParaRPr lang="zh-CN" altLang="zh-CN" dirty="0">
              <a:ea typeface="MS Mincho" panose="02020609040205080304" pitchFamily="49" charset="-128"/>
            </a:endParaRPr>
          </a:p>
        </p:txBody>
      </p:sp>
    </p:spTree>
    <p:extLst>
      <p:ext uri="{BB962C8B-B14F-4D97-AF65-F5344CB8AC3E}">
        <p14:creationId xmlns:p14="http://schemas.microsoft.com/office/powerpoint/2010/main" val="229563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fontScale="92500"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The synchronization reference source</a:t>
            </a:r>
            <a:endParaRPr lang="en-US" altLang="zh-CN" dirty="0" smtClean="0"/>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For the synchronous operation between </a:t>
            </a:r>
            <a:r>
              <a:rPr lang="en-US" altLang="zh-CN" dirty="0" err="1"/>
              <a:t>Uu</a:t>
            </a:r>
            <a:r>
              <a:rPr lang="en-US" altLang="zh-CN" dirty="0"/>
              <a:t> and SL in the same licensed TDD bands, NR SL should use network as the synchronization reference source.</a:t>
            </a:r>
          </a:p>
          <a:p>
            <a:pPr marL="742950" lvl="1" indent="-285750">
              <a:spcAft>
                <a:spcPts val="600"/>
              </a:spcAft>
              <a:buFont typeface="Courier New" panose="02070309020205020404" pitchFamily="49" charset="0"/>
              <a:buChar char="o"/>
            </a:pPr>
            <a:r>
              <a:rPr lang="en-US" altLang="zh-CN" dirty="0"/>
              <a:t>Option 2: The specific synchronization reference source that should be used in different scenarios has already been defined in RAN1. RAN4 should follow the guidelines set by RAN1.   (Qualcomm)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TBA</a:t>
            </a:r>
            <a:endParaRPr lang="zh-CN" altLang="zh-CN" dirty="0">
              <a:ea typeface="MS Mincho" panose="02020609040205080304" pitchFamily="49" charset="-128"/>
            </a:endParaRPr>
          </a:p>
        </p:txBody>
      </p:sp>
    </p:spTree>
    <p:extLst>
      <p:ext uri="{BB962C8B-B14F-4D97-AF65-F5344CB8AC3E}">
        <p14:creationId xmlns:p14="http://schemas.microsoft.com/office/powerpoint/2010/main" val="455346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200" b="1" dirty="0" smtClean="0"/>
              <a:t>Sub-topic </a:t>
            </a:r>
            <a:r>
              <a:rPr lang="en-US" altLang="zh-CN" sz="3200" b="1" dirty="0"/>
              <a:t>1-2 licensed bands partially used for SL transmission</a:t>
            </a:r>
            <a:endParaRPr lang="zh-CN" altLang="en-US" sz="3200" b="1" dirty="0"/>
          </a:p>
        </p:txBody>
      </p:sp>
      <p:sp>
        <p:nvSpPr>
          <p:cNvPr id="3" name="内容占位符 2"/>
          <p:cNvSpPr>
            <a:spLocks noGrp="1"/>
          </p:cNvSpPr>
          <p:nvPr>
            <p:ph idx="1"/>
          </p:nvPr>
        </p:nvSpPr>
        <p:spPr>
          <a:xfrm>
            <a:off x="745603" y="1860349"/>
            <a:ext cx="10515600" cy="4351338"/>
          </a:xfrm>
        </p:spPr>
        <p:txBody>
          <a:bodyPr>
            <a:normAutofit lnSpcReduction="10000"/>
          </a:bodyPr>
          <a:lstStyle/>
          <a:p>
            <a:pPr marL="0" indent="0">
              <a:buNone/>
            </a:pPr>
            <a:r>
              <a:rPr lang="en-US" altLang="zh-CN" dirty="0"/>
              <a:t>Issue </a:t>
            </a:r>
            <a:r>
              <a:rPr lang="en-US" altLang="zh-CN" dirty="0" smtClean="0"/>
              <a:t>1-2-4</a:t>
            </a:r>
            <a:r>
              <a:rPr lang="en-US" altLang="zh-CN" dirty="0"/>
              <a:t>: The synchronization issues for simultaneous SL and </a:t>
            </a:r>
            <a:r>
              <a:rPr lang="en-US" altLang="zh-CN" dirty="0" err="1"/>
              <a:t>Uu</a:t>
            </a:r>
            <a:r>
              <a:rPr lang="en-US" altLang="zh-CN" dirty="0"/>
              <a:t> </a:t>
            </a:r>
            <a:r>
              <a:rPr lang="en-US" altLang="zh-CN" dirty="0" smtClean="0"/>
              <a:t>transmission</a:t>
            </a:r>
          </a:p>
          <a:p>
            <a:pPr marL="0" indent="0">
              <a:buNone/>
            </a:pPr>
            <a:r>
              <a:rPr lang="en-US" altLang="zh-CN" dirty="0"/>
              <a:t>Transmission timing between </a:t>
            </a:r>
            <a:r>
              <a:rPr lang="en-US" altLang="zh-CN" dirty="0" err="1"/>
              <a:t>Uu</a:t>
            </a:r>
            <a:r>
              <a:rPr lang="en-US" altLang="zh-CN" dirty="0"/>
              <a:t> and </a:t>
            </a:r>
            <a:r>
              <a:rPr lang="en-US" altLang="zh-CN" dirty="0" smtClean="0"/>
              <a:t>SL</a:t>
            </a:r>
          </a:p>
          <a:p>
            <a:r>
              <a:rPr lang="en-GB" altLang="zh-CN" dirty="0" smtClean="0"/>
              <a:t>Proposals</a:t>
            </a:r>
            <a:endParaRPr lang="zh-CN" altLang="zh-CN" dirty="0">
              <a:ea typeface="MS Mincho" panose="02020609040205080304" pitchFamily="49" charset="-128"/>
            </a:endParaRPr>
          </a:p>
          <a:p>
            <a:pPr marL="742950" lvl="1" indent="-285750">
              <a:spcAft>
                <a:spcPts val="600"/>
              </a:spcAft>
              <a:buFont typeface="Courier New" panose="02070309020205020404" pitchFamily="49" charset="0"/>
              <a:buChar char="o"/>
            </a:pPr>
            <a:r>
              <a:rPr lang="en-US" altLang="zh-CN" dirty="0"/>
              <a:t>Option 1: SL transmission timing should be aligned with the UL timing of NR </a:t>
            </a:r>
            <a:r>
              <a:rPr lang="en-US" altLang="zh-CN" dirty="0" err="1"/>
              <a:t>Uu</a:t>
            </a:r>
            <a:r>
              <a:rPr lang="en-US" altLang="zh-CN" dirty="0"/>
              <a:t> not the DL timing.</a:t>
            </a:r>
          </a:p>
          <a:p>
            <a:pPr marL="742950" lvl="1" indent="-285750">
              <a:spcAft>
                <a:spcPts val="600"/>
              </a:spcAft>
              <a:buFont typeface="Courier New" panose="02070309020205020404" pitchFamily="49" charset="0"/>
              <a:buChar char="o"/>
            </a:pPr>
            <a:r>
              <a:rPr lang="en-US" altLang="zh-CN" dirty="0"/>
              <a:t>Option 2: This is in RAN1 scope and is currently being discussed in RAN1.(Qualcomm)</a:t>
            </a:r>
          </a:p>
          <a:p>
            <a:pPr marL="342900" lvl="0" indent="-342900">
              <a:spcAft>
                <a:spcPts val="600"/>
              </a:spcAft>
              <a:buFont typeface="Symbol" panose="05050102010706020507" pitchFamily="18" charset="2"/>
              <a:buChar char=""/>
            </a:pPr>
            <a:r>
              <a:rPr lang="en-GB" altLang="zh-CN" dirty="0" smtClean="0"/>
              <a:t>Recommended WF</a:t>
            </a:r>
            <a:endParaRPr lang="zh-CN" altLang="zh-CN" dirty="0" smtClean="0">
              <a:ea typeface="MS Mincho" panose="02020609040205080304" pitchFamily="49" charset="-128"/>
            </a:endParaRPr>
          </a:p>
          <a:p>
            <a:pPr marL="742950" lvl="1" indent="-285750">
              <a:spcAft>
                <a:spcPts val="600"/>
              </a:spcAft>
              <a:buFont typeface="Courier New" panose="02070309020205020404" pitchFamily="49" charset="0"/>
              <a:buChar char="o"/>
            </a:pPr>
            <a:r>
              <a:rPr lang="en-GB" altLang="zh-CN" dirty="0" smtClean="0"/>
              <a:t>TBA</a:t>
            </a:r>
            <a:endParaRPr lang="zh-CN" altLang="zh-CN" dirty="0">
              <a:ea typeface="MS Mincho" panose="02020609040205080304" pitchFamily="49" charset="-128"/>
            </a:endParaRPr>
          </a:p>
        </p:txBody>
      </p:sp>
    </p:spTree>
    <p:extLst>
      <p:ext uri="{BB962C8B-B14F-4D97-AF65-F5344CB8AC3E}">
        <p14:creationId xmlns:p14="http://schemas.microsoft.com/office/powerpoint/2010/main" val="2317025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9446</TotalTime>
  <Words>1001</Words>
  <Application>Microsoft Office PowerPoint</Application>
  <PresentationFormat>宽屏</PresentationFormat>
  <Paragraphs>94</Paragraphs>
  <Slides>11</Slides>
  <Notes>6</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11</vt:i4>
      </vt:variant>
    </vt:vector>
  </HeadingPairs>
  <TitlesOfParts>
    <vt:vector size="21" baseType="lpstr">
      <vt:lpstr>MS Mincho</vt:lpstr>
      <vt:lpstr>宋体</vt:lpstr>
      <vt:lpstr>宋体</vt:lpstr>
      <vt:lpstr>Arial</vt:lpstr>
      <vt:lpstr>Calibri</vt:lpstr>
      <vt:lpstr>Calibri Light</vt:lpstr>
      <vt:lpstr>Courier New</vt:lpstr>
      <vt:lpstr>Symbol</vt:lpstr>
      <vt:lpstr>Times New Roman</vt:lpstr>
      <vt:lpstr>Office Theme</vt:lpstr>
      <vt:lpstr>WF on remaining issues for NR V2X system parameters</vt:lpstr>
      <vt:lpstr>Background</vt:lpstr>
      <vt:lpstr>Sub-topic 1-1 Band and channel bandwidths for NR V2X</vt:lpstr>
      <vt:lpstr>Sub-topic 1-1 Band and channel bandwidths for NR V2X</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Sub-topic 1-2 licensed bands partially used for SL transmission</vt:lpstr>
      <vt:lpstr>References</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flexible carrier BW for NR</dc:title>
  <dc:creator>vivo/zhoushuai</dc:creator>
  <cp:lastModifiedBy>vivo/zhoushuai</cp:lastModifiedBy>
  <cp:revision>281</cp:revision>
  <dcterms:created xsi:type="dcterms:W3CDTF">2017-01-18T06:26:21Z</dcterms:created>
  <dcterms:modified xsi:type="dcterms:W3CDTF">2020-06-01T01:54:30Z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