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487" r:id="rId6"/>
    <p:sldId id="479" r:id="rId7"/>
    <p:sldId id="484" r:id="rId8"/>
    <p:sldId id="482" r:id="rId9"/>
    <p:sldId id="475" r:id="rId10"/>
    <p:sldId id="486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110" d="100"/>
          <a:sy n="110" d="100"/>
        </p:scale>
        <p:origin x="14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04.06.2020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70632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27306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04-Jun-20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#95-e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25 May – 5 June,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.18.1.1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R4-2008838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1D1C-951E-4028-B0F6-86A4E8EA3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28115-0072-4FC3-9680-D9ECB7937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Pcell</a:t>
            </a:r>
            <a:r>
              <a:rPr lang="en-US" sz="2000" dirty="0"/>
              <a:t> configuration for performance requirements</a:t>
            </a:r>
          </a:p>
          <a:p>
            <a:pPr lvl="1"/>
            <a:r>
              <a:rPr lang="en-GB" sz="1800" dirty="0"/>
              <a:t>Define requirements for both 15kHz </a:t>
            </a:r>
            <a:r>
              <a:rPr lang="en-GB" sz="1800" dirty="0" err="1"/>
              <a:t>Pcell</a:t>
            </a:r>
            <a:r>
              <a:rPr lang="en-GB" sz="1800" dirty="0"/>
              <a:t> and 30kHz </a:t>
            </a:r>
            <a:r>
              <a:rPr lang="en-GB" sz="1800" dirty="0" err="1"/>
              <a:t>Pcell</a:t>
            </a:r>
            <a:r>
              <a:rPr lang="en-GB" sz="1800" dirty="0"/>
              <a:t> (for CA with different SCSs) and both FDD 15 kHz </a:t>
            </a:r>
            <a:r>
              <a:rPr lang="en-GB" sz="1800" dirty="0" err="1"/>
              <a:t>Pcell</a:t>
            </a:r>
            <a:r>
              <a:rPr lang="en-GB" sz="1800" dirty="0"/>
              <a:t> and TDD 15 kHz </a:t>
            </a:r>
            <a:r>
              <a:rPr lang="en-GB" sz="1800" dirty="0" err="1"/>
              <a:t>Pcell</a:t>
            </a:r>
            <a:r>
              <a:rPr lang="en-GB" sz="1800" dirty="0"/>
              <a:t> (for FDD + TDD CA with 15 kHz SCS)</a:t>
            </a:r>
            <a:endParaRPr lang="en-US" sz="24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Pcell</a:t>
            </a:r>
            <a:r>
              <a:rPr lang="en-US" sz="2000" dirty="0"/>
              <a:t> configuration for the test</a:t>
            </a:r>
          </a:p>
          <a:p>
            <a:pPr lvl="1"/>
            <a:r>
              <a:rPr lang="en-US" sz="1800" dirty="0"/>
              <a:t>The test coverage can be considered fulfilled if UE passes any one of scenario with one of the CC as </a:t>
            </a:r>
            <a:r>
              <a:rPr lang="en-US" sz="1800" dirty="0" err="1"/>
              <a:t>PCell</a:t>
            </a:r>
            <a:r>
              <a:rPr lang="en-US" sz="1800" dirty="0"/>
              <a:t> for FDD 15 kHz + TDD 15 kHz</a:t>
            </a:r>
          </a:p>
          <a:p>
            <a:pPr lvl="1"/>
            <a:r>
              <a:rPr lang="en-US" sz="1800" dirty="0"/>
              <a:t>If </a:t>
            </a:r>
            <a:r>
              <a:rPr lang="en-US" sz="1800" dirty="0" err="1"/>
              <a:t>Pcell</a:t>
            </a:r>
            <a:r>
              <a:rPr lang="en-US" sz="1800" dirty="0"/>
              <a:t> in both carriers are supported for FDD 15 kHz + TDD 30 kHz, configure TDD cell as </a:t>
            </a:r>
            <a:r>
              <a:rPr lang="en-US" sz="1800" dirty="0" err="1"/>
              <a:t>Pcell</a:t>
            </a:r>
            <a:endParaRPr lang="en-US" sz="1800" dirty="0"/>
          </a:p>
          <a:p>
            <a:pPr lvl="1"/>
            <a:r>
              <a:rPr lang="en-US" sz="1800" dirty="0"/>
              <a:t>If </a:t>
            </a:r>
            <a:r>
              <a:rPr lang="en-US" sz="1800" dirty="0" err="1"/>
              <a:t>Pcell</a:t>
            </a:r>
            <a:r>
              <a:rPr lang="en-US" sz="1800" dirty="0"/>
              <a:t> in both carriers are supported for TDD 15 kHz + TDD 30 kHz, configure </a:t>
            </a:r>
          </a:p>
          <a:p>
            <a:pPr lvl="2"/>
            <a:r>
              <a:rPr lang="en-US" sz="1600" dirty="0"/>
              <a:t>Option 1: 15 kHz SCS cell as </a:t>
            </a:r>
            <a:r>
              <a:rPr lang="en-US" sz="1600" dirty="0" err="1"/>
              <a:t>Pcell</a:t>
            </a:r>
            <a:endParaRPr lang="en-US" sz="1600" dirty="0"/>
          </a:p>
          <a:p>
            <a:pPr lvl="2"/>
            <a:r>
              <a:rPr lang="en-US" sz="1600" dirty="0"/>
              <a:t>Option 2: 30 kHz SCS cell as </a:t>
            </a:r>
            <a:r>
              <a:rPr lang="en-US" sz="1600" dirty="0" err="1"/>
              <a:t>Pcell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9804E8-A7FC-4D5C-9896-8A63F7C4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930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E3D9-F996-41C7-BAC1-616C8BC8B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1B32F-BED9-4518-BEAF-5C8A0E15E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HARQ process number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1"/>
            <a:r>
              <a:rPr lang="en-GB" sz="1800" dirty="0"/>
              <a:t>Companies are encouraged to check the performance difference of scheduling options for TDD 15 kHz + TDD 30 kHz CA with 12 HARQ processes</a:t>
            </a:r>
          </a:p>
          <a:p>
            <a:pPr marL="1257300" lvl="5" indent="-342900"/>
            <a:r>
              <a:rPr lang="en-GB" sz="1600" dirty="0"/>
              <a:t>if no simulation results show there is performance impact by scheduling the initial transmission and retransmission in different types of slots, then no need to differentiate the two options in TS 38.101-4.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lvl="0" indent="0">
              <a:buNone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1C8988-F792-4C6E-8C25-14778332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30968A-B2EA-4E98-96AF-A6A5F3E06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226520"/>
              </p:ext>
            </p:extLst>
          </p:nvPr>
        </p:nvGraphicFramePr>
        <p:xfrm>
          <a:off x="990600" y="1676400"/>
          <a:ext cx="7391400" cy="2661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09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502121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76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30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12 (Note 1)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" algn="l"/>
                          <a:tab pos="180340" algn="l"/>
                          <a:tab pos="3240405" algn="l"/>
                        </a:tabLst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8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FFS scheduling details:</a:t>
                      </a:r>
                    </a:p>
                    <a:p>
                      <a:pPr marL="171450" marR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different RTTs (10 or 20 slots) are used for different HARQ processes, and initial transmission and retransmission are scheduled on the same type of TDD slot.</a:t>
                      </a:r>
                    </a:p>
                    <a:p>
                      <a:pPr marL="171450" marR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initial transmission and retransmission can be scheduled on different types of TDD slot </a:t>
                      </a: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665189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994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2DC91-808C-4168-9038-183AC5CB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107E8-5129-45E5-8FF4-546F6D6DD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K1 values</a:t>
            </a:r>
          </a:p>
          <a:p>
            <a:pPr lvl="1"/>
            <a:r>
              <a:rPr lang="en-GB" sz="1800" dirty="0"/>
              <a:t>Option 1: K1 values are provided based on </a:t>
            </a:r>
            <a:r>
              <a:rPr lang="en-GB" sz="1800" dirty="0" err="1"/>
              <a:t>Pcell’s</a:t>
            </a:r>
            <a:r>
              <a:rPr lang="en-GB" sz="1800" dirty="0"/>
              <a:t> SCS in scenarios with mixed SCSs.</a:t>
            </a: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lvl="1"/>
            <a:r>
              <a:rPr lang="en-GB" sz="1800" dirty="0"/>
              <a:t>Option 2: K1 values are based on each cell’s own SCS</a:t>
            </a:r>
          </a:p>
          <a:p>
            <a:pPr lvl="1"/>
            <a:r>
              <a:rPr lang="en-GB" sz="1800" dirty="0"/>
              <a:t>Other options are not precluded</a:t>
            </a:r>
          </a:p>
          <a:p>
            <a:pPr lvl="1"/>
            <a:r>
              <a:rPr lang="en-GB" sz="1800" dirty="0"/>
              <a:t>Companies are encouraged to check RAN1 procedure for considered scenarios.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FC7F6-5E0E-45B9-A11A-D77564AAB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23A27-4C6F-4EE2-B0F8-58FEE79DA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186340"/>
              </p:ext>
            </p:extLst>
          </p:nvPr>
        </p:nvGraphicFramePr>
        <p:xfrm>
          <a:off x="1143000" y="2209800"/>
          <a:ext cx="7391400" cy="1711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09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502121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{8,7,6,5,5,4,3,2}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{7,6,4,11,9,7,6,4}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{2}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{4,3,2,6,5}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30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{4,3,2,6}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{4,4,3,3,2,2,6,6}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{8,7,6,5,5,4,3,2}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{7,5,4,11}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334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0724-467F-422F-90D3-C38F601E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34740-0DBF-4C54-93AA-C16431449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Categorizing of CA capabilities</a:t>
            </a:r>
          </a:p>
          <a:p>
            <a:pPr lvl="1"/>
            <a:r>
              <a:rPr lang="en-GB" sz="1800" dirty="0"/>
              <a:t>Option 1: Define different capabilities for intra-band contiguous CA, intra-band non-contiguous CA and inter-band CA with different numbers of bands. </a:t>
            </a:r>
          </a:p>
          <a:p>
            <a:pPr lvl="1"/>
            <a:r>
              <a:rPr lang="en-GB" sz="1800" dirty="0"/>
              <a:t>Option 2: Define different capabilities for intra-band contiguous CA, intra-band non-contiguous CA and inter-band CA.</a:t>
            </a:r>
          </a:p>
          <a:p>
            <a:pPr lvl="1"/>
            <a:r>
              <a:rPr lang="en-US" sz="1800" dirty="0"/>
              <a:t>Companies to bring proposals on the </a:t>
            </a:r>
            <a:r>
              <a:rPr lang="en-US" sz="1800" dirty="0" err="1"/>
              <a:t>demod</a:t>
            </a:r>
            <a:r>
              <a:rPr lang="en-US" sz="1800" dirty="0"/>
              <a:t> spec structure for CA, with the motivation to minimize future maintenance.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 of different CA capabilities</a:t>
            </a:r>
          </a:p>
          <a:p>
            <a:pPr lvl="1"/>
            <a:r>
              <a:rPr lang="en-GB" sz="1800" dirty="0"/>
              <a:t>Option 1: Test intra-band contiguous CA, intra-band non-contiguous CA and inter-band CA with the largest number of bands.</a:t>
            </a:r>
          </a:p>
          <a:p>
            <a:pPr lvl="1"/>
            <a:r>
              <a:rPr lang="en-GB" sz="1800" dirty="0"/>
              <a:t>Option </a:t>
            </a:r>
            <a:r>
              <a:rPr lang="ru-RU" sz="1800" dirty="0"/>
              <a:t>2</a:t>
            </a:r>
            <a:r>
              <a:rPr lang="en-GB" sz="1800" dirty="0"/>
              <a:t>: Test all the supported CA capabilities, including intra-band contiguous CA, intra-band non-contiguous CA and inter-band CA with different numbers of bands.</a:t>
            </a:r>
            <a:endParaRPr lang="en-GB" sz="2000" dirty="0"/>
          </a:p>
          <a:p>
            <a:endParaRPr lang="en-US" sz="22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D57CE-520C-4792-A4ED-8AF326A4A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965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12C-FD1C-4CE9-B6F7-33D74290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6EF43-1023-492B-8CDA-3BF3B6411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Selection of CA configuration(s) and CBW combination </a:t>
            </a:r>
          </a:p>
          <a:p>
            <a:pPr lvl="1"/>
            <a:r>
              <a:rPr lang="en-US" sz="1800" dirty="0"/>
              <a:t>Further discuss by taking into account:</a:t>
            </a:r>
          </a:p>
          <a:p>
            <a:pPr lvl="2"/>
            <a:r>
              <a:rPr lang="en-US" sz="1600" dirty="0"/>
              <a:t>The </a:t>
            </a:r>
            <a:r>
              <a:rPr lang="en-US" sz="1600" i="1" dirty="0" err="1"/>
              <a:t>supportedSubCarrierSpacingDL</a:t>
            </a:r>
            <a:r>
              <a:rPr lang="en-US" sz="1600" dirty="0"/>
              <a:t>, </a:t>
            </a:r>
            <a:r>
              <a:rPr lang="en-US" sz="1600" i="1" dirty="0" err="1"/>
              <a:t>maxNumberMIMO-LayersPDSCH</a:t>
            </a:r>
            <a:r>
              <a:rPr lang="en-US" sz="1600" dirty="0"/>
              <a:t> and  </a:t>
            </a:r>
            <a:r>
              <a:rPr lang="en-US" sz="1600" i="1" dirty="0" err="1"/>
              <a:t>supportedModulationOrderDL</a:t>
            </a:r>
            <a:r>
              <a:rPr lang="en-US" sz="1600" dirty="0"/>
              <a:t> are reported for each CC and </a:t>
            </a:r>
            <a:r>
              <a:rPr lang="en-US" sz="1600" i="1" dirty="0" err="1"/>
              <a:t>scalingFactor</a:t>
            </a:r>
            <a:r>
              <a:rPr lang="en-US" sz="1600" dirty="0"/>
              <a:t> are reported per band for FR1 and FR2.</a:t>
            </a:r>
          </a:p>
          <a:p>
            <a:pPr lvl="2"/>
            <a:r>
              <a:rPr lang="en-US" sz="1600" dirty="0"/>
              <a:t>The testable SNR for FR2.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E74C7-3386-483F-99ED-25E1B14C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64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37F8B-A758-4B07-B3E3-1336CC708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for CRs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4BDE9-FA19-402E-84EF-FEFC210E1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Endorse the draft CR for NR FR1 requirements with 4Rx in this meeting</a:t>
            </a:r>
          </a:p>
          <a:p>
            <a:pPr lvl="1"/>
            <a:r>
              <a:rPr lang="en-US" sz="1800" dirty="0"/>
              <a:t>Encourage companies to provide comments for this draft CR in section 2.3.2.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Endorse all others CRs on requirements and FRCs in RAN4 #96e (Aug) meeting</a:t>
            </a:r>
          </a:p>
          <a:p>
            <a:pPr lvl="1"/>
            <a:r>
              <a:rPr lang="en-US" sz="1800" dirty="0"/>
              <a:t>For CMCC and QC’s CRs, align the structure with Huawei’s draft CR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Agree all the CRs for CA normal PDSCH together (including CRs requirements, FRCs and test applicability rules) in RAN4 #97e (Oct-Nov) meeting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FE026A-24EC-4F46-941E-11707AEFF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4141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20674</TotalTime>
  <Words>750</Words>
  <Application>Microsoft Office PowerPoint</Application>
  <PresentationFormat>On-screen Show (4:3)</PresentationFormat>
  <Paragraphs>121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Way forward on PDSCH CA normal demodulation requirements</vt:lpstr>
      <vt:lpstr>Requirements for TDD-FDD CA and  TDD-TDD CA with different SCSs</vt:lpstr>
      <vt:lpstr>Requirements for TDD-FDD CA and  TDD-TDD CA with different SCSs</vt:lpstr>
      <vt:lpstr>Requirements for TDD-FDD CA and  TDD-TDD CA with different SCSs</vt:lpstr>
      <vt:lpstr>Test applicability rule</vt:lpstr>
      <vt:lpstr>Test applicability rule</vt:lpstr>
      <vt:lpstr>Plan for CRs 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#95-e)</cp:lastModifiedBy>
  <cp:revision>1524</cp:revision>
  <dcterms:created xsi:type="dcterms:W3CDTF">2013-05-13T16:02:00Z</dcterms:created>
  <dcterms:modified xsi:type="dcterms:W3CDTF">2020-06-03T22:52:38Z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2020-06-03 22:52:38Z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