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0"/>
  </p:notesMasterIdLst>
  <p:sldIdLst>
    <p:sldId id="256" r:id="rId5"/>
    <p:sldId id="257" r:id="rId6"/>
    <p:sldId id="258" r:id="rId7"/>
    <p:sldId id="259" r:id="rId8"/>
    <p:sldId id="260" r:id="rId9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9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925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238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976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22312" y="2906713"/>
            <a:ext cx="7772401" cy="150018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40" indent="-320040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45025" y="1535111"/>
            <a:ext cx="4041775" cy="639765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文本占位符 3"/>
          <p:cNvSpPr>
            <a:spLocks noGrp="1"/>
          </p:cNvSpPr>
          <p:nvPr>
            <p:ph type="body" sz="half" idx="13"/>
          </p:nvPr>
        </p:nvSpPr>
        <p:spPr>
          <a:xfrm>
            <a:off x="457198" y="1435100"/>
            <a:ext cx="3008316" cy="469106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2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83" name="图片占位符 2"/>
          <p:cNvSpPr>
            <a:spLocks noGrp="1"/>
          </p:cNvSpPr>
          <p:nvPr>
            <p:ph type="pic" sz="half" idx="13"/>
          </p:nvPr>
        </p:nvSpPr>
        <p:spPr>
          <a:xfrm>
            <a:off x="1792288" y="612775"/>
            <a:ext cx="5486402" cy="4114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792288" y="5367337"/>
            <a:ext cx="5486402" cy="80486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0">
              <a:spcBef>
                <a:spcPts val="300"/>
              </a:spcBef>
              <a:buSzTx/>
              <a:buFontTx/>
              <a:buNone/>
              <a:defRPr sz="1400"/>
            </a:lvl2pPr>
            <a:lvl3pPr marL="0" indent="0">
              <a:spcBef>
                <a:spcPts val="300"/>
              </a:spcBef>
              <a:buSzTx/>
              <a:buFontTx/>
              <a:buNone/>
              <a:defRPr sz="1400"/>
            </a:lvl3pPr>
            <a:lvl4pPr marL="0" indent="0">
              <a:spcBef>
                <a:spcPts val="300"/>
              </a:spcBef>
              <a:buSzTx/>
              <a:buFontTx/>
              <a:buNone/>
              <a:defRPr sz="1400"/>
            </a:lvl4pPr>
            <a:lvl5pPr marL="0" indent="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81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•"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590" marR="0" indent="-32639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–"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•"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–"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»"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•"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•"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661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•"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23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 panose="020B0604020202090204"/>
        <a:buChar char="•"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 txBox="1">
            <a:spLocks noGrp="1"/>
          </p:cNvSpPr>
          <p:nvPr>
            <p:ph type="ctrTitle"/>
          </p:nvPr>
        </p:nvSpPr>
        <p:spPr>
          <a:xfrm>
            <a:off x="107502" y="2276872"/>
            <a:ext cx="8856988" cy="1470027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t>Way forward on MRTD for FR2 inter-band CA</a:t>
            </a:r>
          </a:p>
        </p:txBody>
      </p:sp>
      <p:sp>
        <p:nvSpPr>
          <p:cNvPr id="95" name="テキスト ボックス 3"/>
          <p:cNvSpPr txBox="1"/>
          <p:nvPr/>
        </p:nvSpPr>
        <p:spPr>
          <a:xfrm>
            <a:off x="344624" y="253097"/>
            <a:ext cx="5650790" cy="101346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/>
          <a:p>
            <a:pPr>
              <a:defRPr sz="2000"/>
            </a:pPr>
            <a:r>
              <a:t>3GPP TSG-RAN WG4 Meeting #94-e-Bis                 	</a:t>
            </a:r>
          </a:p>
          <a:p>
            <a:pPr>
              <a:defRPr sz="2000"/>
            </a:pPr>
            <a:r>
              <a:t>Electronic Meeting, 25 May – 5 June, 2020</a:t>
            </a:r>
          </a:p>
        </p:txBody>
      </p:sp>
      <p:sp>
        <p:nvSpPr>
          <p:cNvPr id="96" name="正方形/長方形 4"/>
          <p:cNvSpPr txBox="1"/>
          <p:nvPr/>
        </p:nvSpPr>
        <p:spPr>
          <a:xfrm>
            <a:off x="6070342" y="332656"/>
            <a:ext cx="2615894" cy="39751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algn="r">
              <a:defRPr sz="2000"/>
            </a:lvl1pPr>
          </a:lstStyle>
          <a:p>
            <a:r>
              <a:t>R4-200</a:t>
            </a:r>
            <a:r>
              <a:rPr lang="en-US"/>
              <a:t>8626</a:t>
            </a:r>
          </a:p>
        </p:txBody>
      </p:sp>
      <p:sp>
        <p:nvSpPr>
          <p:cNvPr id="97" name="副标题 2"/>
          <p:cNvSpPr txBox="1"/>
          <p:nvPr/>
        </p:nvSpPr>
        <p:spPr>
          <a:xfrm>
            <a:off x="1417318" y="4797153"/>
            <a:ext cx="6309364" cy="4928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normAutofit/>
          </a:bodyPr>
          <a:lstStyle>
            <a:lvl1pPr algn="ctr">
              <a:lnSpc>
                <a:spcPct val="90000"/>
              </a:lnSpc>
              <a:spcBef>
                <a:spcPts val="600"/>
              </a:spcBef>
              <a:defRPr sz="2800"/>
            </a:lvl1pPr>
          </a:lstStyle>
          <a:p>
            <a:r>
              <a:t>Apple,…</a:t>
            </a:r>
          </a:p>
        </p:txBody>
      </p:sp>
      <p:sp>
        <p:nvSpPr>
          <p:cNvPr id="98" name="灯片编号占位符 7"/>
          <p:cNvSpPr txBox="1">
            <a:spLocks noGrp="1"/>
          </p:cNvSpPr>
          <p:nvPr>
            <p:ph type="sldNum" sz="quarter" idx="4294967295"/>
          </p:nvPr>
        </p:nvSpPr>
        <p:spPr>
          <a:xfrm>
            <a:off x="8505418" y="6414760"/>
            <a:ext cx="181380" cy="24830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1</a:t>
            </a:fld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标题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Background</a:t>
            </a:r>
          </a:p>
        </p:txBody>
      </p:sp>
      <p:sp>
        <p:nvSpPr>
          <p:cNvPr id="101" name="内容占位符 2"/>
          <p:cNvSpPr txBox="1">
            <a:spLocks noGrp="1"/>
          </p:cNvSpPr>
          <p:nvPr>
            <p:ph type="body" idx="1"/>
          </p:nvPr>
        </p:nvSpPr>
        <p:spPr>
          <a:xfrm>
            <a:off x="457200" y="1412774"/>
            <a:ext cx="8229600" cy="511257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spcBef>
                <a:spcPts val="400"/>
              </a:spcBef>
              <a:defRPr sz="2000"/>
            </a:pPr>
            <a:r>
              <a:t>In RAN4#9</a:t>
            </a:r>
            <a:r>
              <a:rPr lang="en-US"/>
              <a:t>4</a:t>
            </a:r>
            <a:r>
              <a:t>e</a:t>
            </a:r>
            <a:r>
              <a:rPr lang="en-US"/>
              <a:t>-bis</a:t>
            </a:r>
            <a:r>
              <a:t>, </a:t>
            </a:r>
            <a:r>
              <a:rPr lang="en-US"/>
              <a:t>agreed WF can be summarized as </a:t>
            </a:r>
          </a:p>
          <a:p>
            <a:pPr lvl="1">
              <a:spcBef>
                <a:spcPts val="400"/>
              </a:spcBef>
              <a:defRPr sz="2000"/>
            </a:pPr>
            <a:r>
              <a:rPr sz="2000">
                <a:sym typeface="+mn-ea"/>
              </a:rPr>
              <a:t>Continue discussing the definition and applicable band combinations of common and independent beam management in RF session</a:t>
            </a:r>
          </a:p>
          <a:p>
            <a:pPr marL="1200150" lvl="2" indent="-285750">
              <a:spcBef>
                <a:spcPts val="300"/>
              </a:spcBef>
              <a:defRPr sz="1600"/>
            </a:pPr>
            <a:r>
              <a:rPr sz="2000">
                <a:sym typeface="+mn-ea"/>
              </a:rPr>
              <a:t>Investigate if there are other solutions than strict timing requirement for tackling the impacts due to UE beam management implementation </a:t>
            </a:r>
            <a:endParaRPr sz="2000"/>
          </a:p>
          <a:p>
            <a:pPr lvl="1">
              <a:spcBef>
                <a:spcPts val="400"/>
              </a:spcBef>
              <a:defRPr sz="2000"/>
            </a:pPr>
            <a:r>
              <a:rPr sz="2000">
                <a:sym typeface="+mn-ea"/>
              </a:rPr>
              <a:t>Decision on MRTD for common beam management will be pending on the assumptions of common beam management defined in RF session</a:t>
            </a:r>
            <a:endParaRPr sz="2000"/>
          </a:p>
          <a:p>
            <a:pPr lvl="1">
              <a:spcBef>
                <a:spcPts val="400"/>
              </a:spcBef>
              <a:defRPr sz="2000"/>
            </a:pPr>
            <a:r>
              <a:rPr sz="2000">
                <a:sym typeface="+mn-ea"/>
              </a:rPr>
              <a:t>MRTD for independent beam management will be decided by RAN4#95e based on majority view. </a:t>
            </a:r>
          </a:p>
          <a:p>
            <a:pPr marL="1200150" lvl="2" indent="-285750">
              <a:spcBef>
                <a:spcPts val="300"/>
              </a:spcBef>
              <a:defRPr sz="1600"/>
            </a:pPr>
            <a:r>
              <a:rPr sz="2000">
                <a:sym typeface="+mn-ea"/>
              </a:rPr>
              <a:t>Subject to the decision on MRTD for independent beam management, the FR2 MRTD defined in Table 7.6.4-2: Maximum receive timing difference requirement for inter-band NR carrier aggregation in TS38.133 at least can be applied for independent beam management. It is FFS for common beam management.</a:t>
            </a:r>
          </a:p>
          <a:p>
            <a:pPr marL="285750" lvl="0" indent="-285750">
              <a:spcBef>
                <a:spcPts val="300"/>
              </a:spcBef>
              <a:defRPr sz="1600"/>
            </a:pPr>
            <a:r>
              <a:rPr>
                <a:sym typeface="+mn-ea"/>
              </a:rPr>
              <a:t>In RAN4#9</a:t>
            </a:r>
            <a:r>
              <a:rPr lang="en-US">
                <a:sym typeface="+mn-ea"/>
              </a:rPr>
              <a:t>5</a:t>
            </a:r>
            <a:r>
              <a:rPr>
                <a:sym typeface="+mn-ea"/>
              </a:rPr>
              <a:t>e, </a:t>
            </a:r>
            <a:r>
              <a:rPr lang="en-US">
                <a:sym typeface="+mn-ea"/>
              </a:rPr>
              <a:t> the 1st round discussion is summarized in R4-2008510</a:t>
            </a:r>
          </a:p>
        </p:txBody>
      </p:sp>
      <p:sp>
        <p:nvSpPr>
          <p:cNvPr id="102" name="灯片编号占位符 3"/>
          <p:cNvSpPr txBox="1">
            <a:spLocks noGrp="1"/>
          </p:cNvSpPr>
          <p:nvPr>
            <p:ph type="sldNum" sz="quarter" idx="4294967295"/>
          </p:nvPr>
        </p:nvSpPr>
        <p:spPr>
          <a:xfrm>
            <a:off x="8505418" y="6414760"/>
            <a:ext cx="181380" cy="24830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2</a:t>
            </a:fld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标题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dirty="0"/>
              <a:t>WF on FR2 inter-band CA</a:t>
            </a:r>
          </a:p>
        </p:txBody>
      </p:sp>
      <p:sp>
        <p:nvSpPr>
          <p:cNvPr id="105" name="内容占位符 2"/>
          <p:cNvSpPr txBox="1">
            <a:spLocks noGrp="1"/>
          </p:cNvSpPr>
          <p:nvPr>
            <p:ph type="body" idx="1"/>
          </p:nvPr>
        </p:nvSpPr>
        <p:spPr>
          <a:xfrm>
            <a:off x="457200" y="1426092"/>
            <a:ext cx="8229600" cy="511256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spcBef>
                <a:spcPts val="400"/>
              </a:spcBef>
              <a:defRPr sz="2000"/>
            </a:pPr>
            <a:r>
              <a:rPr lang="en-US" dirty="0"/>
              <a:t>On MRTD for CBM (</a:t>
            </a:r>
            <a:r>
              <a:rPr lang="en-US" dirty="0">
                <a:solidFill>
                  <a:srgbClr val="FF0000"/>
                </a:solidFill>
              </a:rPr>
              <a:t>strive to down select between option 1 and 2 by the end of RAN4#95e</a:t>
            </a:r>
            <a:r>
              <a:rPr lang="en-US" dirty="0"/>
              <a:t>)</a:t>
            </a:r>
          </a:p>
          <a:p>
            <a:pPr lvl="1">
              <a:spcBef>
                <a:spcPts val="400"/>
              </a:spcBef>
              <a:defRPr sz="2000"/>
            </a:pPr>
            <a:r>
              <a:rPr lang="en-US" sz="2800" dirty="0"/>
              <a:t>	</a:t>
            </a:r>
            <a:r>
              <a:rPr lang="en-US" sz="2100" dirty="0"/>
              <a:t>Option 1:</a:t>
            </a:r>
          </a:p>
          <a:p>
            <a:pPr lvl="2">
              <a:spcBef>
                <a:spcPts val="400"/>
              </a:spcBef>
              <a:defRPr sz="2000"/>
            </a:pPr>
            <a:r>
              <a:rPr lang="en-US" sz="2100" dirty="0"/>
              <a:t>At least 260ns MRTD is feasible for CBM from UE perspective</a:t>
            </a:r>
          </a:p>
          <a:p>
            <a:pPr lvl="2">
              <a:spcBef>
                <a:spcPts val="400"/>
              </a:spcBef>
              <a:defRPr sz="2000"/>
            </a:pPr>
            <a:r>
              <a:rPr lang="en-US" sz="2100" dirty="0"/>
              <a:t>Further study feasibility to support up to 3us MRTD under assumption of co-located deployment in terms of impact on performance (e.g. possible scheduling restrictions)</a:t>
            </a:r>
          </a:p>
          <a:p>
            <a:pPr lvl="3">
              <a:spcBef>
                <a:spcPts val="400"/>
              </a:spcBef>
              <a:defRPr sz="2000"/>
            </a:pPr>
            <a:r>
              <a:rPr lang="en-US" altLang="ko-KR" sz="2100" dirty="0"/>
              <a:t>E.g. potential performance degradation and other WG impact due to MRTD larger than a threshold (e.g. 260ns) should be studied</a:t>
            </a:r>
          </a:p>
          <a:p>
            <a:pPr lvl="3">
              <a:spcBef>
                <a:spcPts val="400"/>
              </a:spcBef>
              <a:defRPr sz="2000"/>
            </a:pPr>
            <a:r>
              <a:rPr lang="en-US" sz="2100" dirty="0">
                <a:solidFill>
                  <a:srgbClr val="FF0000"/>
                </a:solidFill>
              </a:rPr>
              <a:t>It is FFS the study should be done within Rel-16 timeframe or in Rel-17</a:t>
            </a:r>
          </a:p>
          <a:p>
            <a:pPr lvl="1">
              <a:spcBef>
                <a:spcPts val="400"/>
              </a:spcBef>
              <a:defRPr sz="2000"/>
            </a:pPr>
            <a:r>
              <a:rPr lang="en-US" sz="2100" dirty="0"/>
              <a:t>Option 2:</a:t>
            </a:r>
          </a:p>
          <a:p>
            <a:pPr lvl="2">
              <a:spcBef>
                <a:spcPts val="400"/>
              </a:spcBef>
              <a:defRPr sz="2000"/>
            </a:pPr>
            <a:r>
              <a:rPr lang="en-US" sz="2100" dirty="0"/>
              <a:t>Do not define CBM RRM requirements in Rel-16 </a:t>
            </a:r>
            <a:r>
              <a:rPr lang="en-US" sz="2100" dirty="0">
                <a:solidFill>
                  <a:srgbClr val="FF0000"/>
                </a:solidFill>
              </a:rPr>
              <a:t>if no consensus can be made by [RAN4#95e or RAN4#96e]</a:t>
            </a:r>
            <a:endParaRPr lang="en-US" sz="2100" dirty="0"/>
          </a:p>
          <a:p>
            <a:pPr>
              <a:spcBef>
                <a:spcPts val="400"/>
              </a:spcBef>
              <a:defRPr sz="2000"/>
            </a:pPr>
            <a:endParaRPr dirty="0"/>
          </a:p>
        </p:txBody>
      </p:sp>
      <p:sp>
        <p:nvSpPr>
          <p:cNvPr id="106" name="灯片编号占位符 3"/>
          <p:cNvSpPr txBox="1">
            <a:spLocks noGrp="1"/>
          </p:cNvSpPr>
          <p:nvPr>
            <p:ph type="sldNum" sz="quarter" idx="4294967295"/>
          </p:nvPr>
        </p:nvSpPr>
        <p:spPr>
          <a:xfrm>
            <a:off x="8505418" y="6414760"/>
            <a:ext cx="181380" cy="24830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3</a:t>
            </a:fld>
            <a:endParaRPr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标题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dirty="0"/>
              <a:t>WF on FR2 inter-band CA</a:t>
            </a:r>
          </a:p>
        </p:txBody>
      </p:sp>
      <p:sp>
        <p:nvSpPr>
          <p:cNvPr id="105" name="内容占位符 2"/>
          <p:cNvSpPr txBox="1">
            <a:spLocks noGrp="1"/>
          </p:cNvSpPr>
          <p:nvPr>
            <p:ph type="body" idx="1"/>
          </p:nvPr>
        </p:nvSpPr>
        <p:spPr>
          <a:xfrm>
            <a:off x="457200" y="1426092"/>
            <a:ext cx="8229600" cy="5112569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>
              <a:spcBef>
                <a:spcPts val="400"/>
              </a:spcBef>
              <a:defRPr sz="2000"/>
            </a:pPr>
            <a:r>
              <a:rPr lang="en-US" dirty="0"/>
              <a:t>On MRTD for IBM </a:t>
            </a:r>
          </a:p>
          <a:p>
            <a:pPr marL="778510" lvl="2" indent="-342900">
              <a:spcBef>
                <a:spcPts val="400"/>
              </a:spcBef>
              <a:defRPr sz="2000"/>
            </a:pPr>
            <a:r>
              <a:rPr lang="en-US" sz="2000" dirty="0"/>
              <a:t>Keep existing requirement, i.e. 8us, unchanged</a:t>
            </a:r>
          </a:p>
          <a:p>
            <a:pPr marL="778510" lvl="2" indent="-342900">
              <a:spcBef>
                <a:spcPts val="400"/>
              </a:spcBef>
              <a:defRPr sz="2000"/>
            </a:pPr>
            <a:r>
              <a:rPr lang="en-US" sz="2000" dirty="0"/>
              <a:t>Revision of  </a:t>
            </a:r>
            <a:r>
              <a:rPr lang="en-GB" sz="2000" dirty="0"/>
              <a:t>Table 7.6.4-2: Maximum receive timing difference requirement for inter-band NR carrier aggregation in TS38.133 for both R15 and R16 (</a:t>
            </a:r>
            <a:r>
              <a:rPr lang="en-GB" sz="2000" dirty="0">
                <a:solidFill>
                  <a:srgbClr val="FF0000"/>
                </a:solidFill>
              </a:rPr>
              <a:t>depending on the conclusion of MRTD for CBM, strive to down select between option 1 and 2 by the end of RAN4#95e</a:t>
            </a:r>
            <a:r>
              <a:rPr lang="en-GB" sz="2000" dirty="0"/>
              <a:t>)</a:t>
            </a:r>
          </a:p>
          <a:p>
            <a:pPr marL="1296670" lvl="3" indent="-342900">
              <a:spcBef>
                <a:spcPts val="400"/>
              </a:spcBef>
              <a:defRPr sz="2000"/>
            </a:pPr>
            <a:r>
              <a:rPr lang="en-GB" sz="2000" dirty="0"/>
              <a:t>Option 1: clarify 8us MRTD only applies to IBM. (CR from Apple)</a:t>
            </a:r>
          </a:p>
          <a:p>
            <a:pPr marL="1753870" lvl="4" indent="-342900">
              <a:spcBef>
                <a:spcPts val="400"/>
              </a:spcBef>
              <a:defRPr sz="2000"/>
            </a:pPr>
            <a:r>
              <a:rPr lang="en-GB" sz="2000" dirty="0"/>
              <a:t>That means new MRTD should be specified for CBM</a:t>
            </a:r>
          </a:p>
          <a:p>
            <a:pPr marL="1296670" lvl="3" indent="-342900">
              <a:spcBef>
                <a:spcPts val="400"/>
              </a:spcBef>
              <a:defRPr sz="2000"/>
            </a:pPr>
            <a:r>
              <a:rPr lang="en-GB" sz="2000" dirty="0"/>
              <a:t>Option 2: clarify new MRTD, if introduced, only applies to CBM</a:t>
            </a:r>
          </a:p>
          <a:p>
            <a:pPr marL="1753870" lvl="4" indent="-342900">
              <a:spcBef>
                <a:spcPts val="400"/>
              </a:spcBef>
              <a:defRPr sz="2000"/>
            </a:pPr>
            <a:r>
              <a:rPr lang="en-GB" sz="2000" strike="sngStrike" dirty="0"/>
              <a:t>That means existing 8us MRTD may also apply to CBM (CR from Ericsson)</a:t>
            </a:r>
            <a:endParaRPr lang="en-GB" sz="2000" dirty="0"/>
          </a:p>
          <a:p>
            <a:pPr marL="1753870" lvl="4" indent="-342900">
              <a:spcBef>
                <a:spcPts val="400"/>
              </a:spcBef>
              <a:defRPr sz="2000"/>
            </a:pPr>
            <a:r>
              <a:rPr lang="en-US" sz="2000" dirty="0"/>
              <a:t>MRTD = 8 µs, but an MRTD = 3 µs is applicable for UE which is only capable of common beam management for a band combination where common beam management is possible. The UE may, assume collocated site, in this case (CR R4-2007096). </a:t>
            </a:r>
          </a:p>
          <a:p>
            <a:pPr marL="1753870" lvl="4" indent="-342900">
              <a:spcBef>
                <a:spcPts val="400"/>
              </a:spcBef>
              <a:defRPr sz="2000"/>
            </a:pPr>
            <a:r>
              <a:rPr lang="en-US" sz="2000" dirty="0"/>
              <a:t>Proponent of this option still needs to clarify the applicability of MRTD=8us, e.g. to IBM only or both IBM and CBM</a:t>
            </a:r>
          </a:p>
          <a:p>
            <a:pPr marL="778510" lvl="2" indent="-342900">
              <a:spcBef>
                <a:spcPts val="400"/>
              </a:spcBef>
              <a:defRPr sz="2000"/>
            </a:pPr>
            <a:endParaRPr sz="2000" dirty="0"/>
          </a:p>
        </p:txBody>
      </p:sp>
      <p:sp>
        <p:nvSpPr>
          <p:cNvPr id="106" name="灯片编号占位符 3"/>
          <p:cNvSpPr txBox="1">
            <a:spLocks noGrp="1"/>
          </p:cNvSpPr>
          <p:nvPr>
            <p:ph type="sldNum" sz="quarter" idx="4294967295"/>
          </p:nvPr>
        </p:nvSpPr>
        <p:spPr>
          <a:xfrm>
            <a:off x="8505418" y="6414760"/>
            <a:ext cx="181380" cy="24830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40342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标题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dirty="0"/>
              <a:t>WF on FR2 inter-band CA</a:t>
            </a:r>
          </a:p>
        </p:txBody>
      </p:sp>
      <p:sp>
        <p:nvSpPr>
          <p:cNvPr id="105" name="内容占位符 2"/>
          <p:cNvSpPr txBox="1">
            <a:spLocks noGrp="1"/>
          </p:cNvSpPr>
          <p:nvPr>
            <p:ph type="body" idx="1"/>
          </p:nvPr>
        </p:nvSpPr>
        <p:spPr>
          <a:xfrm>
            <a:off x="457200" y="1426092"/>
            <a:ext cx="8229600" cy="5112569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400"/>
              </a:spcBef>
              <a:defRPr sz="2000"/>
            </a:pPr>
            <a:r>
              <a:rPr lang="en-US" dirty="0"/>
              <a:t>On MTTD for CBM </a:t>
            </a:r>
          </a:p>
          <a:p>
            <a:pPr marL="778510" lvl="2" indent="-342900">
              <a:spcBef>
                <a:spcPts val="400"/>
              </a:spcBef>
              <a:defRPr sz="2000"/>
            </a:pPr>
            <a:r>
              <a:rPr lang="en-US" sz="2000" dirty="0"/>
              <a:t>Option 1: no requirement specified</a:t>
            </a:r>
          </a:p>
          <a:p>
            <a:pPr marL="778510" lvl="2" indent="-342900">
              <a:spcBef>
                <a:spcPts val="400"/>
              </a:spcBef>
              <a:defRPr sz="2000"/>
            </a:pPr>
            <a:r>
              <a:rPr lang="en-US" sz="2000" dirty="0"/>
              <a:t>Option 2: 3.5us</a:t>
            </a:r>
          </a:p>
          <a:p>
            <a:pPr marL="778510" lvl="2" indent="-342900">
              <a:spcBef>
                <a:spcPts val="400"/>
              </a:spcBef>
              <a:defRPr sz="2000"/>
            </a:pPr>
            <a:r>
              <a:rPr lang="en-US" sz="2000" dirty="0"/>
              <a:t>Option 3: depends on MRTD</a:t>
            </a:r>
          </a:p>
          <a:p>
            <a:pPr>
              <a:spcBef>
                <a:spcPts val="400"/>
              </a:spcBef>
              <a:defRPr sz="2000"/>
            </a:pPr>
            <a:r>
              <a:rPr lang="en-US" dirty="0"/>
              <a:t>On MTTD for IBM </a:t>
            </a:r>
          </a:p>
          <a:p>
            <a:pPr marL="778510" lvl="2" indent="-342900">
              <a:spcBef>
                <a:spcPts val="400"/>
              </a:spcBef>
              <a:defRPr sz="2000"/>
            </a:pPr>
            <a:r>
              <a:rPr lang="en-US" sz="2000" dirty="0"/>
              <a:t>Option 1: 8.5us</a:t>
            </a:r>
          </a:p>
          <a:p>
            <a:pPr marL="778510" lvl="2" indent="-342900">
              <a:spcBef>
                <a:spcPts val="400"/>
              </a:spcBef>
              <a:defRPr sz="2000"/>
            </a:pPr>
            <a:r>
              <a:rPr lang="en-US" sz="2000" dirty="0"/>
              <a:t>Option 2: depends on MRTD</a:t>
            </a:r>
          </a:p>
          <a:p>
            <a:pPr marL="342900" lvl="1" indent="-342900">
              <a:spcBef>
                <a:spcPts val="400"/>
              </a:spcBef>
              <a:defRPr sz="2000"/>
            </a:pPr>
            <a:endParaRPr lang="en-US" sz="2000" dirty="0"/>
          </a:p>
          <a:p>
            <a:pPr marL="778510" lvl="2" indent="-342900">
              <a:spcBef>
                <a:spcPts val="400"/>
              </a:spcBef>
              <a:defRPr sz="2000"/>
            </a:pPr>
            <a:endParaRPr sz="2000" dirty="0"/>
          </a:p>
        </p:txBody>
      </p:sp>
      <p:sp>
        <p:nvSpPr>
          <p:cNvPr id="106" name="灯片编号占位符 3"/>
          <p:cNvSpPr txBox="1">
            <a:spLocks noGrp="1"/>
          </p:cNvSpPr>
          <p:nvPr>
            <p:ph type="sldNum" sz="quarter" idx="4294967295"/>
          </p:nvPr>
        </p:nvSpPr>
        <p:spPr>
          <a:xfrm>
            <a:off x="8505418" y="6414760"/>
            <a:ext cx="181380" cy="24830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7180859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145B96FF720148BE3F8F556FC60B8B" ma:contentTypeVersion="7" ma:contentTypeDescription="Create a new document." ma:contentTypeScope="" ma:versionID="c7499ed6753396c723230339d5b2be2b">
  <xsd:schema xmlns:xsd="http://www.w3.org/2001/XMLSchema" xmlns:xs="http://www.w3.org/2001/XMLSchema" xmlns:p="http://schemas.microsoft.com/office/2006/metadata/properties" xmlns:ns3="51622fd4-0f91-444f-9a7b-7aedc165c51c" xmlns:ns4="72594467-3918-4223-8214-73ee36a32893" targetNamespace="http://schemas.microsoft.com/office/2006/metadata/properties" ma:root="true" ma:fieldsID="a91d6c75e6712b2f8f9c2367d556de5e" ns3:_="" ns4:_="">
    <xsd:import namespace="51622fd4-0f91-444f-9a7b-7aedc165c51c"/>
    <xsd:import namespace="72594467-3918-4223-8214-73ee36a3289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622fd4-0f91-444f-9a7b-7aedc165c5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594467-3918-4223-8214-73ee36a3289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72291B-1EB0-47E9-BCFA-E179DF4A6D6D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72594467-3918-4223-8214-73ee36a32893"/>
    <ds:schemaRef ds:uri="http://schemas.microsoft.com/office/2006/metadata/properties"/>
    <ds:schemaRef ds:uri="http://purl.org/dc/terms/"/>
    <ds:schemaRef ds:uri="http://schemas.openxmlformats.org/package/2006/metadata/core-properties"/>
    <ds:schemaRef ds:uri="51622fd4-0f91-444f-9a7b-7aedc165c51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4A235AB-16B3-4B09-AC00-197998A7621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D27A20-6FB1-487C-968A-0CECC29ED7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622fd4-0f91-444f-9a7b-7aedc165c51c"/>
    <ds:schemaRef ds:uri="72594467-3918-4223-8214-73ee36a328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552</Words>
  <Application>Microsoft Macintosh PowerPoint</Application>
  <PresentationFormat>On-screen Show (4:3)</PresentationFormat>
  <Paragraphs>45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主题</vt:lpstr>
      <vt:lpstr>Way forward on MRTD for FR2 inter-band CA</vt:lpstr>
      <vt:lpstr>Background</vt:lpstr>
      <vt:lpstr>WF on FR2 inter-band CA</vt:lpstr>
      <vt:lpstr>WF on FR2 inter-band CA</vt:lpstr>
      <vt:lpstr>WF on FR2 inter-band 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MRTD for FR2 inter-band CA</dc:title>
  <dc:creator/>
  <cp:lastModifiedBy>Yang Tang</cp:lastModifiedBy>
  <cp:revision>12</cp:revision>
  <dcterms:created xsi:type="dcterms:W3CDTF">2020-06-02T22:52:54Z</dcterms:created>
  <dcterms:modified xsi:type="dcterms:W3CDTF">2020-06-04T01:00:16Z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1033-2.2.0.3644</vt:lpwstr>
  </property>
  <property fmtid="{D5CDD505-2E9C-101B-9397-08002B2CF9AE}" pid="3" name="ContentTypeId">
    <vt:lpwstr>0x010100DA145B96FF720148BE3F8F556FC60B8B</vt:lpwstr>
  </property>
</Properties>
</file>