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1510" r:id="rId2"/>
    <p:sldId id="1486" r:id="rId3"/>
    <p:sldId id="1512" r:id="rId4"/>
    <p:sldId id="1511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208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96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9600" y="1200000"/>
            <a:ext cx="11145600" cy="264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8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080000"/>
            <a:ext cx="11078400" cy="2102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1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51" y="45393"/>
            <a:ext cx="2119941" cy="89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6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590152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09847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297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827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67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41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29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21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1007701" y="6421171"/>
            <a:ext cx="2400000" cy="164212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1067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67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968" y="6201334"/>
            <a:ext cx="1344149" cy="56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7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8766" y="1294104"/>
            <a:ext cx="11145600" cy="2640000"/>
          </a:xfrm>
        </p:spPr>
        <p:txBody>
          <a:bodyPr/>
          <a:lstStyle/>
          <a:p>
            <a:r>
              <a:rPr lang="en-US" sz="2000" b="1" dirty="0"/>
              <a:t>3GPP TSG-RAN WG4 Meeting #</a:t>
            </a:r>
            <a:r>
              <a:rPr lang="en-US" sz="2000" dirty="0"/>
              <a:t> </a:t>
            </a:r>
            <a:r>
              <a:rPr lang="en-US" sz="2000" b="1" dirty="0"/>
              <a:t>95-e 						R4-2008060</a:t>
            </a:r>
            <a:endParaRPr lang="en-US" sz="2000" dirty="0"/>
          </a:p>
          <a:p>
            <a:r>
              <a:rPr lang="en-US" sz="2000" b="1" dirty="0"/>
              <a:t>Electronic Meeting, 25 May – 5 June, 2020</a:t>
            </a:r>
          </a:p>
          <a:p>
            <a:endParaRPr lang="en-US" sz="2000" b="1" dirty="0"/>
          </a:p>
          <a:p>
            <a:endParaRPr lang="en-US" sz="2000" b="1" dirty="0"/>
          </a:p>
          <a:p>
            <a:endParaRPr lang="en-US" sz="2000" b="1" dirty="0"/>
          </a:p>
          <a:p>
            <a:r>
              <a:rPr lang="en-US" sz="4000" dirty="0"/>
              <a:t>Views on workload management and meeting efficiency improvement</a:t>
            </a:r>
          </a:p>
          <a:p>
            <a:endParaRPr lang="en-US" sz="2000" dirty="0"/>
          </a:p>
          <a:p>
            <a:r>
              <a:rPr lang="en-US" sz="2000" dirty="0"/>
              <a:t>Nokia, Nokia Shanghai Bell</a:t>
            </a:r>
          </a:p>
          <a:p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88759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05AA9A-59C2-438D-8DC3-5263904039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0873200" cy="4747200"/>
          </a:xfrm>
        </p:spPr>
        <p:txBody>
          <a:bodyPr lIns="0" tIns="0" rIns="0" bIns="0">
            <a:normAutofit/>
          </a:bodyPr>
          <a:lstStyle/>
          <a:p>
            <a:pPr marL="380990" indent="-380990">
              <a:buChar char="•"/>
            </a:pPr>
            <a:r>
              <a:rPr lang="en-US" sz="2000" dirty="0"/>
              <a:t>The February RAN4 meeting was replaced with an electronic meeting (e-mail only);</a:t>
            </a:r>
            <a:br>
              <a:rPr lang="en-US" sz="2000" dirty="0"/>
            </a:br>
            <a:r>
              <a:rPr lang="en-US" sz="2000" dirty="0"/>
              <a:t>in April the meeting included also conference calls using </a:t>
            </a:r>
            <a:r>
              <a:rPr lang="en-US" sz="2000" dirty="0" err="1"/>
              <a:t>GoToWebinar</a:t>
            </a:r>
            <a:r>
              <a:rPr lang="en-US" sz="2000" dirty="0"/>
              <a:t> in one of the two meeting weeks</a:t>
            </a:r>
          </a:p>
          <a:p>
            <a:pPr marL="380990" indent="-380990">
              <a:buChar char="•"/>
            </a:pPr>
            <a:r>
              <a:rPr lang="en-US" sz="2000" dirty="0"/>
              <a:t>Both meetings ran effectively over 4 weeks (with moderator preparation/contribution review week before official two weeks meeting and e-mail approval after the meeting), with extremely high workload and massive number of emails</a:t>
            </a:r>
          </a:p>
          <a:p>
            <a:pPr marL="380990" indent="-380990">
              <a:buChar char="•"/>
            </a:pPr>
            <a:r>
              <a:rPr lang="en-US" sz="2000" dirty="0"/>
              <a:t>Since conducting electronic </a:t>
            </a:r>
            <a:r>
              <a:rPr lang="en-US" sz="2000"/>
              <a:t>meetings is new </a:t>
            </a:r>
            <a:r>
              <a:rPr lang="en-US" sz="2000" dirty="0"/>
              <a:t>to 3GPP and it is unclear at this moment for how long they will last, constant improvements are needed to enhance the RAN4 progress and workload</a:t>
            </a:r>
          </a:p>
          <a:p>
            <a:pPr marL="380990" indent="-380990">
              <a:buChar char="•"/>
            </a:pPr>
            <a:endParaRPr lang="en-US" dirty="0"/>
          </a:p>
          <a:p>
            <a:pPr marL="380990" indent="-380990"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38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Suggestions for improvement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05AA9A-59C2-438D-8DC3-5263904039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3105" y="1424524"/>
            <a:ext cx="10873200" cy="5859710"/>
          </a:xfrm>
        </p:spPr>
        <p:txBody>
          <a:bodyPr lIns="0" tIns="0" rIns="0" bIns="0">
            <a:noAutofit/>
          </a:bodyPr>
          <a:lstStyle/>
          <a:p>
            <a:pPr lvl="1"/>
            <a:r>
              <a:rPr lang="en-GB" sz="2000" dirty="0"/>
              <a:t>Procedures</a:t>
            </a:r>
          </a:p>
          <a:p>
            <a:pPr marL="959685" lvl="2" indent="-342900">
              <a:buFont typeface="Arial" panose="020B0604020202020204" pitchFamily="34" charset="0"/>
              <a:buChar char="•"/>
            </a:pPr>
            <a:r>
              <a:rPr lang="en-GB" sz="2000" dirty="0"/>
              <a:t>Need to be even more clear and more enforced during the e-meeting</a:t>
            </a:r>
          </a:p>
          <a:p>
            <a:pPr marL="959685" lvl="2" indent="-342900">
              <a:buFont typeface="Arial" panose="020B0604020202020204" pitchFamily="34" charset="0"/>
              <a:buChar char="•"/>
            </a:pPr>
            <a:r>
              <a:rPr lang="en-GB" sz="2000" dirty="0"/>
              <a:t>Clear guidelines from 3GPP to moderators and delegates</a:t>
            </a:r>
          </a:p>
          <a:p>
            <a:pPr marL="959685" lvl="2" indent="-342900">
              <a:buFont typeface="Arial" panose="020B0604020202020204" pitchFamily="34" charset="0"/>
              <a:buChar char="•"/>
            </a:pPr>
            <a:r>
              <a:rPr lang="en-GB" sz="2000" dirty="0"/>
              <a:t>Defined timeline to be respected by all companies (commenting rounds, moderator summary, silence period)</a:t>
            </a:r>
          </a:p>
          <a:p>
            <a:pPr marL="959685" lvl="2" indent="-342900">
              <a:buFont typeface="Arial" panose="020B0604020202020204" pitchFamily="34" charset="0"/>
              <a:buChar char="•"/>
            </a:pPr>
            <a:r>
              <a:rPr lang="en-GB" sz="2000" dirty="0"/>
              <a:t>Discussion on WF/CR should be separated in time from second commenting round (i.e. done subsequently rather than overlapping)</a:t>
            </a:r>
          </a:p>
          <a:p>
            <a:pPr marL="959685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Clear indication after the first round which documents will be treated in the second round</a:t>
            </a:r>
          </a:p>
          <a:p>
            <a:pPr marL="959685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Introduce more interactive discussion rather than the collection of comments (during the commenting rounds companies are required to read comments from other companies and react accordingly)</a:t>
            </a:r>
          </a:p>
          <a:p>
            <a:pPr marL="959685" lvl="2" indent="-342900">
              <a:buFont typeface="Arial" panose="020B0604020202020204" pitchFamily="34" charset="0"/>
              <a:buChar char="•"/>
            </a:pPr>
            <a:r>
              <a:rPr lang="en-US" sz="2000" dirty="0"/>
              <a:t>Consider to use </a:t>
            </a:r>
            <a:r>
              <a:rPr lang="en-US" sz="2000" dirty="0" err="1"/>
              <a:t>GoToWebinar</a:t>
            </a:r>
            <a:r>
              <a:rPr lang="en-US" sz="2000" dirty="0"/>
              <a:t> also in the first week of e-meeting, it is encouraged to announce discussed topics well in advance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924624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954ED29-3CD9-453C-AB01-FA79C8826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Suggestions for improvement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05AA9A-59C2-438D-8DC3-5263904039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141720"/>
            <a:ext cx="10873200" cy="5859710"/>
          </a:xfrm>
        </p:spPr>
        <p:txBody>
          <a:bodyPr lIns="0" tIns="0" rIns="0" bIns="0">
            <a:normAutofit/>
          </a:bodyPr>
          <a:lstStyle/>
          <a:p>
            <a:r>
              <a:rPr lang="en-US" sz="2000" dirty="0"/>
              <a:t>Moderators</a:t>
            </a:r>
          </a:p>
          <a:p>
            <a:pPr marL="650092" lvl="1" indent="-3429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“neutral technical competent facilitator of the discussion, provides timely summaries” shall also </a:t>
            </a:r>
            <a:r>
              <a:rPr lang="en-GB" sz="2000" dirty="0"/>
              <a:t>strive for progress</a:t>
            </a:r>
          </a:p>
          <a:p>
            <a:pPr marL="650092" lvl="1" indent="-3429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Rapporteurs should be consulted on moderator selection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sz="2000" dirty="0"/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000" dirty="0"/>
              <a:t>Workload</a:t>
            </a:r>
          </a:p>
          <a:p>
            <a:pPr marL="650092" lvl="1" indent="-3429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Limit the number of discussed topics to most critical ones to focus discussion</a:t>
            </a:r>
          </a:p>
          <a:p>
            <a:pPr marL="650092" lvl="1" indent="-3429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Revisit future meetings calendar, more time needed between meetings (see e.g. challenge with very short period between April and May meeting)</a:t>
            </a:r>
          </a:p>
          <a:p>
            <a:pPr marL="650092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Taking into account slower e-meeting progress comparing to regular meetings, there are many challenges to complete Rel16 Work Items (Core Part) until June. Take this situation into account for future Rel’17 planning. </a:t>
            </a:r>
          </a:p>
        </p:txBody>
      </p:sp>
    </p:spTree>
    <p:extLst>
      <p:ext uri="{BB962C8B-B14F-4D97-AF65-F5344CB8AC3E}">
        <p14:creationId xmlns:p14="http://schemas.microsoft.com/office/powerpoint/2010/main" val="419082710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" id="{E7D3A715-BCA4-4FF0-8514-18648E1E37B4}" vid="{BEDE3391-55BB-4B7A-88ED-7B8E863A05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260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Nokia Pure Headline Light</vt:lpstr>
      <vt:lpstr>Nokia Pure Headline Ultra Light</vt:lpstr>
      <vt:lpstr>Nokia Pure Text</vt:lpstr>
      <vt:lpstr>Nokia Pure Text Light</vt:lpstr>
      <vt:lpstr>1 White Master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lastModifiedBy>Angelow, Iwajlo (Nokia - US/Naperville)</cp:lastModifiedBy>
  <cp:revision>21</cp:revision>
  <dcterms:created xsi:type="dcterms:W3CDTF">2020-05-04T12:08:39Z</dcterms:created>
  <dcterms:modified xsi:type="dcterms:W3CDTF">2020-05-15T17:05:00Z</dcterms:modified>
</cp:coreProperties>
</file>