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sldIdLst>
    <p:sldId id="280" r:id="rId2"/>
    <p:sldId id="282" r:id="rId3"/>
    <p:sldId id="283" r:id="rId4"/>
    <p:sldId id="285" r:id="rId5"/>
    <p:sldId id="288" r:id="rId6"/>
    <p:sldId id="287" r:id="rId7"/>
    <p:sldId id="28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65" autoAdjust="0"/>
    <p:restoredTop sz="90157" autoAdjust="0"/>
  </p:normalViewPr>
  <p:slideViewPr>
    <p:cSldViewPr snapToGrid="0">
      <p:cViewPr varScale="1">
        <p:scale>
          <a:sx n="86" d="100"/>
          <a:sy n="86" d="100"/>
        </p:scale>
        <p:origin x="571" y="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4/29/2020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B52189-F625-4389-8581-FC4FE6283C09}" type="slidenum">
              <a:rPr lang="en-US" smtClean="0"/>
              <a:t>1</a:t>
            </a:fld>
            <a:endParaRPr lang="en-US"/>
          </a:p>
        </p:txBody>
      </p:sp>
    </p:spTree>
    <p:extLst>
      <p:ext uri="{BB962C8B-B14F-4D97-AF65-F5344CB8AC3E}">
        <p14:creationId xmlns:p14="http://schemas.microsoft.com/office/powerpoint/2010/main" val="1034424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974DF5F-7967-42E2-8FEF-35C7828E384E}" type="datetime1">
              <a:rPr lang="en-US" smtClean="0"/>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ACDEB26-4FB6-411A-BA88-17BDF16451CD}" type="datetime1">
              <a:rPr lang="en-US" smtClean="0"/>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77D009-0294-45D9-B401-0AB92FED3F40}" type="datetime1">
              <a:rPr lang="en-US" smtClean="0"/>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02CD7F-CD55-4427-A811-8E63084DB7C2}" type="datetime1">
              <a:rPr lang="en-US" smtClean="0"/>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2F4A4B6-D4CE-4EE6-826F-7E0750C08AC8}" type="datetime1">
              <a:rPr lang="en-US" smtClean="0"/>
              <a:t>4/29/2020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C86EF0C-8D7F-4AC3-B4FD-AA45171EEB83}" type="datetime1">
              <a:rPr lang="en-US" smtClean="0"/>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BF0BF7-6617-4CDD-AD5E-3387B48DB2FF}" type="datetime1">
              <a:rPr lang="en-US" smtClean="0"/>
              <a:t>4/29/2020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FCD477D-FB1A-4083-9445-1D226CBB05FE}" type="datetime1">
              <a:rPr lang="en-US" smtClean="0"/>
              <a:t>4/29/2020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EBFDEE-A74F-41B9-B3DA-FE611F37F79C}" type="datetime1">
              <a:rPr lang="en-US" smtClean="0"/>
              <a:t>4/29/2020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0B30567-F64F-4B75-9C08-EA507EA8D28E}" type="datetime1">
              <a:rPr lang="en-US" smtClean="0"/>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A40BEEC-660B-4175-BB24-E09FC9B1EDAE}" type="datetime1">
              <a:rPr lang="en-US" smtClean="0"/>
              <a:t>4/29/2020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9F8899-3495-4D3A-A620-490C49D905C0}" type="datetime1">
              <a:rPr lang="en-US" smtClean="0"/>
              <a:t>4/29/2020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en-US" dirty="0"/>
              <a:t>WF on simulation assumptions for beam squint study</a:t>
            </a:r>
            <a:endParaRPr lang="en-US" sz="4800" dirty="0"/>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a:t>SONY</a:t>
            </a:r>
            <a:endParaRPr lang="en-US" sz="2800" dirty="0">
              <a:solidFill>
                <a:srgbClr val="FF0000"/>
              </a:solidFill>
            </a:endParaRPr>
          </a:p>
        </p:txBody>
      </p:sp>
      <p:sp>
        <p:nvSpPr>
          <p:cNvPr id="5" name="テキスト ボックス 3"/>
          <p:cNvSpPr txBox="1"/>
          <p:nvPr/>
        </p:nvSpPr>
        <p:spPr>
          <a:xfrm>
            <a:off x="142042" y="230819"/>
            <a:ext cx="13362954" cy="646331"/>
          </a:xfrm>
          <a:prstGeom prst="rect">
            <a:avLst/>
          </a:prstGeom>
          <a:noFill/>
        </p:spPr>
        <p:txBody>
          <a:bodyPr wrap="square" rtlCol="0">
            <a:spAutoFit/>
          </a:bodyPr>
          <a:lstStyle/>
          <a:p>
            <a:r>
              <a:rPr lang="en-GB" b="1" dirty="0"/>
              <a:t>3GPP TSG-RAN WG4 Meeting # 94-e-Bis 							 R4-2005675</a:t>
            </a:r>
          </a:p>
          <a:p>
            <a:r>
              <a:rPr lang="en-GB" b="1" dirty="0"/>
              <a:t>Electronic Meeting, 20 – 30 Apr., 2020</a:t>
            </a:r>
            <a:endParaRPr lang="en-US" dirty="0"/>
          </a:p>
        </p:txBody>
      </p:sp>
    </p:spTree>
    <p:extLst>
      <p:ext uri="{BB962C8B-B14F-4D97-AF65-F5344CB8AC3E}">
        <p14:creationId xmlns:p14="http://schemas.microsoft.com/office/powerpoint/2010/main" val="2072106534"/>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ACB96-5EB9-4B53-9E45-26131119450E}"/>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89FEB596-98D6-4046-98CD-784653D5AED3}"/>
              </a:ext>
            </a:extLst>
          </p:cNvPr>
          <p:cNvSpPr>
            <a:spLocks noGrp="1"/>
          </p:cNvSpPr>
          <p:nvPr>
            <p:ph idx="1"/>
          </p:nvPr>
        </p:nvSpPr>
        <p:spPr>
          <a:xfrm>
            <a:off x="838200" y="1825625"/>
            <a:ext cx="5979866" cy="4351338"/>
          </a:xfrm>
        </p:spPr>
        <p:txBody>
          <a:bodyPr>
            <a:normAutofit fontScale="92500" lnSpcReduction="10000"/>
          </a:bodyPr>
          <a:lstStyle/>
          <a:p>
            <a:r>
              <a:rPr lang="en-US" sz="2000" dirty="0"/>
              <a:t>Beam squint happens when DL BM reference signals and UL/DL control and/or data channels of interest are not within the same CC, see figure on right</a:t>
            </a:r>
          </a:p>
          <a:p>
            <a:r>
              <a:rPr lang="en-US" sz="2000" dirty="0"/>
              <a:t>Beam squint causes a received signal to have a frequency selective characteristic </a:t>
            </a:r>
          </a:p>
          <a:p>
            <a:pPr lvl="1"/>
            <a:r>
              <a:rPr lang="en-US" sz="2000" dirty="0"/>
              <a:t>It is a radiative-domain impairment</a:t>
            </a:r>
          </a:p>
          <a:p>
            <a:pPr lvl="1"/>
            <a:r>
              <a:rPr lang="en-US" sz="2000" dirty="0"/>
              <a:t>It causes gain droop, like impairment caused by active circuitry in the conducted domain</a:t>
            </a:r>
          </a:p>
          <a:p>
            <a:r>
              <a:rPr lang="en-US" sz="2000" dirty="0"/>
              <a:t>Problem statement: Given CC1 and CC2 separated by ∆f and assuming the UE uses the codebook entry optimized for CC1, what is the degradation of CC2 spherical coverage?</a:t>
            </a:r>
          </a:p>
          <a:p>
            <a:r>
              <a:rPr lang="en-US" sz="2000" dirty="0"/>
              <a:t>The WF includes the refined simulation assumptions for further align the quantified results of radiative degradation due to the beam squint when common beam management is adopted for CC1 and CC2. </a:t>
            </a:r>
          </a:p>
          <a:p>
            <a:pPr marL="0" indent="0">
              <a:buNone/>
            </a:pPr>
            <a:endParaRPr lang="en-US" sz="2000" dirty="0"/>
          </a:p>
        </p:txBody>
      </p:sp>
      <p:sp>
        <p:nvSpPr>
          <p:cNvPr id="4" name="Slide Number Placeholder 3"/>
          <p:cNvSpPr>
            <a:spLocks noGrp="1"/>
          </p:cNvSpPr>
          <p:nvPr>
            <p:ph type="sldNum" sz="quarter" idx="12"/>
          </p:nvPr>
        </p:nvSpPr>
        <p:spPr/>
        <p:txBody>
          <a:bodyPr/>
          <a:lstStyle/>
          <a:p>
            <a:fld id="{285D926F-61E7-4178-9856-62CA148A80CF}" type="slidenum">
              <a:rPr lang="en-US" smtClean="0"/>
              <a:t>2</a:t>
            </a:fld>
            <a:endParaRPr lang="en-US"/>
          </a:p>
        </p:txBody>
      </p:sp>
      <p:grpSp>
        <p:nvGrpSpPr>
          <p:cNvPr id="5" name="Canvas 3">
            <a:extLst>
              <a:ext uri="{FF2B5EF4-FFF2-40B4-BE49-F238E27FC236}">
                <a16:creationId xmlns:a16="http://schemas.microsoft.com/office/drawing/2014/main" id="{1FA5EAFA-007D-44FE-B757-638E93B56B5B}"/>
              </a:ext>
            </a:extLst>
          </p:cNvPr>
          <p:cNvGrpSpPr/>
          <p:nvPr/>
        </p:nvGrpSpPr>
        <p:grpSpPr>
          <a:xfrm>
            <a:off x="6705600" y="1690688"/>
            <a:ext cx="5486400" cy="2764790"/>
            <a:chOff x="0" y="0"/>
            <a:chExt cx="5486400" cy="2764790"/>
          </a:xfrm>
        </p:grpSpPr>
        <p:sp>
          <p:nvSpPr>
            <p:cNvPr id="6" name="Rectangle 5">
              <a:extLst>
                <a:ext uri="{FF2B5EF4-FFF2-40B4-BE49-F238E27FC236}">
                  <a16:creationId xmlns:a16="http://schemas.microsoft.com/office/drawing/2014/main" id="{5DE0E977-9F31-4ADE-880A-272641224EC3}"/>
                </a:ext>
              </a:extLst>
            </p:cNvPr>
            <p:cNvSpPr/>
            <p:nvPr/>
          </p:nvSpPr>
          <p:spPr>
            <a:xfrm>
              <a:off x="0" y="0"/>
              <a:ext cx="5486400" cy="2764790"/>
            </a:xfrm>
            <a:prstGeom prst="rect">
              <a:avLst/>
            </a:prstGeom>
            <a:solidFill>
              <a:prstClr val="white"/>
            </a:solidFill>
            <a:ln w="9525" cap="flat" cmpd="sng" algn="ctr">
              <a:noFill/>
              <a:prstDash val="solid"/>
              <a:round/>
              <a:headEnd type="none" w="med" len="med"/>
              <a:tailEnd type="none" w="med" len="med"/>
            </a:ln>
          </p:spPr>
        </p:sp>
        <p:sp>
          <p:nvSpPr>
            <p:cNvPr id="7" name="Rectangle: Rounded Corners 6">
              <a:extLst>
                <a:ext uri="{FF2B5EF4-FFF2-40B4-BE49-F238E27FC236}">
                  <a16:creationId xmlns:a16="http://schemas.microsoft.com/office/drawing/2014/main" id="{E6271FE4-BD4E-4152-8526-17BA02E49EC7}"/>
                </a:ext>
              </a:extLst>
            </p:cNvPr>
            <p:cNvSpPr/>
            <p:nvPr/>
          </p:nvSpPr>
          <p:spPr>
            <a:xfrm flipH="1">
              <a:off x="4483983" y="484506"/>
              <a:ext cx="53789" cy="139319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Parallelogram 7">
              <a:extLst>
                <a:ext uri="{FF2B5EF4-FFF2-40B4-BE49-F238E27FC236}">
                  <a16:creationId xmlns:a16="http://schemas.microsoft.com/office/drawing/2014/main" id="{5C85C725-2EAA-4470-B308-204DB188CBF1}"/>
                </a:ext>
              </a:extLst>
            </p:cNvPr>
            <p:cNvSpPr/>
            <p:nvPr/>
          </p:nvSpPr>
          <p:spPr>
            <a:xfrm rot="15535900">
              <a:off x="4249271" y="484534"/>
              <a:ext cx="410746" cy="400967"/>
            </a:xfrm>
            <a:prstGeom prst="parallelogram">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Rectangle: Rounded Corners 8">
              <a:extLst>
                <a:ext uri="{FF2B5EF4-FFF2-40B4-BE49-F238E27FC236}">
                  <a16:creationId xmlns:a16="http://schemas.microsoft.com/office/drawing/2014/main" id="{CC27D049-5EDE-443D-BCBB-5671FD4FA1A0}"/>
                </a:ext>
              </a:extLst>
            </p:cNvPr>
            <p:cNvSpPr/>
            <p:nvPr/>
          </p:nvSpPr>
          <p:spPr>
            <a:xfrm>
              <a:off x="2303115" y="1731004"/>
              <a:ext cx="308060" cy="557441"/>
            </a:xfrm>
            <a:prstGeom prst="round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Freeform: Shape 9">
              <a:extLst>
                <a:ext uri="{FF2B5EF4-FFF2-40B4-BE49-F238E27FC236}">
                  <a16:creationId xmlns:a16="http://schemas.microsoft.com/office/drawing/2014/main" id="{198B6ADF-17D5-425B-A9A0-BC9C0E308E97}"/>
                </a:ext>
              </a:extLst>
            </p:cNvPr>
            <p:cNvSpPr/>
            <p:nvPr/>
          </p:nvSpPr>
          <p:spPr>
            <a:xfrm rot="798451">
              <a:off x="2675493" y="1027209"/>
              <a:ext cx="990811" cy="885948"/>
            </a:xfrm>
            <a:custGeom>
              <a:avLst/>
              <a:gdLst>
                <a:gd name="connsiteX0" fmla="*/ 9779 w 1134583"/>
                <a:gd name="connsiteY0" fmla="*/ 759326 h 876682"/>
                <a:gd name="connsiteX1" fmla="*/ 308060 w 1134583"/>
                <a:gd name="connsiteY1" fmla="*/ 280121 h 876682"/>
                <a:gd name="connsiteX2" fmla="*/ 581891 w 1134583"/>
                <a:gd name="connsiteY2" fmla="*/ 45409 h 876682"/>
                <a:gd name="connsiteX3" fmla="*/ 904620 w 1134583"/>
                <a:gd name="connsiteY3" fmla="*/ 6290 h 876682"/>
                <a:gd name="connsiteX4" fmla="*/ 1085544 w 1134583"/>
                <a:gd name="connsiteY4" fmla="*/ 128536 h 876682"/>
                <a:gd name="connsiteX5" fmla="*/ 1134442 w 1134583"/>
                <a:gd name="connsiteY5" fmla="*/ 358359 h 876682"/>
                <a:gd name="connsiteX6" fmla="*/ 1075764 w 1134583"/>
                <a:gd name="connsiteY6" fmla="*/ 451266 h 876682"/>
                <a:gd name="connsiteX7" fmla="*/ 821493 w 1134583"/>
                <a:gd name="connsiteY7" fmla="*/ 637080 h 876682"/>
                <a:gd name="connsiteX8" fmla="*/ 0 w 1134583"/>
                <a:gd name="connsiteY8" fmla="*/ 876682 h 876682"/>
                <a:gd name="connsiteX9" fmla="*/ 0 w 1134583"/>
                <a:gd name="connsiteY9" fmla="*/ 876682 h 876682"/>
                <a:gd name="connsiteX0" fmla="*/ 0 w 1134583"/>
                <a:gd name="connsiteY0" fmla="*/ 876682 h 876682"/>
                <a:gd name="connsiteX1" fmla="*/ 308060 w 1134583"/>
                <a:gd name="connsiteY1" fmla="*/ 280121 h 876682"/>
                <a:gd name="connsiteX2" fmla="*/ 581891 w 1134583"/>
                <a:gd name="connsiteY2" fmla="*/ 45409 h 876682"/>
                <a:gd name="connsiteX3" fmla="*/ 904620 w 1134583"/>
                <a:gd name="connsiteY3" fmla="*/ 6290 h 876682"/>
                <a:gd name="connsiteX4" fmla="*/ 1085544 w 1134583"/>
                <a:gd name="connsiteY4" fmla="*/ 128536 h 876682"/>
                <a:gd name="connsiteX5" fmla="*/ 1134442 w 1134583"/>
                <a:gd name="connsiteY5" fmla="*/ 358359 h 876682"/>
                <a:gd name="connsiteX6" fmla="*/ 1075764 w 1134583"/>
                <a:gd name="connsiteY6" fmla="*/ 451266 h 876682"/>
                <a:gd name="connsiteX7" fmla="*/ 821493 w 1134583"/>
                <a:gd name="connsiteY7" fmla="*/ 637080 h 876682"/>
                <a:gd name="connsiteX8" fmla="*/ 0 w 1134583"/>
                <a:gd name="connsiteY8" fmla="*/ 876682 h 876682"/>
                <a:gd name="connsiteX9" fmla="*/ 0 w 1134583"/>
                <a:gd name="connsiteY9" fmla="*/ 876682 h 876682"/>
                <a:gd name="connsiteX0" fmla="*/ 0 w 1134583"/>
                <a:gd name="connsiteY0" fmla="*/ 876682 h 876682"/>
                <a:gd name="connsiteX1" fmla="*/ 308060 w 1134583"/>
                <a:gd name="connsiteY1" fmla="*/ 280121 h 876682"/>
                <a:gd name="connsiteX2" fmla="*/ 581891 w 1134583"/>
                <a:gd name="connsiteY2" fmla="*/ 45409 h 876682"/>
                <a:gd name="connsiteX3" fmla="*/ 904620 w 1134583"/>
                <a:gd name="connsiteY3" fmla="*/ 6290 h 876682"/>
                <a:gd name="connsiteX4" fmla="*/ 1085544 w 1134583"/>
                <a:gd name="connsiteY4" fmla="*/ 128536 h 876682"/>
                <a:gd name="connsiteX5" fmla="*/ 1134442 w 1134583"/>
                <a:gd name="connsiteY5" fmla="*/ 358359 h 876682"/>
                <a:gd name="connsiteX6" fmla="*/ 1075764 w 1134583"/>
                <a:gd name="connsiteY6" fmla="*/ 451266 h 876682"/>
                <a:gd name="connsiteX7" fmla="*/ 777484 w 1134583"/>
                <a:gd name="connsiteY7" fmla="*/ 612630 h 876682"/>
                <a:gd name="connsiteX8" fmla="*/ 0 w 1134583"/>
                <a:gd name="connsiteY8" fmla="*/ 876682 h 876682"/>
                <a:gd name="connsiteX9" fmla="*/ 0 w 1134583"/>
                <a:gd name="connsiteY9" fmla="*/ 876682 h 876682"/>
                <a:gd name="connsiteX0" fmla="*/ 0 w 1135712"/>
                <a:gd name="connsiteY0" fmla="*/ 876682 h 876682"/>
                <a:gd name="connsiteX1" fmla="*/ 308060 w 1135712"/>
                <a:gd name="connsiteY1" fmla="*/ 280121 h 876682"/>
                <a:gd name="connsiteX2" fmla="*/ 581891 w 1135712"/>
                <a:gd name="connsiteY2" fmla="*/ 45409 h 876682"/>
                <a:gd name="connsiteX3" fmla="*/ 904620 w 1135712"/>
                <a:gd name="connsiteY3" fmla="*/ 6290 h 876682"/>
                <a:gd name="connsiteX4" fmla="*/ 1085544 w 1135712"/>
                <a:gd name="connsiteY4" fmla="*/ 128536 h 876682"/>
                <a:gd name="connsiteX5" fmla="*/ 1134442 w 1135712"/>
                <a:gd name="connsiteY5" fmla="*/ 358359 h 876682"/>
                <a:gd name="connsiteX6" fmla="*/ 1075764 w 1135712"/>
                <a:gd name="connsiteY6" fmla="*/ 451266 h 876682"/>
                <a:gd name="connsiteX7" fmla="*/ 669907 w 1135712"/>
                <a:gd name="connsiteY7" fmla="*/ 597960 h 876682"/>
                <a:gd name="connsiteX8" fmla="*/ 0 w 1135712"/>
                <a:gd name="connsiteY8" fmla="*/ 876682 h 876682"/>
                <a:gd name="connsiteX9" fmla="*/ 0 w 1135712"/>
                <a:gd name="connsiteY9" fmla="*/ 876682 h 876682"/>
                <a:gd name="connsiteX0" fmla="*/ 0 w 1142554"/>
                <a:gd name="connsiteY0" fmla="*/ 876682 h 876682"/>
                <a:gd name="connsiteX1" fmla="*/ 308060 w 1142554"/>
                <a:gd name="connsiteY1" fmla="*/ 280121 h 876682"/>
                <a:gd name="connsiteX2" fmla="*/ 581891 w 1142554"/>
                <a:gd name="connsiteY2" fmla="*/ 45409 h 876682"/>
                <a:gd name="connsiteX3" fmla="*/ 904620 w 1142554"/>
                <a:gd name="connsiteY3" fmla="*/ 6290 h 876682"/>
                <a:gd name="connsiteX4" fmla="*/ 1085544 w 1142554"/>
                <a:gd name="connsiteY4" fmla="*/ 128536 h 876682"/>
                <a:gd name="connsiteX5" fmla="*/ 1134442 w 1142554"/>
                <a:gd name="connsiteY5" fmla="*/ 358359 h 876682"/>
                <a:gd name="connsiteX6" fmla="*/ 938848 w 1142554"/>
                <a:gd name="connsiteY6" fmla="*/ 377914 h 876682"/>
                <a:gd name="connsiteX7" fmla="*/ 669907 w 1142554"/>
                <a:gd name="connsiteY7" fmla="*/ 597960 h 876682"/>
                <a:gd name="connsiteX8" fmla="*/ 0 w 1142554"/>
                <a:gd name="connsiteY8" fmla="*/ 876682 h 876682"/>
                <a:gd name="connsiteX9" fmla="*/ 0 w 1142554"/>
                <a:gd name="connsiteY9" fmla="*/ 876682 h 876682"/>
                <a:gd name="connsiteX0" fmla="*/ 0 w 1087026"/>
                <a:gd name="connsiteY0" fmla="*/ 876682 h 876682"/>
                <a:gd name="connsiteX1" fmla="*/ 308060 w 1087026"/>
                <a:gd name="connsiteY1" fmla="*/ 280121 h 876682"/>
                <a:gd name="connsiteX2" fmla="*/ 581891 w 1087026"/>
                <a:gd name="connsiteY2" fmla="*/ 45409 h 876682"/>
                <a:gd name="connsiteX3" fmla="*/ 904620 w 1087026"/>
                <a:gd name="connsiteY3" fmla="*/ 6290 h 876682"/>
                <a:gd name="connsiteX4" fmla="*/ 1085544 w 1087026"/>
                <a:gd name="connsiteY4" fmla="*/ 128536 h 876682"/>
                <a:gd name="connsiteX5" fmla="*/ 987746 w 1087026"/>
                <a:gd name="connsiteY5" fmla="*/ 201876 h 876682"/>
                <a:gd name="connsiteX6" fmla="*/ 938848 w 1087026"/>
                <a:gd name="connsiteY6" fmla="*/ 377914 h 876682"/>
                <a:gd name="connsiteX7" fmla="*/ 669907 w 1087026"/>
                <a:gd name="connsiteY7" fmla="*/ 597960 h 876682"/>
                <a:gd name="connsiteX8" fmla="*/ 0 w 1087026"/>
                <a:gd name="connsiteY8" fmla="*/ 876682 h 876682"/>
                <a:gd name="connsiteX9" fmla="*/ 0 w 1087026"/>
                <a:gd name="connsiteY9" fmla="*/ 876682 h 876682"/>
                <a:gd name="connsiteX0" fmla="*/ 0 w 1130628"/>
                <a:gd name="connsiteY0" fmla="*/ 871729 h 871729"/>
                <a:gd name="connsiteX1" fmla="*/ 308060 w 1130628"/>
                <a:gd name="connsiteY1" fmla="*/ 275168 h 871729"/>
                <a:gd name="connsiteX2" fmla="*/ 581891 w 1130628"/>
                <a:gd name="connsiteY2" fmla="*/ 40456 h 871729"/>
                <a:gd name="connsiteX3" fmla="*/ 904620 w 1130628"/>
                <a:gd name="connsiteY3" fmla="*/ 1337 h 871729"/>
                <a:gd name="connsiteX4" fmla="*/ 1129552 w 1130628"/>
                <a:gd name="connsiteY4" fmla="*/ 55121 h 871729"/>
                <a:gd name="connsiteX5" fmla="*/ 987746 w 1130628"/>
                <a:gd name="connsiteY5" fmla="*/ 196923 h 871729"/>
                <a:gd name="connsiteX6" fmla="*/ 938848 w 1130628"/>
                <a:gd name="connsiteY6" fmla="*/ 372961 h 871729"/>
                <a:gd name="connsiteX7" fmla="*/ 669907 w 1130628"/>
                <a:gd name="connsiteY7" fmla="*/ 593007 h 871729"/>
                <a:gd name="connsiteX8" fmla="*/ 0 w 1130628"/>
                <a:gd name="connsiteY8" fmla="*/ 871729 h 871729"/>
                <a:gd name="connsiteX9" fmla="*/ 0 w 1130628"/>
                <a:gd name="connsiteY9" fmla="*/ 871729 h 871729"/>
                <a:gd name="connsiteX0" fmla="*/ 0 w 989982"/>
                <a:gd name="connsiteY0" fmla="*/ 882072 h 882072"/>
                <a:gd name="connsiteX1" fmla="*/ 308060 w 989982"/>
                <a:gd name="connsiteY1" fmla="*/ 285511 h 882072"/>
                <a:gd name="connsiteX2" fmla="*/ 581891 w 989982"/>
                <a:gd name="connsiteY2" fmla="*/ 50799 h 882072"/>
                <a:gd name="connsiteX3" fmla="*/ 904620 w 989982"/>
                <a:gd name="connsiteY3" fmla="*/ 11680 h 882072"/>
                <a:gd name="connsiteX4" fmla="*/ 987746 w 989982"/>
                <a:gd name="connsiteY4" fmla="*/ 207266 h 882072"/>
                <a:gd name="connsiteX5" fmla="*/ 938848 w 989982"/>
                <a:gd name="connsiteY5" fmla="*/ 383304 h 882072"/>
                <a:gd name="connsiteX6" fmla="*/ 669907 w 989982"/>
                <a:gd name="connsiteY6" fmla="*/ 603350 h 882072"/>
                <a:gd name="connsiteX7" fmla="*/ 0 w 989982"/>
                <a:gd name="connsiteY7" fmla="*/ 882072 h 882072"/>
                <a:gd name="connsiteX8" fmla="*/ 0 w 989982"/>
                <a:gd name="connsiteY8" fmla="*/ 882072 h 882072"/>
                <a:gd name="connsiteX0" fmla="*/ 0 w 995881"/>
                <a:gd name="connsiteY0" fmla="*/ 886087 h 886087"/>
                <a:gd name="connsiteX1" fmla="*/ 308060 w 995881"/>
                <a:gd name="connsiteY1" fmla="*/ 289526 h 886087"/>
                <a:gd name="connsiteX2" fmla="*/ 581891 w 995881"/>
                <a:gd name="connsiteY2" fmla="*/ 54814 h 886087"/>
                <a:gd name="connsiteX3" fmla="*/ 821492 w 995881"/>
                <a:gd name="connsiteY3" fmla="*/ 10805 h 886087"/>
                <a:gd name="connsiteX4" fmla="*/ 987746 w 995881"/>
                <a:gd name="connsiteY4" fmla="*/ 211281 h 886087"/>
                <a:gd name="connsiteX5" fmla="*/ 938848 w 995881"/>
                <a:gd name="connsiteY5" fmla="*/ 387319 h 886087"/>
                <a:gd name="connsiteX6" fmla="*/ 669907 w 995881"/>
                <a:gd name="connsiteY6" fmla="*/ 607365 h 886087"/>
                <a:gd name="connsiteX7" fmla="*/ 0 w 995881"/>
                <a:gd name="connsiteY7" fmla="*/ 886087 h 886087"/>
                <a:gd name="connsiteX8" fmla="*/ 0 w 995881"/>
                <a:gd name="connsiteY8" fmla="*/ 886087 h 886087"/>
                <a:gd name="connsiteX0" fmla="*/ 0 w 995881"/>
                <a:gd name="connsiteY0" fmla="*/ 886087 h 886087"/>
                <a:gd name="connsiteX1" fmla="*/ 371628 w 995881"/>
                <a:gd name="connsiteY1" fmla="*/ 289526 h 886087"/>
                <a:gd name="connsiteX2" fmla="*/ 581891 w 995881"/>
                <a:gd name="connsiteY2" fmla="*/ 54814 h 886087"/>
                <a:gd name="connsiteX3" fmla="*/ 821492 w 995881"/>
                <a:gd name="connsiteY3" fmla="*/ 10805 h 886087"/>
                <a:gd name="connsiteX4" fmla="*/ 987746 w 995881"/>
                <a:gd name="connsiteY4" fmla="*/ 211281 h 886087"/>
                <a:gd name="connsiteX5" fmla="*/ 938848 w 995881"/>
                <a:gd name="connsiteY5" fmla="*/ 387319 h 886087"/>
                <a:gd name="connsiteX6" fmla="*/ 669907 w 995881"/>
                <a:gd name="connsiteY6" fmla="*/ 607365 h 886087"/>
                <a:gd name="connsiteX7" fmla="*/ 0 w 995881"/>
                <a:gd name="connsiteY7" fmla="*/ 886087 h 886087"/>
                <a:gd name="connsiteX8" fmla="*/ 0 w 995881"/>
                <a:gd name="connsiteY8" fmla="*/ 886087 h 886087"/>
                <a:gd name="connsiteX0" fmla="*/ 0 w 995881"/>
                <a:gd name="connsiteY0" fmla="*/ 885948 h 885948"/>
                <a:gd name="connsiteX1" fmla="*/ 356959 w 995881"/>
                <a:gd name="connsiteY1" fmla="*/ 284497 h 885948"/>
                <a:gd name="connsiteX2" fmla="*/ 581891 w 995881"/>
                <a:gd name="connsiteY2" fmla="*/ 54675 h 885948"/>
                <a:gd name="connsiteX3" fmla="*/ 821492 w 995881"/>
                <a:gd name="connsiteY3" fmla="*/ 10666 h 885948"/>
                <a:gd name="connsiteX4" fmla="*/ 987746 w 995881"/>
                <a:gd name="connsiteY4" fmla="*/ 211142 h 885948"/>
                <a:gd name="connsiteX5" fmla="*/ 938848 w 995881"/>
                <a:gd name="connsiteY5" fmla="*/ 387180 h 885948"/>
                <a:gd name="connsiteX6" fmla="*/ 669907 w 995881"/>
                <a:gd name="connsiteY6" fmla="*/ 607226 h 885948"/>
                <a:gd name="connsiteX7" fmla="*/ 0 w 995881"/>
                <a:gd name="connsiteY7" fmla="*/ 885948 h 885948"/>
                <a:gd name="connsiteX8" fmla="*/ 0 w 995881"/>
                <a:gd name="connsiteY8" fmla="*/ 885948 h 885948"/>
                <a:gd name="connsiteX0" fmla="*/ 0 w 990811"/>
                <a:gd name="connsiteY0" fmla="*/ 885948 h 885948"/>
                <a:gd name="connsiteX1" fmla="*/ 356959 w 990811"/>
                <a:gd name="connsiteY1" fmla="*/ 284497 h 885948"/>
                <a:gd name="connsiteX2" fmla="*/ 581891 w 990811"/>
                <a:gd name="connsiteY2" fmla="*/ 54675 h 885948"/>
                <a:gd name="connsiteX3" fmla="*/ 821492 w 990811"/>
                <a:gd name="connsiteY3" fmla="*/ 10666 h 885948"/>
                <a:gd name="connsiteX4" fmla="*/ 987746 w 990811"/>
                <a:gd name="connsiteY4" fmla="*/ 211142 h 885948"/>
                <a:gd name="connsiteX5" fmla="*/ 909509 w 990811"/>
                <a:gd name="connsiteY5" fmla="*/ 426301 h 885948"/>
                <a:gd name="connsiteX6" fmla="*/ 669907 w 990811"/>
                <a:gd name="connsiteY6" fmla="*/ 607226 h 885948"/>
                <a:gd name="connsiteX7" fmla="*/ 0 w 990811"/>
                <a:gd name="connsiteY7" fmla="*/ 885948 h 885948"/>
                <a:gd name="connsiteX8" fmla="*/ 0 w 990811"/>
                <a:gd name="connsiteY8" fmla="*/ 885948 h 88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0811" h="885948">
                  <a:moveTo>
                    <a:pt x="0" y="885948"/>
                  </a:moveTo>
                  <a:cubicBezTo>
                    <a:pt x="101464" y="705838"/>
                    <a:pt x="259977" y="423043"/>
                    <a:pt x="356959" y="284497"/>
                  </a:cubicBezTo>
                  <a:cubicBezTo>
                    <a:pt x="453941" y="145951"/>
                    <a:pt x="504469" y="100314"/>
                    <a:pt x="581891" y="54675"/>
                  </a:cubicBezTo>
                  <a:cubicBezTo>
                    <a:pt x="659313" y="9036"/>
                    <a:pt x="753850" y="-15412"/>
                    <a:pt x="821492" y="10666"/>
                  </a:cubicBezTo>
                  <a:cubicBezTo>
                    <a:pt x="889134" y="36744"/>
                    <a:pt x="973077" y="141870"/>
                    <a:pt x="987746" y="211142"/>
                  </a:cubicBezTo>
                  <a:cubicBezTo>
                    <a:pt x="1002415" y="280414"/>
                    <a:pt x="962482" y="360287"/>
                    <a:pt x="909509" y="426301"/>
                  </a:cubicBezTo>
                  <a:cubicBezTo>
                    <a:pt x="856536" y="492315"/>
                    <a:pt x="821492" y="530618"/>
                    <a:pt x="669907" y="607226"/>
                  </a:cubicBezTo>
                  <a:cubicBezTo>
                    <a:pt x="518322" y="683834"/>
                    <a:pt x="111651" y="839494"/>
                    <a:pt x="0" y="885948"/>
                  </a:cubicBezTo>
                  <a:lnTo>
                    <a:pt x="0" y="885948"/>
                  </a:lnTo>
                </a:path>
              </a:pathLst>
            </a:custGeom>
            <a:solidFill>
              <a:schemeClr val="accent2">
                <a:lumMod val="75000"/>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Freeform: Shape 10">
              <a:extLst>
                <a:ext uri="{FF2B5EF4-FFF2-40B4-BE49-F238E27FC236}">
                  <a16:creationId xmlns:a16="http://schemas.microsoft.com/office/drawing/2014/main" id="{F0E610C2-7560-42BD-8D8E-586B784845BB}"/>
                </a:ext>
              </a:extLst>
            </p:cNvPr>
            <p:cNvSpPr/>
            <p:nvPr/>
          </p:nvSpPr>
          <p:spPr>
            <a:xfrm>
              <a:off x="2586838" y="903810"/>
              <a:ext cx="990600" cy="885825"/>
            </a:xfrm>
            <a:custGeom>
              <a:avLst/>
              <a:gdLst>
                <a:gd name="connsiteX0" fmla="*/ 9779 w 1134583"/>
                <a:gd name="connsiteY0" fmla="*/ 759326 h 876682"/>
                <a:gd name="connsiteX1" fmla="*/ 308060 w 1134583"/>
                <a:gd name="connsiteY1" fmla="*/ 280121 h 876682"/>
                <a:gd name="connsiteX2" fmla="*/ 581891 w 1134583"/>
                <a:gd name="connsiteY2" fmla="*/ 45409 h 876682"/>
                <a:gd name="connsiteX3" fmla="*/ 904620 w 1134583"/>
                <a:gd name="connsiteY3" fmla="*/ 6290 h 876682"/>
                <a:gd name="connsiteX4" fmla="*/ 1085544 w 1134583"/>
                <a:gd name="connsiteY4" fmla="*/ 128536 h 876682"/>
                <a:gd name="connsiteX5" fmla="*/ 1134442 w 1134583"/>
                <a:gd name="connsiteY5" fmla="*/ 358359 h 876682"/>
                <a:gd name="connsiteX6" fmla="*/ 1075764 w 1134583"/>
                <a:gd name="connsiteY6" fmla="*/ 451266 h 876682"/>
                <a:gd name="connsiteX7" fmla="*/ 821493 w 1134583"/>
                <a:gd name="connsiteY7" fmla="*/ 637080 h 876682"/>
                <a:gd name="connsiteX8" fmla="*/ 0 w 1134583"/>
                <a:gd name="connsiteY8" fmla="*/ 876682 h 876682"/>
                <a:gd name="connsiteX9" fmla="*/ 0 w 1134583"/>
                <a:gd name="connsiteY9" fmla="*/ 876682 h 876682"/>
                <a:gd name="connsiteX0" fmla="*/ 0 w 1134583"/>
                <a:gd name="connsiteY0" fmla="*/ 876682 h 876682"/>
                <a:gd name="connsiteX1" fmla="*/ 308060 w 1134583"/>
                <a:gd name="connsiteY1" fmla="*/ 280121 h 876682"/>
                <a:gd name="connsiteX2" fmla="*/ 581891 w 1134583"/>
                <a:gd name="connsiteY2" fmla="*/ 45409 h 876682"/>
                <a:gd name="connsiteX3" fmla="*/ 904620 w 1134583"/>
                <a:gd name="connsiteY3" fmla="*/ 6290 h 876682"/>
                <a:gd name="connsiteX4" fmla="*/ 1085544 w 1134583"/>
                <a:gd name="connsiteY4" fmla="*/ 128536 h 876682"/>
                <a:gd name="connsiteX5" fmla="*/ 1134442 w 1134583"/>
                <a:gd name="connsiteY5" fmla="*/ 358359 h 876682"/>
                <a:gd name="connsiteX6" fmla="*/ 1075764 w 1134583"/>
                <a:gd name="connsiteY6" fmla="*/ 451266 h 876682"/>
                <a:gd name="connsiteX7" fmla="*/ 821493 w 1134583"/>
                <a:gd name="connsiteY7" fmla="*/ 637080 h 876682"/>
                <a:gd name="connsiteX8" fmla="*/ 0 w 1134583"/>
                <a:gd name="connsiteY8" fmla="*/ 876682 h 876682"/>
                <a:gd name="connsiteX9" fmla="*/ 0 w 1134583"/>
                <a:gd name="connsiteY9" fmla="*/ 876682 h 876682"/>
                <a:gd name="connsiteX0" fmla="*/ 0 w 1134583"/>
                <a:gd name="connsiteY0" fmla="*/ 876682 h 876682"/>
                <a:gd name="connsiteX1" fmla="*/ 308060 w 1134583"/>
                <a:gd name="connsiteY1" fmla="*/ 280121 h 876682"/>
                <a:gd name="connsiteX2" fmla="*/ 581891 w 1134583"/>
                <a:gd name="connsiteY2" fmla="*/ 45409 h 876682"/>
                <a:gd name="connsiteX3" fmla="*/ 904620 w 1134583"/>
                <a:gd name="connsiteY3" fmla="*/ 6290 h 876682"/>
                <a:gd name="connsiteX4" fmla="*/ 1085544 w 1134583"/>
                <a:gd name="connsiteY4" fmla="*/ 128536 h 876682"/>
                <a:gd name="connsiteX5" fmla="*/ 1134442 w 1134583"/>
                <a:gd name="connsiteY5" fmla="*/ 358359 h 876682"/>
                <a:gd name="connsiteX6" fmla="*/ 1075764 w 1134583"/>
                <a:gd name="connsiteY6" fmla="*/ 451266 h 876682"/>
                <a:gd name="connsiteX7" fmla="*/ 777484 w 1134583"/>
                <a:gd name="connsiteY7" fmla="*/ 612630 h 876682"/>
                <a:gd name="connsiteX8" fmla="*/ 0 w 1134583"/>
                <a:gd name="connsiteY8" fmla="*/ 876682 h 876682"/>
                <a:gd name="connsiteX9" fmla="*/ 0 w 1134583"/>
                <a:gd name="connsiteY9" fmla="*/ 876682 h 876682"/>
                <a:gd name="connsiteX0" fmla="*/ 0 w 1135712"/>
                <a:gd name="connsiteY0" fmla="*/ 876682 h 876682"/>
                <a:gd name="connsiteX1" fmla="*/ 308060 w 1135712"/>
                <a:gd name="connsiteY1" fmla="*/ 280121 h 876682"/>
                <a:gd name="connsiteX2" fmla="*/ 581891 w 1135712"/>
                <a:gd name="connsiteY2" fmla="*/ 45409 h 876682"/>
                <a:gd name="connsiteX3" fmla="*/ 904620 w 1135712"/>
                <a:gd name="connsiteY3" fmla="*/ 6290 h 876682"/>
                <a:gd name="connsiteX4" fmla="*/ 1085544 w 1135712"/>
                <a:gd name="connsiteY4" fmla="*/ 128536 h 876682"/>
                <a:gd name="connsiteX5" fmla="*/ 1134442 w 1135712"/>
                <a:gd name="connsiteY5" fmla="*/ 358359 h 876682"/>
                <a:gd name="connsiteX6" fmla="*/ 1075764 w 1135712"/>
                <a:gd name="connsiteY6" fmla="*/ 451266 h 876682"/>
                <a:gd name="connsiteX7" fmla="*/ 669907 w 1135712"/>
                <a:gd name="connsiteY7" fmla="*/ 597960 h 876682"/>
                <a:gd name="connsiteX8" fmla="*/ 0 w 1135712"/>
                <a:gd name="connsiteY8" fmla="*/ 876682 h 876682"/>
                <a:gd name="connsiteX9" fmla="*/ 0 w 1135712"/>
                <a:gd name="connsiteY9" fmla="*/ 876682 h 876682"/>
                <a:gd name="connsiteX0" fmla="*/ 0 w 1142554"/>
                <a:gd name="connsiteY0" fmla="*/ 876682 h 876682"/>
                <a:gd name="connsiteX1" fmla="*/ 308060 w 1142554"/>
                <a:gd name="connsiteY1" fmla="*/ 280121 h 876682"/>
                <a:gd name="connsiteX2" fmla="*/ 581891 w 1142554"/>
                <a:gd name="connsiteY2" fmla="*/ 45409 h 876682"/>
                <a:gd name="connsiteX3" fmla="*/ 904620 w 1142554"/>
                <a:gd name="connsiteY3" fmla="*/ 6290 h 876682"/>
                <a:gd name="connsiteX4" fmla="*/ 1085544 w 1142554"/>
                <a:gd name="connsiteY4" fmla="*/ 128536 h 876682"/>
                <a:gd name="connsiteX5" fmla="*/ 1134442 w 1142554"/>
                <a:gd name="connsiteY5" fmla="*/ 358359 h 876682"/>
                <a:gd name="connsiteX6" fmla="*/ 938848 w 1142554"/>
                <a:gd name="connsiteY6" fmla="*/ 377914 h 876682"/>
                <a:gd name="connsiteX7" fmla="*/ 669907 w 1142554"/>
                <a:gd name="connsiteY7" fmla="*/ 597960 h 876682"/>
                <a:gd name="connsiteX8" fmla="*/ 0 w 1142554"/>
                <a:gd name="connsiteY8" fmla="*/ 876682 h 876682"/>
                <a:gd name="connsiteX9" fmla="*/ 0 w 1142554"/>
                <a:gd name="connsiteY9" fmla="*/ 876682 h 876682"/>
                <a:gd name="connsiteX0" fmla="*/ 0 w 1087026"/>
                <a:gd name="connsiteY0" fmla="*/ 876682 h 876682"/>
                <a:gd name="connsiteX1" fmla="*/ 308060 w 1087026"/>
                <a:gd name="connsiteY1" fmla="*/ 280121 h 876682"/>
                <a:gd name="connsiteX2" fmla="*/ 581891 w 1087026"/>
                <a:gd name="connsiteY2" fmla="*/ 45409 h 876682"/>
                <a:gd name="connsiteX3" fmla="*/ 904620 w 1087026"/>
                <a:gd name="connsiteY3" fmla="*/ 6290 h 876682"/>
                <a:gd name="connsiteX4" fmla="*/ 1085544 w 1087026"/>
                <a:gd name="connsiteY4" fmla="*/ 128536 h 876682"/>
                <a:gd name="connsiteX5" fmla="*/ 987746 w 1087026"/>
                <a:gd name="connsiteY5" fmla="*/ 201876 h 876682"/>
                <a:gd name="connsiteX6" fmla="*/ 938848 w 1087026"/>
                <a:gd name="connsiteY6" fmla="*/ 377914 h 876682"/>
                <a:gd name="connsiteX7" fmla="*/ 669907 w 1087026"/>
                <a:gd name="connsiteY7" fmla="*/ 597960 h 876682"/>
                <a:gd name="connsiteX8" fmla="*/ 0 w 1087026"/>
                <a:gd name="connsiteY8" fmla="*/ 876682 h 876682"/>
                <a:gd name="connsiteX9" fmla="*/ 0 w 1087026"/>
                <a:gd name="connsiteY9" fmla="*/ 876682 h 876682"/>
                <a:gd name="connsiteX0" fmla="*/ 0 w 1130628"/>
                <a:gd name="connsiteY0" fmla="*/ 871729 h 871729"/>
                <a:gd name="connsiteX1" fmla="*/ 308060 w 1130628"/>
                <a:gd name="connsiteY1" fmla="*/ 275168 h 871729"/>
                <a:gd name="connsiteX2" fmla="*/ 581891 w 1130628"/>
                <a:gd name="connsiteY2" fmla="*/ 40456 h 871729"/>
                <a:gd name="connsiteX3" fmla="*/ 904620 w 1130628"/>
                <a:gd name="connsiteY3" fmla="*/ 1337 h 871729"/>
                <a:gd name="connsiteX4" fmla="*/ 1129552 w 1130628"/>
                <a:gd name="connsiteY4" fmla="*/ 55121 h 871729"/>
                <a:gd name="connsiteX5" fmla="*/ 987746 w 1130628"/>
                <a:gd name="connsiteY5" fmla="*/ 196923 h 871729"/>
                <a:gd name="connsiteX6" fmla="*/ 938848 w 1130628"/>
                <a:gd name="connsiteY6" fmla="*/ 372961 h 871729"/>
                <a:gd name="connsiteX7" fmla="*/ 669907 w 1130628"/>
                <a:gd name="connsiteY7" fmla="*/ 593007 h 871729"/>
                <a:gd name="connsiteX8" fmla="*/ 0 w 1130628"/>
                <a:gd name="connsiteY8" fmla="*/ 871729 h 871729"/>
                <a:gd name="connsiteX9" fmla="*/ 0 w 1130628"/>
                <a:gd name="connsiteY9" fmla="*/ 871729 h 871729"/>
                <a:gd name="connsiteX0" fmla="*/ 0 w 989982"/>
                <a:gd name="connsiteY0" fmla="*/ 882072 h 882072"/>
                <a:gd name="connsiteX1" fmla="*/ 308060 w 989982"/>
                <a:gd name="connsiteY1" fmla="*/ 285511 h 882072"/>
                <a:gd name="connsiteX2" fmla="*/ 581891 w 989982"/>
                <a:gd name="connsiteY2" fmla="*/ 50799 h 882072"/>
                <a:gd name="connsiteX3" fmla="*/ 904620 w 989982"/>
                <a:gd name="connsiteY3" fmla="*/ 11680 h 882072"/>
                <a:gd name="connsiteX4" fmla="*/ 987746 w 989982"/>
                <a:gd name="connsiteY4" fmla="*/ 207266 h 882072"/>
                <a:gd name="connsiteX5" fmla="*/ 938848 w 989982"/>
                <a:gd name="connsiteY5" fmla="*/ 383304 h 882072"/>
                <a:gd name="connsiteX6" fmla="*/ 669907 w 989982"/>
                <a:gd name="connsiteY6" fmla="*/ 603350 h 882072"/>
                <a:gd name="connsiteX7" fmla="*/ 0 w 989982"/>
                <a:gd name="connsiteY7" fmla="*/ 882072 h 882072"/>
                <a:gd name="connsiteX8" fmla="*/ 0 w 989982"/>
                <a:gd name="connsiteY8" fmla="*/ 882072 h 882072"/>
                <a:gd name="connsiteX0" fmla="*/ 0 w 995881"/>
                <a:gd name="connsiteY0" fmla="*/ 886087 h 886087"/>
                <a:gd name="connsiteX1" fmla="*/ 308060 w 995881"/>
                <a:gd name="connsiteY1" fmla="*/ 289526 h 886087"/>
                <a:gd name="connsiteX2" fmla="*/ 581891 w 995881"/>
                <a:gd name="connsiteY2" fmla="*/ 54814 h 886087"/>
                <a:gd name="connsiteX3" fmla="*/ 821492 w 995881"/>
                <a:gd name="connsiteY3" fmla="*/ 10805 h 886087"/>
                <a:gd name="connsiteX4" fmla="*/ 987746 w 995881"/>
                <a:gd name="connsiteY4" fmla="*/ 211281 h 886087"/>
                <a:gd name="connsiteX5" fmla="*/ 938848 w 995881"/>
                <a:gd name="connsiteY5" fmla="*/ 387319 h 886087"/>
                <a:gd name="connsiteX6" fmla="*/ 669907 w 995881"/>
                <a:gd name="connsiteY6" fmla="*/ 607365 h 886087"/>
                <a:gd name="connsiteX7" fmla="*/ 0 w 995881"/>
                <a:gd name="connsiteY7" fmla="*/ 886087 h 886087"/>
                <a:gd name="connsiteX8" fmla="*/ 0 w 995881"/>
                <a:gd name="connsiteY8" fmla="*/ 886087 h 886087"/>
                <a:gd name="connsiteX0" fmla="*/ 0 w 995881"/>
                <a:gd name="connsiteY0" fmla="*/ 886087 h 886087"/>
                <a:gd name="connsiteX1" fmla="*/ 371628 w 995881"/>
                <a:gd name="connsiteY1" fmla="*/ 289526 h 886087"/>
                <a:gd name="connsiteX2" fmla="*/ 581891 w 995881"/>
                <a:gd name="connsiteY2" fmla="*/ 54814 h 886087"/>
                <a:gd name="connsiteX3" fmla="*/ 821492 w 995881"/>
                <a:gd name="connsiteY3" fmla="*/ 10805 h 886087"/>
                <a:gd name="connsiteX4" fmla="*/ 987746 w 995881"/>
                <a:gd name="connsiteY4" fmla="*/ 211281 h 886087"/>
                <a:gd name="connsiteX5" fmla="*/ 938848 w 995881"/>
                <a:gd name="connsiteY5" fmla="*/ 387319 h 886087"/>
                <a:gd name="connsiteX6" fmla="*/ 669907 w 995881"/>
                <a:gd name="connsiteY6" fmla="*/ 607365 h 886087"/>
                <a:gd name="connsiteX7" fmla="*/ 0 w 995881"/>
                <a:gd name="connsiteY7" fmla="*/ 886087 h 886087"/>
                <a:gd name="connsiteX8" fmla="*/ 0 w 995881"/>
                <a:gd name="connsiteY8" fmla="*/ 886087 h 886087"/>
                <a:gd name="connsiteX0" fmla="*/ 0 w 995881"/>
                <a:gd name="connsiteY0" fmla="*/ 885948 h 885948"/>
                <a:gd name="connsiteX1" fmla="*/ 356959 w 995881"/>
                <a:gd name="connsiteY1" fmla="*/ 284497 h 885948"/>
                <a:gd name="connsiteX2" fmla="*/ 581891 w 995881"/>
                <a:gd name="connsiteY2" fmla="*/ 54675 h 885948"/>
                <a:gd name="connsiteX3" fmla="*/ 821492 w 995881"/>
                <a:gd name="connsiteY3" fmla="*/ 10666 h 885948"/>
                <a:gd name="connsiteX4" fmla="*/ 987746 w 995881"/>
                <a:gd name="connsiteY4" fmla="*/ 211142 h 885948"/>
                <a:gd name="connsiteX5" fmla="*/ 938848 w 995881"/>
                <a:gd name="connsiteY5" fmla="*/ 387180 h 885948"/>
                <a:gd name="connsiteX6" fmla="*/ 669907 w 995881"/>
                <a:gd name="connsiteY6" fmla="*/ 607226 h 885948"/>
                <a:gd name="connsiteX7" fmla="*/ 0 w 995881"/>
                <a:gd name="connsiteY7" fmla="*/ 885948 h 885948"/>
                <a:gd name="connsiteX8" fmla="*/ 0 w 995881"/>
                <a:gd name="connsiteY8" fmla="*/ 885948 h 885948"/>
                <a:gd name="connsiteX0" fmla="*/ 0 w 990811"/>
                <a:gd name="connsiteY0" fmla="*/ 885948 h 885948"/>
                <a:gd name="connsiteX1" fmla="*/ 356959 w 990811"/>
                <a:gd name="connsiteY1" fmla="*/ 284497 h 885948"/>
                <a:gd name="connsiteX2" fmla="*/ 581891 w 990811"/>
                <a:gd name="connsiteY2" fmla="*/ 54675 h 885948"/>
                <a:gd name="connsiteX3" fmla="*/ 821492 w 990811"/>
                <a:gd name="connsiteY3" fmla="*/ 10666 h 885948"/>
                <a:gd name="connsiteX4" fmla="*/ 987746 w 990811"/>
                <a:gd name="connsiteY4" fmla="*/ 211142 h 885948"/>
                <a:gd name="connsiteX5" fmla="*/ 909509 w 990811"/>
                <a:gd name="connsiteY5" fmla="*/ 426301 h 885948"/>
                <a:gd name="connsiteX6" fmla="*/ 669907 w 990811"/>
                <a:gd name="connsiteY6" fmla="*/ 607226 h 885948"/>
                <a:gd name="connsiteX7" fmla="*/ 0 w 990811"/>
                <a:gd name="connsiteY7" fmla="*/ 885948 h 885948"/>
                <a:gd name="connsiteX8" fmla="*/ 0 w 990811"/>
                <a:gd name="connsiteY8" fmla="*/ 885948 h 88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0811" h="885948">
                  <a:moveTo>
                    <a:pt x="0" y="885948"/>
                  </a:moveTo>
                  <a:cubicBezTo>
                    <a:pt x="101464" y="705838"/>
                    <a:pt x="259977" y="423043"/>
                    <a:pt x="356959" y="284497"/>
                  </a:cubicBezTo>
                  <a:cubicBezTo>
                    <a:pt x="453941" y="145951"/>
                    <a:pt x="504469" y="100314"/>
                    <a:pt x="581891" y="54675"/>
                  </a:cubicBezTo>
                  <a:cubicBezTo>
                    <a:pt x="659313" y="9036"/>
                    <a:pt x="753850" y="-15412"/>
                    <a:pt x="821492" y="10666"/>
                  </a:cubicBezTo>
                  <a:cubicBezTo>
                    <a:pt x="889134" y="36744"/>
                    <a:pt x="973077" y="141870"/>
                    <a:pt x="987746" y="211142"/>
                  </a:cubicBezTo>
                  <a:cubicBezTo>
                    <a:pt x="1002415" y="280414"/>
                    <a:pt x="962482" y="360287"/>
                    <a:pt x="909509" y="426301"/>
                  </a:cubicBezTo>
                  <a:cubicBezTo>
                    <a:pt x="856536" y="492315"/>
                    <a:pt x="821492" y="530618"/>
                    <a:pt x="669907" y="607226"/>
                  </a:cubicBezTo>
                  <a:cubicBezTo>
                    <a:pt x="518322" y="683834"/>
                    <a:pt x="111651" y="839494"/>
                    <a:pt x="0" y="885948"/>
                  </a:cubicBezTo>
                  <a:lnTo>
                    <a:pt x="0" y="885948"/>
                  </a:lnTo>
                </a:path>
              </a:pathLst>
            </a:custGeom>
            <a:solidFill>
              <a:schemeClr val="accent1">
                <a:lumMod val="75000"/>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12" name="Straight Connector 11">
              <a:extLst>
                <a:ext uri="{FF2B5EF4-FFF2-40B4-BE49-F238E27FC236}">
                  <a16:creationId xmlns:a16="http://schemas.microsoft.com/office/drawing/2014/main" id="{0006A356-7D6C-4461-A410-7AC9A1974FA4}"/>
                </a:ext>
              </a:extLst>
            </p:cNvPr>
            <p:cNvCxnSpPr>
              <a:stCxn id="11" idx="0"/>
            </p:cNvCxnSpPr>
            <p:nvPr/>
          </p:nvCxnSpPr>
          <p:spPr>
            <a:xfrm flipV="1">
              <a:off x="2586838" y="748147"/>
              <a:ext cx="1888401" cy="1041488"/>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3" name="Multiplication Sign 12">
              <a:extLst>
                <a:ext uri="{FF2B5EF4-FFF2-40B4-BE49-F238E27FC236}">
                  <a16:creationId xmlns:a16="http://schemas.microsoft.com/office/drawing/2014/main" id="{84DE6576-15BA-433F-A706-2BBAE0AA2F0F}"/>
                </a:ext>
              </a:extLst>
            </p:cNvPr>
            <p:cNvSpPr/>
            <p:nvPr/>
          </p:nvSpPr>
          <p:spPr>
            <a:xfrm>
              <a:off x="3603813" y="1149112"/>
              <a:ext cx="112466" cy="122246"/>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Multiplication Sign 13">
              <a:extLst>
                <a:ext uri="{FF2B5EF4-FFF2-40B4-BE49-F238E27FC236}">
                  <a16:creationId xmlns:a16="http://schemas.microsoft.com/office/drawing/2014/main" id="{A23D2898-F014-48DB-BAB5-C18E7755C570}"/>
                </a:ext>
              </a:extLst>
            </p:cNvPr>
            <p:cNvSpPr/>
            <p:nvPr/>
          </p:nvSpPr>
          <p:spPr>
            <a:xfrm>
              <a:off x="3475752" y="1192197"/>
              <a:ext cx="112395" cy="12192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15" name="Straight Connector 14">
              <a:extLst>
                <a:ext uri="{FF2B5EF4-FFF2-40B4-BE49-F238E27FC236}">
                  <a16:creationId xmlns:a16="http://schemas.microsoft.com/office/drawing/2014/main" id="{D4C67A47-EACB-499C-9F73-D1E38429B547}"/>
                </a:ext>
              </a:extLst>
            </p:cNvPr>
            <p:cNvCxnSpPr/>
            <p:nvPr/>
          </p:nvCxnSpPr>
          <p:spPr>
            <a:xfrm>
              <a:off x="3754959" y="1388714"/>
              <a:ext cx="181362" cy="342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6366ECE-161D-4E63-A53E-73E6E4D9719A}"/>
                </a:ext>
              </a:extLst>
            </p:cNvPr>
            <p:cNvCxnSpPr/>
            <p:nvPr/>
          </p:nvCxnSpPr>
          <p:spPr>
            <a:xfrm>
              <a:off x="3622447" y="1447931"/>
              <a:ext cx="180975" cy="34163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AD2E62D-4885-44B8-A226-E4A2E5100561}"/>
                </a:ext>
              </a:extLst>
            </p:cNvPr>
            <p:cNvCxnSpPr/>
            <p:nvPr/>
          </p:nvCxnSpPr>
          <p:spPr>
            <a:xfrm flipV="1">
              <a:off x="3417998" y="1647876"/>
              <a:ext cx="278721" cy="1564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CDED08DF-12F7-4793-A590-C958AB7106F6}"/>
                </a:ext>
              </a:extLst>
            </p:cNvPr>
            <p:cNvCxnSpPr/>
            <p:nvPr/>
          </p:nvCxnSpPr>
          <p:spPr>
            <a:xfrm flipH="1">
              <a:off x="3867864" y="1457172"/>
              <a:ext cx="215152" cy="1173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Text Box 24">
              <a:extLst>
                <a:ext uri="{FF2B5EF4-FFF2-40B4-BE49-F238E27FC236}">
                  <a16:creationId xmlns:a16="http://schemas.microsoft.com/office/drawing/2014/main" id="{19B24E89-B91E-4EC4-B1A0-7C20C2BA17FF}"/>
                </a:ext>
              </a:extLst>
            </p:cNvPr>
            <p:cNvSpPr txBox="1"/>
            <p:nvPr/>
          </p:nvSpPr>
          <p:spPr>
            <a:xfrm>
              <a:off x="3408218" y="1833470"/>
              <a:ext cx="1036647" cy="538102"/>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900"/>
                </a:spcAft>
              </a:pPr>
              <a:r>
                <a:rPr lang="en-GB" sz="1000">
                  <a:effectLst/>
                  <a:latin typeface="Times New Roman" panose="02020603050405020304" pitchFamily="18" charset="0"/>
                  <a:ea typeface="Times New Roman" panose="02020603050405020304" pitchFamily="18" charset="0"/>
                </a:rPr>
                <a:t>Difference in antenna gain, ‘x’ dB</a:t>
              </a:r>
              <a:endParaRPr lang="en-US" sz="1000">
                <a:effectLst/>
                <a:latin typeface="Times New Roman" panose="02020603050405020304" pitchFamily="18" charset="0"/>
                <a:ea typeface="Times New Roman" panose="02020603050405020304" pitchFamily="18" charset="0"/>
              </a:endParaRPr>
            </a:p>
          </p:txBody>
        </p:sp>
        <p:sp>
          <p:nvSpPr>
            <p:cNvPr id="20" name="Text Box 24">
              <a:extLst>
                <a:ext uri="{FF2B5EF4-FFF2-40B4-BE49-F238E27FC236}">
                  <a16:creationId xmlns:a16="http://schemas.microsoft.com/office/drawing/2014/main" id="{38FA0BA8-82D9-4247-B072-19D72EA394C6}"/>
                </a:ext>
              </a:extLst>
            </p:cNvPr>
            <p:cNvSpPr txBox="1"/>
            <p:nvPr/>
          </p:nvSpPr>
          <p:spPr>
            <a:xfrm>
              <a:off x="4723585" y="561270"/>
              <a:ext cx="523213" cy="44005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900"/>
                </a:spcAft>
              </a:pPr>
              <a:r>
                <a:rPr lang="en-GB" sz="1000">
                  <a:effectLst/>
                  <a:latin typeface="Times New Roman" panose="02020603050405020304" pitchFamily="18" charset="0"/>
                  <a:ea typeface="Times New Roman" panose="02020603050405020304" pitchFamily="18" charset="0"/>
                </a:rPr>
                <a:t>gNB</a:t>
              </a:r>
              <a:endParaRPr lang="en-US" sz="1000">
                <a:effectLst/>
                <a:latin typeface="Times New Roman" panose="02020603050405020304" pitchFamily="18" charset="0"/>
                <a:ea typeface="Times New Roman" panose="02020603050405020304" pitchFamily="18" charset="0"/>
              </a:endParaRPr>
            </a:p>
          </p:txBody>
        </p:sp>
        <p:sp>
          <p:nvSpPr>
            <p:cNvPr id="21" name="Text Box 24">
              <a:extLst>
                <a:ext uri="{FF2B5EF4-FFF2-40B4-BE49-F238E27FC236}">
                  <a16:creationId xmlns:a16="http://schemas.microsoft.com/office/drawing/2014/main" id="{C0DF02D5-4B65-4ACE-91AC-50CF5D980B6F}"/>
                </a:ext>
              </a:extLst>
            </p:cNvPr>
            <p:cNvSpPr txBox="1"/>
            <p:nvPr/>
          </p:nvSpPr>
          <p:spPr>
            <a:xfrm>
              <a:off x="2248402" y="2438956"/>
              <a:ext cx="522605" cy="294464"/>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900"/>
                </a:spcAft>
              </a:pPr>
              <a:r>
                <a:rPr lang="en-GB" sz="1000">
                  <a:effectLst/>
                  <a:latin typeface="Times New Roman" panose="02020603050405020304" pitchFamily="18" charset="0"/>
                  <a:ea typeface="Times New Roman" panose="02020603050405020304" pitchFamily="18" charset="0"/>
                </a:rPr>
                <a:t>UE</a:t>
              </a:r>
              <a:endParaRPr lang="en-US" sz="1000">
                <a:effectLst/>
                <a:latin typeface="Times New Roman" panose="02020603050405020304" pitchFamily="18" charset="0"/>
                <a:ea typeface="Times New Roman" panose="02020603050405020304" pitchFamily="18" charset="0"/>
              </a:endParaRPr>
            </a:p>
          </p:txBody>
        </p:sp>
        <p:cxnSp>
          <p:nvCxnSpPr>
            <p:cNvPr id="22" name="Straight Connector 21">
              <a:extLst>
                <a:ext uri="{FF2B5EF4-FFF2-40B4-BE49-F238E27FC236}">
                  <a16:creationId xmlns:a16="http://schemas.microsoft.com/office/drawing/2014/main" id="{8197502D-7E2A-4643-A4C6-74794158ADD4}"/>
                </a:ext>
              </a:extLst>
            </p:cNvPr>
            <p:cNvCxnSpPr/>
            <p:nvPr/>
          </p:nvCxnSpPr>
          <p:spPr>
            <a:xfrm>
              <a:off x="356959" y="933959"/>
              <a:ext cx="1638096"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Rectangle: Top Corners Snipped 22">
              <a:extLst>
                <a:ext uri="{FF2B5EF4-FFF2-40B4-BE49-F238E27FC236}">
                  <a16:creationId xmlns:a16="http://schemas.microsoft.com/office/drawing/2014/main" id="{7F90CBAB-13DE-4E82-A507-B54E064EE7AA}"/>
                </a:ext>
              </a:extLst>
            </p:cNvPr>
            <p:cNvSpPr/>
            <p:nvPr/>
          </p:nvSpPr>
          <p:spPr>
            <a:xfrm>
              <a:off x="621010" y="586781"/>
              <a:ext cx="254272" cy="338237"/>
            </a:xfrm>
            <a:prstGeom prst="snip2Same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4" name="Rectangle: Top Corners Snipped 23">
              <a:extLst>
                <a:ext uri="{FF2B5EF4-FFF2-40B4-BE49-F238E27FC236}">
                  <a16:creationId xmlns:a16="http://schemas.microsoft.com/office/drawing/2014/main" id="{0C4DBB60-38B2-484A-A074-B8F74EEF5EFA}"/>
                </a:ext>
              </a:extLst>
            </p:cNvPr>
            <p:cNvSpPr/>
            <p:nvPr/>
          </p:nvSpPr>
          <p:spPr>
            <a:xfrm>
              <a:off x="1441578" y="586758"/>
              <a:ext cx="254000" cy="337820"/>
            </a:xfrm>
            <a:prstGeom prst="snip2SameRect">
              <a:avLst/>
            </a:prstGeo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Text Box 24">
              <a:extLst>
                <a:ext uri="{FF2B5EF4-FFF2-40B4-BE49-F238E27FC236}">
                  <a16:creationId xmlns:a16="http://schemas.microsoft.com/office/drawing/2014/main" id="{BFA34110-F589-4B35-839D-5AA5251F90E4}"/>
                </a:ext>
              </a:extLst>
            </p:cNvPr>
            <p:cNvSpPr txBox="1"/>
            <p:nvPr/>
          </p:nvSpPr>
          <p:spPr>
            <a:xfrm>
              <a:off x="556518" y="4061"/>
              <a:ext cx="1154925" cy="450693"/>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900"/>
                </a:spcAft>
              </a:pPr>
              <a:r>
                <a:rPr lang="en-GB" sz="1000">
                  <a:effectLst/>
                  <a:latin typeface="Times New Roman" panose="02020603050405020304" pitchFamily="18" charset="0"/>
                  <a:ea typeface="Times New Roman" panose="02020603050405020304" pitchFamily="18" charset="0"/>
                </a:rPr>
                <a:t>Conducted power in transmitted CCs</a:t>
              </a:r>
              <a:endParaRPr lang="en-US" sz="1000">
                <a:effectLst/>
                <a:latin typeface="Times New Roman" panose="02020603050405020304" pitchFamily="18" charset="0"/>
                <a:ea typeface="Times New Roman" panose="02020603050405020304" pitchFamily="18" charset="0"/>
              </a:endParaRPr>
            </a:p>
          </p:txBody>
        </p:sp>
        <p:sp>
          <p:nvSpPr>
            <p:cNvPr id="26" name="Rectangle: Top Corners Snipped 25">
              <a:extLst>
                <a:ext uri="{FF2B5EF4-FFF2-40B4-BE49-F238E27FC236}">
                  <a16:creationId xmlns:a16="http://schemas.microsoft.com/office/drawing/2014/main" id="{31422EB0-4602-4C9C-8915-440D749890AA}"/>
                </a:ext>
              </a:extLst>
            </p:cNvPr>
            <p:cNvSpPr/>
            <p:nvPr/>
          </p:nvSpPr>
          <p:spPr>
            <a:xfrm rot="10800000">
              <a:off x="1441578" y="981754"/>
              <a:ext cx="254000" cy="337185"/>
            </a:xfrm>
            <a:prstGeom prst="snip2Same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Text Box 24">
              <a:extLst>
                <a:ext uri="{FF2B5EF4-FFF2-40B4-BE49-F238E27FC236}">
                  <a16:creationId xmlns:a16="http://schemas.microsoft.com/office/drawing/2014/main" id="{D4AC858E-0867-4FBE-B326-099426E42BFD}"/>
                </a:ext>
              </a:extLst>
            </p:cNvPr>
            <p:cNvSpPr txBox="1"/>
            <p:nvPr/>
          </p:nvSpPr>
          <p:spPr>
            <a:xfrm>
              <a:off x="1774087" y="1016103"/>
              <a:ext cx="719731" cy="382391"/>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900"/>
                </a:spcAft>
              </a:pPr>
              <a:r>
                <a:rPr lang="en-GB" sz="1000">
                  <a:effectLst/>
                  <a:latin typeface="Times New Roman" panose="02020603050405020304" pitchFamily="18" charset="0"/>
                  <a:ea typeface="Times New Roman" panose="02020603050405020304" pitchFamily="18" charset="0"/>
                </a:rPr>
                <a:t>Ref signal for BM</a:t>
              </a:r>
              <a:endParaRPr lang="en-US" sz="1000">
                <a:effectLst/>
                <a:latin typeface="Times New Roman" panose="02020603050405020304" pitchFamily="18" charset="0"/>
                <a:ea typeface="Times New Roman" panose="02020603050405020304" pitchFamily="18" charset="0"/>
              </a:endParaRPr>
            </a:p>
          </p:txBody>
        </p:sp>
        <p:cxnSp>
          <p:nvCxnSpPr>
            <p:cNvPr id="28" name="Straight Arrow Connector 27">
              <a:extLst>
                <a:ext uri="{FF2B5EF4-FFF2-40B4-BE49-F238E27FC236}">
                  <a16:creationId xmlns:a16="http://schemas.microsoft.com/office/drawing/2014/main" id="{9D2F7AFC-656C-4593-BDAD-9EFBE85076E4}"/>
                </a:ext>
              </a:extLst>
            </p:cNvPr>
            <p:cNvCxnSpPr>
              <a:stCxn id="25" idx="2"/>
              <a:endCxn id="23" idx="3"/>
            </p:cNvCxnSpPr>
            <p:nvPr/>
          </p:nvCxnSpPr>
          <p:spPr>
            <a:xfrm flipH="1">
              <a:off x="748146" y="454754"/>
              <a:ext cx="385835" cy="1320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47E6B742-27C4-42EC-A074-D559B6F27786}"/>
                </a:ext>
              </a:extLst>
            </p:cNvPr>
            <p:cNvCxnSpPr>
              <a:stCxn id="25" idx="2"/>
              <a:endCxn id="24" idx="2"/>
            </p:cNvCxnSpPr>
            <p:nvPr/>
          </p:nvCxnSpPr>
          <p:spPr>
            <a:xfrm>
              <a:off x="1133981" y="454754"/>
              <a:ext cx="307597" cy="3009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 Box 24">
              <a:extLst>
                <a:ext uri="{FF2B5EF4-FFF2-40B4-BE49-F238E27FC236}">
                  <a16:creationId xmlns:a16="http://schemas.microsoft.com/office/drawing/2014/main" id="{87B1413F-9DC3-40AB-B723-3D0125C46948}"/>
                </a:ext>
              </a:extLst>
            </p:cNvPr>
            <p:cNvSpPr txBox="1"/>
            <p:nvPr/>
          </p:nvSpPr>
          <p:spPr>
            <a:xfrm>
              <a:off x="2165496" y="286746"/>
              <a:ext cx="1985978" cy="617047"/>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900"/>
                </a:spcAft>
              </a:pPr>
              <a:r>
                <a:rPr lang="en-GB" sz="1000" dirty="0">
                  <a:effectLst/>
                  <a:latin typeface="Times New Roman" panose="02020603050405020304" pitchFamily="18" charset="0"/>
                  <a:ea typeface="Times New Roman" panose="02020603050405020304" pitchFamily="18" charset="0"/>
                </a:rPr>
                <a:t>Blue CC squints away from target direction due to separation in frequency from reference signal</a:t>
              </a:r>
              <a:endParaRPr lang="en-US" sz="1000" dirty="0">
                <a:effectLst/>
                <a:latin typeface="Times New Roman" panose="02020603050405020304" pitchFamily="18" charset="0"/>
                <a:ea typeface="Times New Roman" panose="02020603050405020304" pitchFamily="18" charset="0"/>
              </a:endParaRPr>
            </a:p>
          </p:txBody>
        </p:sp>
        <p:cxnSp>
          <p:nvCxnSpPr>
            <p:cNvPr id="31" name="Straight Connector 30">
              <a:extLst>
                <a:ext uri="{FF2B5EF4-FFF2-40B4-BE49-F238E27FC236}">
                  <a16:creationId xmlns:a16="http://schemas.microsoft.com/office/drawing/2014/main" id="{0C11DCE7-6B8A-4EDE-B37E-578E9F6926C0}"/>
                </a:ext>
              </a:extLst>
            </p:cNvPr>
            <p:cNvCxnSpPr/>
            <p:nvPr/>
          </p:nvCxnSpPr>
          <p:spPr>
            <a:xfrm>
              <a:off x="357390" y="2396776"/>
              <a:ext cx="1637665"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Rectangle: Top Corners Snipped 31">
              <a:extLst>
                <a:ext uri="{FF2B5EF4-FFF2-40B4-BE49-F238E27FC236}">
                  <a16:creationId xmlns:a16="http://schemas.microsoft.com/office/drawing/2014/main" id="{DD017D77-DC14-4DAB-B038-F74D786BA8AD}"/>
                </a:ext>
              </a:extLst>
            </p:cNvPr>
            <p:cNvSpPr/>
            <p:nvPr/>
          </p:nvSpPr>
          <p:spPr>
            <a:xfrm>
              <a:off x="620915" y="2156418"/>
              <a:ext cx="254000" cy="231467"/>
            </a:xfrm>
            <a:prstGeom prst="snip2Same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Rectangle: Top Corners Snipped 32">
              <a:extLst>
                <a:ext uri="{FF2B5EF4-FFF2-40B4-BE49-F238E27FC236}">
                  <a16:creationId xmlns:a16="http://schemas.microsoft.com/office/drawing/2014/main" id="{9092E1FA-8B32-4CE3-9B66-3C8BA6B65580}"/>
                </a:ext>
              </a:extLst>
            </p:cNvPr>
            <p:cNvSpPr/>
            <p:nvPr/>
          </p:nvSpPr>
          <p:spPr>
            <a:xfrm>
              <a:off x="1441970" y="2050066"/>
              <a:ext cx="254000" cy="337820"/>
            </a:xfrm>
            <a:prstGeom prst="snip2SameRect">
              <a:avLst/>
            </a:prstGeo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4" name="Text Box 24">
              <a:extLst>
                <a:ext uri="{FF2B5EF4-FFF2-40B4-BE49-F238E27FC236}">
                  <a16:creationId xmlns:a16="http://schemas.microsoft.com/office/drawing/2014/main" id="{EE890FF8-9DF1-48F1-B1D2-FFED44DA2618}"/>
                </a:ext>
              </a:extLst>
            </p:cNvPr>
            <p:cNvSpPr txBox="1"/>
            <p:nvPr/>
          </p:nvSpPr>
          <p:spPr>
            <a:xfrm>
              <a:off x="556780" y="1354486"/>
              <a:ext cx="900430" cy="56286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900"/>
                </a:spcAft>
              </a:pPr>
              <a:r>
                <a:rPr lang="en-GB" sz="1000">
                  <a:effectLst/>
                  <a:latin typeface="Times New Roman" panose="02020603050405020304" pitchFamily="18" charset="0"/>
                  <a:ea typeface="Times New Roman" panose="02020603050405020304" pitchFamily="18" charset="0"/>
                </a:rPr>
                <a:t>Power received OTA </a:t>
              </a:r>
              <a:endParaRPr lang="en-US" sz="1000">
                <a:effectLst/>
                <a:latin typeface="Times New Roman" panose="02020603050405020304" pitchFamily="18" charset="0"/>
                <a:ea typeface="Times New Roman" panose="02020603050405020304" pitchFamily="18" charset="0"/>
              </a:endParaRPr>
            </a:p>
          </p:txBody>
        </p:sp>
        <p:cxnSp>
          <p:nvCxnSpPr>
            <p:cNvPr id="35" name="Straight Arrow Connector 34">
              <a:extLst>
                <a:ext uri="{FF2B5EF4-FFF2-40B4-BE49-F238E27FC236}">
                  <a16:creationId xmlns:a16="http://schemas.microsoft.com/office/drawing/2014/main" id="{B24BF18B-CABB-41BF-84BD-E90D5AB8CC8E}"/>
                </a:ext>
              </a:extLst>
            </p:cNvPr>
            <p:cNvCxnSpPr>
              <a:endCxn id="32" idx="3"/>
            </p:cNvCxnSpPr>
            <p:nvPr/>
          </p:nvCxnSpPr>
          <p:spPr>
            <a:xfrm flipH="1">
              <a:off x="747915" y="1917986"/>
              <a:ext cx="259081" cy="2384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475770A5-778F-4C5D-968C-6CFCA53A1C3B}"/>
                </a:ext>
              </a:extLst>
            </p:cNvPr>
            <p:cNvCxnSpPr/>
            <p:nvPr/>
          </p:nvCxnSpPr>
          <p:spPr>
            <a:xfrm>
              <a:off x="1006995" y="1917986"/>
              <a:ext cx="434340" cy="3003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56C5D41-300A-4F77-9EA7-1BA952335051}"/>
                </a:ext>
              </a:extLst>
            </p:cNvPr>
            <p:cNvCxnSpPr/>
            <p:nvPr/>
          </p:nvCxnSpPr>
          <p:spPr>
            <a:xfrm>
              <a:off x="132026" y="2156418"/>
              <a:ext cx="41074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71982D8-86CB-488B-845E-05D3AC6781A1}"/>
                </a:ext>
              </a:extLst>
            </p:cNvPr>
            <p:cNvCxnSpPr/>
            <p:nvPr/>
          </p:nvCxnSpPr>
          <p:spPr>
            <a:xfrm>
              <a:off x="112467" y="2043953"/>
              <a:ext cx="1156850" cy="6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16F50DD-E63A-4EEB-A1B2-ADBF8BA22F2C}"/>
                </a:ext>
              </a:extLst>
            </p:cNvPr>
            <p:cNvCxnSpPr/>
            <p:nvPr/>
          </p:nvCxnSpPr>
          <p:spPr>
            <a:xfrm flipV="1">
              <a:off x="254272" y="2146640"/>
              <a:ext cx="4890" cy="1564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3A998C7C-E6BD-4C09-9F9B-6D095E872DF3}"/>
                </a:ext>
              </a:extLst>
            </p:cNvPr>
            <p:cNvCxnSpPr/>
            <p:nvPr/>
          </p:nvCxnSpPr>
          <p:spPr>
            <a:xfrm flipH="1">
              <a:off x="278721" y="1838580"/>
              <a:ext cx="4890" cy="205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Text Box 24">
              <a:extLst>
                <a:ext uri="{FF2B5EF4-FFF2-40B4-BE49-F238E27FC236}">
                  <a16:creationId xmlns:a16="http://schemas.microsoft.com/office/drawing/2014/main" id="{6E6EAF44-BC3A-4223-98E9-86092AEC76D8}"/>
                </a:ext>
              </a:extLst>
            </p:cNvPr>
            <p:cNvSpPr txBox="1"/>
            <p:nvPr/>
          </p:nvSpPr>
          <p:spPr>
            <a:xfrm>
              <a:off x="3871" y="1549155"/>
              <a:ext cx="617044" cy="25030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900"/>
                </a:spcAft>
              </a:pPr>
              <a:r>
                <a:rPr lang="en-GB" sz="1000">
                  <a:effectLst/>
                  <a:latin typeface="Times New Roman" panose="02020603050405020304" pitchFamily="18" charset="0"/>
                  <a:ea typeface="Times New Roman" panose="02020603050405020304" pitchFamily="18" charset="0"/>
                </a:rPr>
                <a:t> ‘x’ dB</a:t>
              </a:r>
              <a:endParaRPr lang="en-US" sz="1000">
                <a:effectLst/>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2572963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C3CB6-6546-4BC0-9F58-BFD5B5D3C1F9}"/>
              </a:ext>
            </a:extLst>
          </p:cNvPr>
          <p:cNvSpPr>
            <a:spLocks noGrp="1"/>
          </p:cNvSpPr>
          <p:nvPr>
            <p:ph type="title"/>
          </p:nvPr>
        </p:nvSpPr>
        <p:spPr>
          <a:xfrm>
            <a:off x="838200" y="365125"/>
            <a:ext cx="10515600" cy="1325563"/>
          </a:xfrm>
        </p:spPr>
        <p:txBody>
          <a:bodyPr/>
          <a:lstStyle/>
          <a:p>
            <a:r>
              <a:rPr lang="en-US" dirty="0"/>
              <a:t>Simulation assumptions</a:t>
            </a:r>
          </a:p>
        </p:txBody>
      </p:sp>
      <p:graphicFrame>
        <p:nvGraphicFramePr>
          <p:cNvPr id="5" name="Content Placeholder 4">
            <a:extLst>
              <a:ext uri="{FF2B5EF4-FFF2-40B4-BE49-F238E27FC236}">
                <a16:creationId xmlns:a16="http://schemas.microsoft.com/office/drawing/2014/main" id="{17BA7000-A799-402E-A744-61DFBFE543D2}"/>
              </a:ext>
            </a:extLst>
          </p:cNvPr>
          <p:cNvGraphicFramePr>
            <a:graphicFrameLocks noGrp="1"/>
          </p:cNvGraphicFramePr>
          <p:nvPr>
            <p:ph idx="1"/>
            <p:extLst>
              <p:ext uri="{D42A27DB-BD31-4B8C-83A1-F6EECF244321}">
                <p14:modId xmlns:p14="http://schemas.microsoft.com/office/powerpoint/2010/main" val="743989369"/>
              </p:ext>
            </p:extLst>
          </p:nvPr>
        </p:nvGraphicFramePr>
        <p:xfrm>
          <a:off x="1048491" y="2452429"/>
          <a:ext cx="9828690" cy="3633838"/>
        </p:xfrm>
        <a:graphic>
          <a:graphicData uri="http://schemas.openxmlformats.org/drawingml/2006/table">
            <a:tbl>
              <a:tblPr firstRow="1" firstCol="1" bandRow="1">
                <a:tableStyleId>{5C22544A-7EE6-4342-B048-85BDC9FD1C3A}</a:tableStyleId>
              </a:tblPr>
              <a:tblGrid>
                <a:gridCol w="1912342">
                  <a:extLst>
                    <a:ext uri="{9D8B030D-6E8A-4147-A177-3AD203B41FA5}">
                      <a16:colId xmlns:a16="http://schemas.microsoft.com/office/drawing/2014/main" val="2997781421"/>
                    </a:ext>
                  </a:extLst>
                </a:gridCol>
                <a:gridCol w="2846299">
                  <a:extLst>
                    <a:ext uri="{9D8B030D-6E8A-4147-A177-3AD203B41FA5}">
                      <a16:colId xmlns:a16="http://schemas.microsoft.com/office/drawing/2014/main" val="1359388941"/>
                    </a:ext>
                  </a:extLst>
                </a:gridCol>
                <a:gridCol w="5070049">
                  <a:extLst>
                    <a:ext uri="{9D8B030D-6E8A-4147-A177-3AD203B41FA5}">
                      <a16:colId xmlns:a16="http://schemas.microsoft.com/office/drawing/2014/main" val="1321228939"/>
                    </a:ext>
                  </a:extLst>
                </a:gridCol>
              </a:tblGrid>
              <a:tr h="247258">
                <a:tc>
                  <a:txBody>
                    <a:bodyPr/>
                    <a:lstStyle/>
                    <a:p>
                      <a:pPr algn="l">
                        <a:spcAft>
                          <a:spcPts val="0"/>
                        </a:spcAft>
                      </a:pPr>
                      <a:r>
                        <a:rPr lang="en-US" sz="1600" dirty="0">
                          <a:effectLst/>
                        </a:rPr>
                        <a:t>Parameter*</a:t>
                      </a:r>
                      <a:endParaRPr lang="en-US"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n-US" sz="1600">
                          <a:effectLst/>
                        </a:rPr>
                        <a:t>Value</a:t>
                      </a:r>
                      <a:endParaRPr lang="en-US" sz="16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n-US" sz="1600" dirty="0">
                          <a:effectLst/>
                        </a:rPr>
                        <a:t>Notes</a:t>
                      </a:r>
                      <a:endParaRPr lang="en-US"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959507756"/>
                  </a:ext>
                </a:extLst>
              </a:tr>
              <a:tr h="494513">
                <a:tc>
                  <a:txBody>
                    <a:bodyPr/>
                    <a:lstStyle/>
                    <a:p>
                      <a:pPr algn="l">
                        <a:spcAft>
                          <a:spcPts val="0"/>
                        </a:spcAft>
                      </a:pPr>
                      <a:r>
                        <a:rPr lang="en-US" sz="1600">
                          <a:effectLst/>
                        </a:rPr>
                        <a:t>Antenna array size</a:t>
                      </a:r>
                      <a:endParaRPr lang="en-US"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n-US" sz="1800" kern="1200" dirty="0">
                          <a:solidFill>
                            <a:schemeClr val="dk1"/>
                          </a:solidFill>
                          <a:effectLst/>
                          <a:latin typeface="+mn-lt"/>
                          <a:ea typeface="+mn-ea"/>
                          <a:cs typeface="+mn-cs"/>
                        </a:rPr>
                        <a:t>implementation choice</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n-US" sz="16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Companies are recommended to align the antenna array size according to TR-38.817 </a:t>
                      </a:r>
                    </a:p>
                  </a:txBody>
                  <a:tcPr marL="68580" marR="68580" marT="0" marB="0" anchor="ctr"/>
                </a:tc>
                <a:extLst>
                  <a:ext uri="{0D108BD9-81ED-4DB2-BD59-A6C34878D82A}">
                    <a16:rowId xmlns:a16="http://schemas.microsoft.com/office/drawing/2014/main" val="2401482843"/>
                  </a:ext>
                </a:extLst>
              </a:tr>
              <a:tr h="494513">
                <a:tc>
                  <a:txBody>
                    <a:bodyPr/>
                    <a:lstStyle/>
                    <a:p>
                      <a:pPr algn="l">
                        <a:spcAft>
                          <a:spcPts val="0"/>
                        </a:spcAft>
                      </a:pPr>
                      <a:r>
                        <a:rPr lang="en-US" sz="1600">
                          <a:effectLst/>
                        </a:rPr>
                        <a:t>Element spacing</a:t>
                      </a:r>
                      <a:endParaRPr lang="en-US"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n-US" sz="1800" kern="1200" dirty="0">
                          <a:solidFill>
                            <a:schemeClr val="dk1"/>
                          </a:solidFill>
                          <a:effectLst/>
                          <a:latin typeface="+mn-lt"/>
                          <a:ea typeface="+mn-ea"/>
                          <a:cs typeface="+mn-cs"/>
                        </a:rPr>
                        <a:t>implementation specific</a:t>
                      </a:r>
                    </a:p>
                  </a:txBody>
                  <a:tcPr marL="68580" marR="68580" marT="0" marB="0" anchor="ctr"/>
                </a:tc>
                <a:tc>
                  <a:txBody>
                    <a:bodyPr/>
                    <a:lstStyle/>
                    <a:p>
                      <a:pPr algn="l">
                        <a:spcAft>
                          <a:spcPts val="0"/>
                        </a:spcAft>
                      </a:pP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816522538"/>
                  </a:ext>
                </a:extLst>
              </a:tr>
              <a:tr h="247258">
                <a:tc>
                  <a:txBody>
                    <a:bodyPr/>
                    <a:lstStyle/>
                    <a:p>
                      <a:pPr algn="l">
                        <a:spcAft>
                          <a:spcPts val="0"/>
                        </a:spcAft>
                      </a:pPr>
                      <a:r>
                        <a:rPr lang="en-US" sz="1600" dirty="0">
                          <a:effectLst/>
                        </a:rPr>
                        <a:t>Antenna Element pattern</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n-US" sz="1600" dirty="0">
                          <a:effectLst/>
                        </a:rPr>
                        <a:t>See TR38.803/Patch/Dipole </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n-US" sz="1600" dirty="0">
                          <a:effectLst/>
                          <a:latin typeface="Arial" panose="020B0604020202020204" pitchFamily="34" charset="0"/>
                          <a:ea typeface="Times New Roman" panose="02020603050405020304" pitchFamily="18" charset="0"/>
                          <a:cs typeface="Times New Roman" panose="02020603050405020304" pitchFamily="18" charset="0"/>
                        </a:rPr>
                        <a:t>Antenna element choice is up to implementation</a:t>
                      </a:r>
                    </a:p>
                  </a:txBody>
                  <a:tcPr marL="68580" marR="68580" marT="0" marB="0" anchor="ctr"/>
                </a:tc>
                <a:extLst>
                  <a:ext uri="{0D108BD9-81ED-4DB2-BD59-A6C34878D82A}">
                    <a16:rowId xmlns:a16="http://schemas.microsoft.com/office/drawing/2014/main" val="470204080"/>
                  </a:ext>
                </a:extLst>
              </a:tr>
              <a:tr h="890105">
                <a:tc>
                  <a:txBody>
                    <a:bodyPr/>
                    <a:lstStyle/>
                    <a:p>
                      <a:pPr algn="l">
                        <a:spcAft>
                          <a:spcPts val="0"/>
                        </a:spcAft>
                      </a:pPr>
                      <a:r>
                        <a:rPr lang="en-US" sz="1600" dirty="0">
                          <a:effectLst/>
                        </a:rPr>
                        <a:t>Phase shifter impairments</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n-US" sz="1600" dirty="0">
                          <a:effectLst/>
                        </a:rPr>
                        <a:t>See TR38.817-01</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285750" indent="-285750" algn="l">
                        <a:spcAft>
                          <a:spcPts val="0"/>
                        </a:spcAft>
                        <a:buFont typeface="Arial" panose="020B0604020202020204" pitchFamily="34" charset="0"/>
                        <a:buChar char="•"/>
                      </a:pPr>
                      <a:r>
                        <a:rPr lang="en-US" sz="1600" dirty="0">
                          <a:effectLst/>
                        </a:rPr>
                        <a:t>Reuse gain variation and phase variation models from the Rel-15 beam correspondence study, </a:t>
                      </a:r>
                    </a:p>
                    <a:p>
                      <a:pPr marL="285750" indent="-285750" algn="l">
                        <a:spcAft>
                          <a:spcPts val="0"/>
                        </a:spcAft>
                        <a:buFont typeface="Arial" panose="020B0604020202020204" pitchFamily="34" charset="0"/>
                        <a:buChar char="•"/>
                      </a:pPr>
                      <a:r>
                        <a:rPr lang="en-US" sz="1600" dirty="0">
                          <a:effectLst/>
                        </a:rPr>
                        <a:t>frequency drift of phase shifter also be taken into account</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008338880"/>
                  </a:ext>
                </a:extLst>
              </a:tr>
              <a:tr h="934514">
                <a:tc>
                  <a:txBody>
                    <a:bodyPr/>
                    <a:lstStyle/>
                    <a:p>
                      <a:pPr algn="l">
                        <a:spcAft>
                          <a:spcPts val="0"/>
                        </a:spcAft>
                      </a:pPr>
                      <a:r>
                        <a:rPr lang="en-US" sz="1600" dirty="0">
                          <a:effectLst/>
                        </a:rPr>
                        <a:t>Transmission line impairments</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n-US" sz="1600" dirty="0">
                          <a:effectLst/>
                        </a:rPr>
                        <a:t>Modeled TL length and loss per element</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0"/>
                        </a:spcAft>
                      </a:pPr>
                      <a:r>
                        <a:rPr lang="en-US" sz="1600" dirty="0">
                          <a:effectLst/>
                        </a:rPr>
                        <a:t>Transmission line lengths per antenna element, mismatch, and loss</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374512350"/>
                  </a:ext>
                </a:extLst>
              </a:tr>
            </a:tbl>
          </a:graphicData>
        </a:graphic>
      </p:graphicFrame>
      <p:sp>
        <p:nvSpPr>
          <p:cNvPr id="4" name="Slide Number Placeholder 3"/>
          <p:cNvSpPr>
            <a:spLocks noGrp="1"/>
          </p:cNvSpPr>
          <p:nvPr>
            <p:ph type="sldNum" sz="quarter" idx="12"/>
          </p:nvPr>
        </p:nvSpPr>
        <p:spPr>
          <a:xfrm>
            <a:off x="8610600" y="6356350"/>
            <a:ext cx="2743200" cy="365125"/>
          </a:xfrm>
        </p:spPr>
        <p:txBody>
          <a:bodyPr/>
          <a:lstStyle/>
          <a:p>
            <a:fld id="{285D926F-61E7-4178-9856-62CA148A80CF}" type="slidenum">
              <a:rPr lang="en-US" smtClean="0"/>
              <a:t>3</a:t>
            </a:fld>
            <a:endParaRPr lang="en-US"/>
          </a:p>
        </p:txBody>
      </p:sp>
      <p:sp>
        <p:nvSpPr>
          <p:cNvPr id="8" name="TextBox 7">
            <a:extLst>
              <a:ext uri="{FF2B5EF4-FFF2-40B4-BE49-F238E27FC236}">
                <a16:creationId xmlns:a16="http://schemas.microsoft.com/office/drawing/2014/main" id="{780BD675-4EF6-4C45-8C09-E8E8F658C0B6}"/>
              </a:ext>
            </a:extLst>
          </p:cNvPr>
          <p:cNvSpPr txBox="1"/>
          <p:nvPr/>
        </p:nvSpPr>
        <p:spPr>
          <a:xfrm>
            <a:off x="673593" y="1690688"/>
            <a:ext cx="10844814" cy="646331"/>
          </a:xfrm>
          <a:prstGeom prst="rect">
            <a:avLst/>
          </a:prstGeom>
          <a:noFill/>
        </p:spPr>
        <p:txBody>
          <a:bodyPr wrap="square" rtlCol="0">
            <a:spAutoFit/>
          </a:bodyPr>
          <a:lstStyle/>
          <a:p>
            <a:r>
              <a:rPr lang="en-US" dirty="0"/>
              <a:t>To derive and align the performance degradation due to the beam squint in next meeting, the following simulation assumptions for antennas are encouraged to be used: </a:t>
            </a:r>
          </a:p>
        </p:txBody>
      </p:sp>
      <p:sp>
        <p:nvSpPr>
          <p:cNvPr id="3" name="Rectangle 2">
            <a:extLst>
              <a:ext uri="{FF2B5EF4-FFF2-40B4-BE49-F238E27FC236}">
                <a16:creationId xmlns:a16="http://schemas.microsoft.com/office/drawing/2014/main" id="{009AE70F-96D2-41DB-8B5C-DB1BFB63250B}"/>
              </a:ext>
            </a:extLst>
          </p:cNvPr>
          <p:cNvSpPr/>
          <p:nvPr/>
        </p:nvSpPr>
        <p:spPr>
          <a:xfrm>
            <a:off x="389137" y="6356350"/>
            <a:ext cx="11413725" cy="338554"/>
          </a:xfrm>
          <a:prstGeom prst="rect">
            <a:avLst/>
          </a:prstGeom>
        </p:spPr>
        <p:txBody>
          <a:bodyPr wrap="square">
            <a:spAutoFit/>
          </a:bodyPr>
          <a:lstStyle/>
          <a:p>
            <a:r>
              <a:rPr lang="en-US" sz="1600" dirty="0"/>
              <a:t>*Note: parameters which have been taken into account for spherical coverage and multi band relaxation shall not be double counted. </a:t>
            </a:r>
          </a:p>
        </p:txBody>
      </p:sp>
    </p:spTree>
    <p:extLst>
      <p:ext uri="{BB962C8B-B14F-4D97-AF65-F5344CB8AC3E}">
        <p14:creationId xmlns:p14="http://schemas.microsoft.com/office/powerpoint/2010/main" val="3719476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3BF4E-61A7-492A-B6FF-26B95F0B0BF5}"/>
              </a:ext>
            </a:extLst>
          </p:cNvPr>
          <p:cNvSpPr>
            <a:spLocks noGrp="1"/>
          </p:cNvSpPr>
          <p:nvPr>
            <p:ph type="title"/>
          </p:nvPr>
        </p:nvSpPr>
        <p:spPr/>
        <p:txBody>
          <a:bodyPr/>
          <a:lstStyle/>
          <a:p>
            <a:r>
              <a:rPr lang="en-US" dirty="0"/>
              <a:t>Simulation on the degradation of EIRP spherical coverage due to beam squint</a:t>
            </a:r>
          </a:p>
        </p:txBody>
      </p:sp>
      <p:sp>
        <p:nvSpPr>
          <p:cNvPr id="3" name="Content Placeholder 2">
            <a:extLst>
              <a:ext uri="{FF2B5EF4-FFF2-40B4-BE49-F238E27FC236}">
                <a16:creationId xmlns:a16="http://schemas.microsoft.com/office/drawing/2014/main" id="{9ABAC1C0-8037-41B2-8273-81690441DFDC}"/>
              </a:ext>
            </a:extLst>
          </p:cNvPr>
          <p:cNvSpPr>
            <a:spLocks noGrp="1"/>
          </p:cNvSpPr>
          <p:nvPr>
            <p:ph idx="1"/>
          </p:nvPr>
        </p:nvSpPr>
        <p:spPr>
          <a:xfrm>
            <a:off x="838200" y="2005011"/>
            <a:ext cx="10515600" cy="4716463"/>
          </a:xfrm>
        </p:spPr>
        <p:txBody>
          <a:bodyPr>
            <a:normAutofit fontScale="25000" lnSpcReduction="20000"/>
          </a:bodyPr>
          <a:lstStyle/>
          <a:p>
            <a:r>
              <a:rPr lang="en-US" sz="8000" dirty="0">
                <a:latin typeface="Times New Roman" panose="02020603050405020304" pitchFamily="18" charset="0"/>
                <a:ea typeface="DengXian" panose="02010600030101010101" pitchFamily="2" charset="-122"/>
              </a:rPr>
              <a:t>EIRP spherical coverage: </a:t>
            </a:r>
            <a:r>
              <a:rPr lang="en-GB" sz="8000" dirty="0">
                <a:latin typeface="Times New Roman" panose="02020603050405020304" pitchFamily="18" charset="0"/>
                <a:ea typeface="DengXian" panose="02010600030101010101" pitchFamily="2" charset="-122"/>
              </a:rPr>
              <a:t>EIRP in CA is measured as the total power received over all CCs.</a:t>
            </a:r>
            <a:endParaRPr lang="en-US" sz="8000" dirty="0">
              <a:latin typeface="Times New Roman" panose="02020603050405020304" pitchFamily="18" charset="0"/>
              <a:ea typeface="DengXian" panose="02010600030101010101" pitchFamily="2" charset="-122"/>
            </a:endParaRPr>
          </a:p>
          <a:p>
            <a:r>
              <a:rPr lang="en-US" sz="8000" dirty="0">
                <a:latin typeface="Times New Roman" panose="02020603050405020304" pitchFamily="18" charset="0"/>
                <a:ea typeface="DengXian" panose="02010600030101010101" pitchFamily="2" charset="-122"/>
              </a:rPr>
              <a:t>Two CCs are assumed in the simulation (CC1 and CC2):</a:t>
            </a:r>
          </a:p>
          <a:p>
            <a:pPr marL="0" indent="0">
              <a:buNone/>
            </a:pPr>
            <a:endParaRPr lang="en-US" sz="6400" dirty="0">
              <a:latin typeface="Times New Roman" panose="02020603050405020304" pitchFamily="18" charset="0"/>
              <a:ea typeface="DengXian" panose="02010600030101010101" pitchFamily="2" charset="-122"/>
            </a:endParaRPr>
          </a:p>
          <a:p>
            <a:pPr marL="971550" lvl="1" indent="-514350">
              <a:buFont typeface="+mj-lt"/>
              <a:buAutoNum type="arabicPeriod"/>
            </a:pPr>
            <a:r>
              <a:rPr lang="en-US" sz="7200" dirty="0">
                <a:latin typeface="Times New Roman" panose="02020603050405020304" pitchFamily="18" charset="0"/>
                <a:ea typeface="DengXian" panose="02010600030101010101" pitchFamily="2" charset="-122"/>
              </a:rPr>
              <a:t>The codebook is optimized for CC1 while estimating the spherical coverage based on the </a:t>
            </a:r>
            <a:r>
              <a:rPr lang="en-GB" sz="7200" dirty="0">
                <a:latin typeface="Times New Roman" panose="02020603050405020304" pitchFamily="18" charset="0"/>
                <a:ea typeface="DengXian" panose="02010600030101010101" pitchFamily="2" charset="-122"/>
              </a:rPr>
              <a:t>total power </a:t>
            </a:r>
            <a:r>
              <a:rPr lang="en-US" sz="7200" dirty="0">
                <a:latin typeface="Times New Roman" panose="02020603050405020304" pitchFamily="18" charset="0"/>
                <a:ea typeface="DengXian" panose="02010600030101010101" pitchFamily="2" charset="-122"/>
              </a:rPr>
              <a:t>of CC1 and CC2 (</a:t>
            </a:r>
            <a:r>
              <a:rPr lang="en-US" sz="7200" dirty="0" err="1">
                <a:latin typeface="Times New Roman" panose="02020603050405020304" pitchFamily="18" charset="0"/>
                <a:ea typeface="DengXian" panose="02010600030101010101" pitchFamily="2" charset="-122"/>
              </a:rPr>
              <a:t>EIRP_total</a:t>
            </a:r>
            <a:r>
              <a:rPr lang="en-US" sz="7200" dirty="0">
                <a:latin typeface="Times New Roman" panose="02020603050405020304" pitchFamily="18" charset="0"/>
                <a:ea typeface="DengXian" panose="02010600030101010101" pitchFamily="2" charset="-122"/>
              </a:rPr>
              <a:t> (theta, phi) = EIRP_CC1(theta, phi)+EIRP_CC2(theta, phi))</a:t>
            </a:r>
            <a:r>
              <a:rPr lang="en-US" sz="7200" dirty="0">
                <a:latin typeface="Times New Roman" panose="02020603050405020304" pitchFamily="18" charset="0"/>
                <a:ea typeface="DengXian" panose="02010600030101010101" pitchFamily="2" charset="-122"/>
                <a:sym typeface="Wingdings" panose="05000000000000000000" pitchFamily="2" charset="2"/>
              </a:rPr>
              <a:t> spherical coverage 1</a:t>
            </a:r>
          </a:p>
          <a:p>
            <a:pPr marL="971550" lvl="1" indent="-514350">
              <a:buFont typeface="+mj-lt"/>
              <a:buAutoNum type="arabicPeriod"/>
            </a:pPr>
            <a:endParaRPr lang="en-US" sz="7200" dirty="0">
              <a:latin typeface="Times New Roman" panose="02020603050405020304" pitchFamily="18" charset="0"/>
              <a:ea typeface="DengXian" panose="02010600030101010101" pitchFamily="2" charset="-122"/>
              <a:sym typeface="Wingdings" panose="05000000000000000000" pitchFamily="2" charset="2"/>
            </a:endParaRPr>
          </a:p>
          <a:p>
            <a:pPr marL="971550" lvl="1" indent="-514350">
              <a:buFont typeface="+mj-lt"/>
              <a:buAutoNum type="arabicPeriod"/>
            </a:pPr>
            <a:r>
              <a:rPr lang="en-US" sz="7200" dirty="0">
                <a:latin typeface="Times New Roman" panose="02020603050405020304" pitchFamily="18" charset="0"/>
                <a:ea typeface="DengXian" panose="02010600030101010101" pitchFamily="2" charset="-122"/>
              </a:rPr>
              <a:t>The codebook is optimized for CC1 and CC2, respectively, while estimating the spherical coverage based on the </a:t>
            </a:r>
            <a:r>
              <a:rPr lang="en-GB" sz="7200" dirty="0">
                <a:latin typeface="Times New Roman" panose="02020603050405020304" pitchFamily="18" charset="0"/>
                <a:ea typeface="DengXian" panose="02010600030101010101" pitchFamily="2" charset="-122"/>
              </a:rPr>
              <a:t>total power </a:t>
            </a:r>
            <a:r>
              <a:rPr lang="en-US" sz="7200" dirty="0">
                <a:latin typeface="Times New Roman" panose="02020603050405020304" pitchFamily="18" charset="0"/>
                <a:ea typeface="DengXian" panose="02010600030101010101" pitchFamily="2" charset="-122"/>
              </a:rPr>
              <a:t>of CC1 and CC2 (</a:t>
            </a:r>
            <a:r>
              <a:rPr lang="en-US" sz="7200" dirty="0" err="1">
                <a:latin typeface="Times New Roman" panose="02020603050405020304" pitchFamily="18" charset="0"/>
                <a:ea typeface="DengXian" panose="02010600030101010101" pitchFamily="2" charset="-122"/>
              </a:rPr>
              <a:t>EIRP_total</a:t>
            </a:r>
            <a:r>
              <a:rPr lang="en-US" sz="7200" dirty="0">
                <a:latin typeface="Times New Roman" panose="02020603050405020304" pitchFamily="18" charset="0"/>
                <a:ea typeface="DengXian" panose="02010600030101010101" pitchFamily="2" charset="-122"/>
              </a:rPr>
              <a:t> (theta, phi) = EIRP_CC1(theta, phi)+EIRP_CC2(theta, phi)) </a:t>
            </a:r>
            <a:r>
              <a:rPr lang="en-US" sz="7200" dirty="0">
                <a:latin typeface="Times New Roman" panose="02020603050405020304" pitchFamily="18" charset="0"/>
                <a:ea typeface="DengXian" panose="02010600030101010101" pitchFamily="2" charset="-122"/>
                <a:sym typeface="Wingdings" panose="05000000000000000000" pitchFamily="2" charset="2"/>
              </a:rPr>
              <a:t> spherical coverage 2</a:t>
            </a:r>
          </a:p>
          <a:p>
            <a:pPr marL="971550" lvl="1" indent="-514350">
              <a:buFont typeface="+mj-lt"/>
              <a:buAutoNum type="arabicPeriod"/>
            </a:pPr>
            <a:endParaRPr lang="en-US" sz="7200" dirty="0">
              <a:latin typeface="Times New Roman" panose="02020603050405020304" pitchFamily="18" charset="0"/>
              <a:ea typeface="DengXian" panose="02010600030101010101" pitchFamily="2" charset="-122"/>
              <a:sym typeface="Wingdings" panose="05000000000000000000" pitchFamily="2" charset="2"/>
            </a:endParaRPr>
          </a:p>
          <a:p>
            <a:pPr marL="971550" lvl="1" indent="-514350">
              <a:buFont typeface="+mj-lt"/>
              <a:buAutoNum type="arabicPeriod"/>
            </a:pPr>
            <a:r>
              <a:rPr lang="en-US" sz="7200" dirty="0">
                <a:latin typeface="Times New Roman" panose="02020603050405020304" pitchFamily="18" charset="0"/>
                <a:ea typeface="DengXian" panose="02010600030101010101" pitchFamily="2" charset="-122"/>
              </a:rPr>
              <a:t>The degradation of the spherical coverage based on the </a:t>
            </a:r>
            <a:r>
              <a:rPr lang="en-GB" sz="7200" dirty="0">
                <a:latin typeface="Times New Roman" panose="02020603050405020304" pitchFamily="18" charset="0"/>
                <a:ea typeface="DengXian" panose="02010600030101010101" pitchFamily="2" charset="-122"/>
              </a:rPr>
              <a:t>total power </a:t>
            </a:r>
            <a:r>
              <a:rPr lang="en-US" sz="7200" dirty="0">
                <a:latin typeface="Times New Roman" panose="02020603050405020304" pitchFamily="18" charset="0"/>
                <a:ea typeface="DengXian" panose="02010600030101010101" pitchFamily="2" charset="-122"/>
              </a:rPr>
              <a:t>on CC1 and CC2 shall be quantified</a:t>
            </a:r>
          </a:p>
          <a:p>
            <a:pPr lvl="2"/>
            <a:r>
              <a:rPr lang="en-US" sz="7200" dirty="0">
                <a:latin typeface="Times New Roman" panose="02020603050405020304" pitchFamily="18" charset="0"/>
                <a:ea typeface="DengXian" panose="02010600030101010101" pitchFamily="2" charset="-122"/>
              </a:rPr>
              <a:t>degradation = spherical coverage 2-spherical coverage 1</a:t>
            </a:r>
          </a:p>
          <a:p>
            <a:pPr marL="971550" lvl="1" indent="-514350">
              <a:buFont typeface="+mj-lt"/>
              <a:buAutoNum type="arabicPeriod"/>
            </a:pPr>
            <a:endParaRPr lang="en-US" sz="4300" dirty="0">
              <a:latin typeface="Times New Roman" panose="02020603050405020304" pitchFamily="18" charset="0"/>
              <a:ea typeface="DengXian" panose="02010600030101010101" pitchFamily="2" charset="-122"/>
            </a:endParaRPr>
          </a:p>
          <a:p>
            <a:pPr marL="914400" lvl="2" indent="0">
              <a:buNone/>
            </a:pPr>
            <a:endParaRPr lang="en-US" dirty="0">
              <a:latin typeface="Times New Roman" panose="02020603050405020304" pitchFamily="18" charset="0"/>
              <a:ea typeface="DengXian" panose="02010600030101010101" pitchFamily="2" charset="-122"/>
            </a:endParaRPr>
          </a:p>
          <a:p>
            <a:r>
              <a:rPr lang="en-US" sz="8000" dirty="0">
                <a:latin typeface="Times New Roman" panose="02020603050405020304" pitchFamily="18" charset="0"/>
                <a:ea typeface="DengXian" panose="02010600030101010101" pitchFamily="2" charset="-122"/>
              </a:rPr>
              <a:t>The degradation needs to be presented as a function of frequency separation between CC2 and CC1. </a:t>
            </a:r>
          </a:p>
          <a:p>
            <a:pPr lvl="1"/>
            <a:r>
              <a:rPr lang="en-US" sz="7200" dirty="0">
                <a:latin typeface="Times New Roman" panose="02020603050405020304" pitchFamily="18" charset="0"/>
                <a:ea typeface="DengXian" panose="02010600030101010101" pitchFamily="2" charset="-122"/>
              </a:rPr>
              <a:t>The frequency  separation between two CCs: 0 MHz to 5200 MHz (both CCs are below 30 GHz), 0MHz to 6400MHz (both CCs are above 37 GHz)</a:t>
            </a:r>
          </a:p>
          <a:p>
            <a:pPr lvl="2"/>
            <a:endParaRPr lang="en-US" dirty="0">
              <a:latin typeface="Times New Roman" panose="02020603050405020304" pitchFamily="18" charset="0"/>
              <a:ea typeface="DengXian" panose="02010600030101010101" pitchFamily="2" charset="-122"/>
            </a:endParaRPr>
          </a:p>
          <a:p>
            <a:endParaRPr lang="en-US" dirty="0"/>
          </a:p>
          <a:p>
            <a:endParaRPr lang="en-US" dirty="0"/>
          </a:p>
        </p:txBody>
      </p:sp>
      <p:sp>
        <p:nvSpPr>
          <p:cNvPr id="4" name="Slide Number Placeholder 3">
            <a:extLst>
              <a:ext uri="{FF2B5EF4-FFF2-40B4-BE49-F238E27FC236}">
                <a16:creationId xmlns:a16="http://schemas.microsoft.com/office/drawing/2014/main" id="{D9FF1954-FED0-4E45-9FEC-218B43CA1BE0}"/>
              </a:ext>
            </a:extLst>
          </p:cNvPr>
          <p:cNvSpPr>
            <a:spLocks noGrp="1"/>
          </p:cNvSpPr>
          <p:nvPr>
            <p:ph type="sldNum" sz="quarter" idx="12"/>
          </p:nvPr>
        </p:nvSpPr>
        <p:spPr/>
        <p:txBody>
          <a:bodyPr/>
          <a:lstStyle/>
          <a:p>
            <a:fld id="{285D926F-61E7-4178-9856-62CA148A80CF}" type="slidenum">
              <a:rPr lang="en-US" smtClean="0"/>
              <a:t>4</a:t>
            </a:fld>
            <a:endParaRPr lang="en-US"/>
          </a:p>
        </p:txBody>
      </p:sp>
    </p:spTree>
    <p:extLst>
      <p:ext uri="{BB962C8B-B14F-4D97-AF65-F5344CB8AC3E}">
        <p14:creationId xmlns:p14="http://schemas.microsoft.com/office/powerpoint/2010/main" val="454805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3BF4E-61A7-492A-B6FF-26B95F0B0BF5}"/>
              </a:ext>
            </a:extLst>
          </p:cNvPr>
          <p:cNvSpPr>
            <a:spLocks noGrp="1"/>
          </p:cNvSpPr>
          <p:nvPr>
            <p:ph type="title"/>
          </p:nvPr>
        </p:nvSpPr>
        <p:spPr/>
        <p:txBody>
          <a:bodyPr/>
          <a:lstStyle/>
          <a:p>
            <a:r>
              <a:rPr lang="en-US" dirty="0"/>
              <a:t>Simulation on the degradation of EIS spherical coverage due to beam squint</a:t>
            </a:r>
          </a:p>
        </p:txBody>
      </p:sp>
      <p:sp>
        <p:nvSpPr>
          <p:cNvPr id="3" name="Content Placeholder 2">
            <a:extLst>
              <a:ext uri="{FF2B5EF4-FFF2-40B4-BE49-F238E27FC236}">
                <a16:creationId xmlns:a16="http://schemas.microsoft.com/office/drawing/2014/main" id="{9ABAC1C0-8037-41B2-8273-81690441DFDC}"/>
              </a:ext>
            </a:extLst>
          </p:cNvPr>
          <p:cNvSpPr>
            <a:spLocks noGrp="1"/>
          </p:cNvSpPr>
          <p:nvPr>
            <p:ph idx="1"/>
          </p:nvPr>
        </p:nvSpPr>
        <p:spPr>
          <a:xfrm>
            <a:off x="838200" y="2005011"/>
            <a:ext cx="10515600" cy="4716463"/>
          </a:xfrm>
        </p:spPr>
        <p:txBody>
          <a:bodyPr>
            <a:normAutofit fontScale="47500" lnSpcReduction="20000"/>
          </a:bodyPr>
          <a:lstStyle/>
          <a:p>
            <a:r>
              <a:rPr lang="en-GB" sz="5400" dirty="0">
                <a:latin typeface="Times New Roman" panose="02020603050405020304" pitchFamily="18" charset="0"/>
                <a:ea typeface="DengXian" panose="02010600030101010101" pitchFamily="2" charset="-122"/>
              </a:rPr>
              <a:t>EIS spherical coverage: Sensitivity in CA is measured per CC</a:t>
            </a:r>
            <a:endParaRPr lang="en-US" sz="5100" dirty="0">
              <a:latin typeface="Times New Roman" panose="02020603050405020304" pitchFamily="18" charset="0"/>
              <a:ea typeface="DengXian" panose="02010600030101010101" pitchFamily="2" charset="-122"/>
            </a:endParaRPr>
          </a:p>
          <a:p>
            <a:r>
              <a:rPr lang="en-US" sz="5100" dirty="0">
                <a:latin typeface="Times New Roman" panose="02020603050405020304" pitchFamily="18" charset="0"/>
                <a:ea typeface="DengXian" panose="02010600030101010101" pitchFamily="2" charset="-122"/>
              </a:rPr>
              <a:t>Two CCs are assumed in the simulation (CC1 and CC2):</a:t>
            </a:r>
          </a:p>
          <a:p>
            <a:pPr marL="0" indent="0">
              <a:buNone/>
            </a:pPr>
            <a:endParaRPr lang="en-US" dirty="0">
              <a:latin typeface="Times New Roman" panose="02020603050405020304" pitchFamily="18" charset="0"/>
              <a:ea typeface="DengXian" panose="02010600030101010101" pitchFamily="2" charset="-122"/>
            </a:endParaRPr>
          </a:p>
          <a:p>
            <a:pPr marL="971550" lvl="1" indent="-514350">
              <a:buFont typeface="+mj-lt"/>
              <a:buAutoNum type="arabicPeriod"/>
            </a:pPr>
            <a:r>
              <a:rPr lang="en-US" sz="4400" dirty="0">
                <a:latin typeface="Times New Roman" panose="02020603050405020304" pitchFamily="18" charset="0"/>
                <a:ea typeface="DengXian" panose="02010600030101010101" pitchFamily="2" charset="-122"/>
              </a:rPr>
              <a:t>The codebook is optimized for CC1 while estimating the spherical coverage for CC2 </a:t>
            </a:r>
            <a:r>
              <a:rPr lang="en-US" sz="4400" dirty="0">
                <a:latin typeface="Times New Roman" panose="02020603050405020304" pitchFamily="18" charset="0"/>
                <a:ea typeface="DengXian" panose="02010600030101010101" pitchFamily="2" charset="-122"/>
                <a:sym typeface="Wingdings" panose="05000000000000000000" pitchFamily="2" charset="2"/>
              </a:rPr>
              <a:t> spherical coverage 1</a:t>
            </a:r>
          </a:p>
          <a:p>
            <a:pPr marL="914400" lvl="2" indent="0">
              <a:buNone/>
            </a:pPr>
            <a:endParaRPr lang="en-US" sz="3300" dirty="0">
              <a:latin typeface="Times New Roman" panose="02020603050405020304" pitchFamily="18" charset="0"/>
              <a:ea typeface="DengXian" panose="02010600030101010101" pitchFamily="2" charset="-122"/>
            </a:endParaRPr>
          </a:p>
          <a:p>
            <a:pPr marL="971550" lvl="1" indent="-514350">
              <a:buFont typeface="+mj-lt"/>
              <a:buAutoNum type="arabicPeriod"/>
            </a:pPr>
            <a:r>
              <a:rPr lang="en-US" sz="4400" dirty="0">
                <a:latin typeface="Times New Roman" panose="02020603050405020304" pitchFamily="18" charset="0"/>
                <a:ea typeface="DengXian" panose="02010600030101010101" pitchFamily="2" charset="-122"/>
              </a:rPr>
              <a:t>The codebook is optimized for CC2 while estimating the spherical coverage for CC2 </a:t>
            </a:r>
            <a:r>
              <a:rPr lang="en-US" sz="4400" dirty="0">
                <a:latin typeface="Times New Roman" panose="02020603050405020304" pitchFamily="18" charset="0"/>
                <a:ea typeface="DengXian" panose="02010600030101010101" pitchFamily="2" charset="-122"/>
                <a:sym typeface="Wingdings" panose="05000000000000000000" pitchFamily="2" charset="2"/>
              </a:rPr>
              <a:t> spherical coverage 2</a:t>
            </a:r>
          </a:p>
          <a:p>
            <a:pPr marL="457200" lvl="1" indent="0">
              <a:buNone/>
            </a:pPr>
            <a:endParaRPr lang="en-US" sz="4400" dirty="0">
              <a:latin typeface="Times New Roman" panose="02020603050405020304" pitchFamily="18" charset="0"/>
              <a:ea typeface="DengXian" panose="02010600030101010101" pitchFamily="2" charset="-122"/>
            </a:endParaRPr>
          </a:p>
          <a:p>
            <a:pPr marL="971550" lvl="1" indent="-514350">
              <a:buFont typeface="+mj-lt"/>
              <a:buAutoNum type="arabicPeriod" startAt="3"/>
            </a:pPr>
            <a:r>
              <a:rPr lang="en-US" sz="4400" dirty="0">
                <a:latin typeface="Times New Roman" panose="02020603050405020304" pitchFamily="18" charset="0"/>
                <a:ea typeface="DengXian" panose="02010600030101010101" pitchFamily="2" charset="-122"/>
              </a:rPr>
              <a:t>The degradation of the spherical coverage for CC2 shall be quantified</a:t>
            </a:r>
          </a:p>
          <a:p>
            <a:pPr lvl="2"/>
            <a:r>
              <a:rPr lang="en-US" sz="3600" dirty="0">
                <a:latin typeface="Times New Roman" panose="02020603050405020304" pitchFamily="18" charset="0"/>
                <a:ea typeface="DengXian" panose="02010600030101010101" pitchFamily="2" charset="-122"/>
              </a:rPr>
              <a:t>degradation = spherical coverage 2-spherical coverage 1</a:t>
            </a:r>
          </a:p>
          <a:p>
            <a:pPr marL="914400" lvl="2" indent="0">
              <a:buNone/>
            </a:pPr>
            <a:endParaRPr lang="en-US" dirty="0">
              <a:latin typeface="Times New Roman" panose="02020603050405020304" pitchFamily="18" charset="0"/>
              <a:ea typeface="DengXian" panose="02010600030101010101" pitchFamily="2" charset="-122"/>
            </a:endParaRPr>
          </a:p>
          <a:p>
            <a:r>
              <a:rPr lang="en-US" sz="5100" dirty="0">
                <a:latin typeface="Times New Roman" panose="02020603050405020304" pitchFamily="18" charset="0"/>
                <a:ea typeface="DengXian" panose="02010600030101010101" pitchFamily="2" charset="-122"/>
              </a:rPr>
              <a:t>The degradation needs to be presented as a function of frequency separation between CC2 and CC1. </a:t>
            </a:r>
          </a:p>
          <a:p>
            <a:pPr lvl="1"/>
            <a:r>
              <a:rPr lang="en-US" sz="4400" dirty="0">
                <a:latin typeface="Times New Roman" panose="02020603050405020304" pitchFamily="18" charset="0"/>
                <a:ea typeface="DengXian" panose="02010600030101010101" pitchFamily="2" charset="-122"/>
              </a:rPr>
              <a:t>The frequency  separation between two CCs: 0 MHz to 5200 MHz (both CCs are below 30 GHz), 0MHz to 6400MHz (both CCs are above 37 GHz)</a:t>
            </a:r>
          </a:p>
          <a:p>
            <a:pPr lvl="2"/>
            <a:endParaRPr lang="en-US" dirty="0">
              <a:latin typeface="Times New Roman" panose="02020603050405020304" pitchFamily="18" charset="0"/>
              <a:ea typeface="DengXian" panose="02010600030101010101" pitchFamily="2" charset="-122"/>
            </a:endParaRPr>
          </a:p>
          <a:p>
            <a:endParaRPr lang="en-US" dirty="0"/>
          </a:p>
          <a:p>
            <a:endParaRPr lang="en-US" dirty="0"/>
          </a:p>
        </p:txBody>
      </p:sp>
      <p:sp>
        <p:nvSpPr>
          <p:cNvPr id="4" name="Slide Number Placeholder 3">
            <a:extLst>
              <a:ext uri="{FF2B5EF4-FFF2-40B4-BE49-F238E27FC236}">
                <a16:creationId xmlns:a16="http://schemas.microsoft.com/office/drawing/2014/main" id="{D9FF1954-FED0-4E45-9FEC-218B43CA1BE0}"/>
              </a:ext>
            </a:extLst>
          </p:cNvPr>
          <p:cNvSpPr>
            <a:spLocks noGrp="1"/>
          </p:cNvSpPr>
          <p:nvPr>
            <p:ph type="sldNum" sz="quarter" idx="12"/>
          </p:nvPr>
        </p:nvSpPr>
        <p:spPr/>
        <p:txBody>
          <a:bodyPr/>
          <a:lstStyle/>
          <a:p>
            <a:fld id="{285D926F-61E7-4178-9856-62CA148A80CF}" type="slidenum">
              <a:rPr lang="en-US" smtClean="0"/>
              <a:t>5</a:t>
            </a:fld>
            <a:endParaRPr lang="en-US"/>
          </a:p>
        </p:txBody>
      </p:sp>
    </p:spTree>
    <p:extLst>
      <p:ext uri="{BB962C8B-B14F-4D97-AF65-F5344CB8AC3E}">
        <p14:creationId xmlns:p14="http://schemas.microsoft.com/office/powerpoint/2010/main" val="1661728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BB09F-2600-47FD-A3A9-B8627FA220EA}"/>
              </a:ext>
            </a:extLst>
          </p:cNvPr>
          <p:cNvSpPr>
            <a:spLocks noGrp="1"/>
          </p:cNvSpPr>
          <p:nvPr>
            <p:ph type="title"/>
          </p:nvPr>
        </p:nvSpPr>
        <p:spPr/>
        <p:txBody>
          <a:bodyPr/>
          <a:lstStyle/>
          <a:p>
            <a:r>
              <a:rPr lang="en-US" dirty="0"/>
              <a:t>WF</a:t>
            </a:r>
          </a:p>
        </p:txBody>
      </p:sp>
      <p:sp>
        <p:nvSpPr>
          <p:cNvPr id="3" name="Content Placeholder 2">
            <a:extLst>
              <a:ext uri="{FF2B5EF4-FFF2-40B4-BE49-F238E27FC236}">
                <a16:creationId xmlns:a16="http://schemas.microsoft.com/office/drawing/2014/main" id="{58675F3F-8F7C-4426-83C1-BDCD6DA01293}"/>
              </a:ext>
            </a:extLst>
          </p:cNvPr>
          <p:cNvSpPr>
            <a:spLocks noGrp="1"/>
          </p:cNvSpPr>
          <p:nvPr>
            <p:ph idx="1"/>
          </p:nvPr>
        </p:nvSpPr>
        <p:spPr/>
        <p:txBody>
          <a:bodyPr/>
          <a:lstStyle/>
          <a:p>
            <a:pPr lvl="0"/>
            <a:r>
              <a:rPr lang="en-US" dirty="0"/>
              <a:t>The companies are encouraged to provide results on the EIRP and EIS degradation based on the simulation assumptions in the next meeting.</a:t>
            </a:r>
          </a:p>
          <a:p>
            <a:pPr lvl="0"/>
            <a:r>
              <a:rPr lang="en-US" dirty="0"/>
              <a:t>The impact on other RF requirements, e.g., transmit power control tolerance and TPC loop convergence, are also recommended to be studied.</a:t>
            </a:r>
          </a:p>
          <a:p>
            <a:pPr marL="0" lvl="0" indent="0">
              <a:buNone/>
            </a:pPr>
            <a:endParaRPr lang="en-US" dirty="0"/>
          </a:p>
          <a:p>
            <a:endParaRPr lang="en-US" dirty="0"/>
          </a:p>
        </p:txBody>
      </p:sp>
      <p:sp>
        <p:nvSpPr>
          <p:cNvPr id="4" name="Slide Number Placeholder 3">
            <a:extLst>
              <a:ext uri="{FF2B5EF4-FFF2-40B4-BE49-F238E27FC236}">
                <a16:creationId xmlns:a16="http://schemas.microsoft.com/office/drawing/2014/main" id="{7866338D-CC19-4C59-A720-26E6C13A47B7}"/>
              </a:ext>
            </a:extLst>
          </p:cNvPr>
          <p:cNvSpPr>
            <a:spLocks noGrp="1"/>
          </p:cNvSpPr>
          <p:nvPr>
            <p:ph type="sldNum" sz="quarter" idx="12"/>
          </p:nvPr>
        </p:nvSpPr>
        <p:spPr/>
        <p:txBody>
          <a:bodyPr/>
          <a:lstStyle/>
          <a:p>
            <a:fld id="{285D926F-61E7-4178-9856-62CA148A80CF}" type="slidenum">
              <a:rPr lang="en-US" smtClean="0"/>
              <a:t>6</a:t>
            </a:fld>
            <a:endParaRPr lang="en-US"/>
          </a:p>
        </p:txBody>
      </p:sp>
    </p:spTree>
    <p:extLst>
      <p:ext uri="{BB962C8B-B14F-4D97-AF65-F5344CB8AC3E}">
        <p14:creationId xmlns:p14="http://schemas.microsoft.com/office/powerpoint/2010/main" val="1652245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F54C0-8F83-438F-9201-98CA08DB6436}"/>
              </a:ext>
            </a:extLst>
          </p:cNvPr>
          <p:cNvSpPr>
            <a:spLocks noGrp="1"/>
          </p:cNvSpPr>
          <p:nvPr>
            <p:ph type="title"/>
          </p:nvPr>
        </p:nvSpPr>
        <p:spPr/>
        <p:txBody>
          <a:bodyPr/>
          <a:lstStyle/>
          <a:p>
            <a:r>
              <a:rPr lang="en-US" dirty="0"/>
              <a:t>Reference</a:t>
            </a:r>
          </a:p>
        </p:txBody>
      </p:sp>
      <p:sp>
        <p:nvSpPr>
          <p:cNvPr id="4" name="Slide Number Placeholder 3">
            <a:extLst>
              <a:ext uri="{FF2B5EF4-FFF2-40B4-BE49-F238E27FC236}">
                <a16:creationId xmlns:a16="http://schemas.microsoft.com/office/drawing/2014/main" id="{1D497ED8-CEAB-4760-8C26-3326EBD8B8EE}"/>
              </a:ext>
            </a:extLst>
          </p:cNvPr>
          <p:cNvSpPr>
            <a:spLocks noGrp="1"/>
          </p:cNvSpPr>
          <p:nvPr>
            <p:ph type="sldNum" sz="quarter" idx="12"/>
          </p:nvPr>
        </p:nvSpPr>
        <p:spPr/>
        <p:txBody>
          <a:bodyPr/>
          <a:lstStyle/>
          <a:p>
            <a:fld id="{285D926F-61E7-4178-9856-62CA148A80CF}" type="slidenum">
              <a:rPr lang="en-US" smtClean="0"/>
              <a:t>7</a:t>
            </a:fld>
            <a:endParaRPr lang="en-US"/>
          </a:p>
        </p:txBody>
      </p:sp>
      <p:sp>
        <p:nvSpPr>
          <p:cNvPr id="11" name="Content Placeholder 10">
            <a:extLst>
              <a:ext uri="{FF2B5EF4-FFF2-40B4-BE49-F238E27FC236}">
                <a16:creationId xmlns:a16="http://schemas.microsoft.com/office/drawing/2014/main" id="{90EABF18-3AC3-4707-9E15-A7F3927176DA}"/>
              </a:ext>
            </a:extLst>
          </p:cNvPr>
          <p:cNvSpPr>
            <a:spLocks noGrp="1"/>
          </p:cNvSpPr>
          <p:nvPr>
            <p:ph idx="1"/>
          </p:nvPr>
        </p:nvSpPr>
        <p:spPr/>
        <p:txBody>
          <a:bodyPr>
            <a:normAutofit/>
          </a:bodyPr>
          <a:lstStyle/>
          <a:p>
            <a:r>
              <a:rPr lang="en-US" sz="1600" dirty="0"/>
              <a:t>R4-2004872   Beam squint analysis for FR2 UEs	Qualcomm Incorporated</a:t>
            </a:r>
          </a:p>
          <a:p>
            <a:r>
              <a:rPr lang="en-US" sz="1600" dirty="0"/>
              <a:t>R4-2004755   on beam squint cased degradation	Huawei, </a:t>
            </a:r>
            <a:r>
              <a:rPr lang="en-US" sz="1600" dirty="0" err="1"/>
              <a:t>HiSilicon</a:t>
            </a:r>
            <a:endParaRPr lang="en-US" sz="1600" dirty="0"/>
          </a:p>
          <a:p>
            <a:r>
              <a:rPr lang="en-US" sz="1600" dirty="0"/>
              <a:t>R4-2003349   Preliminary analysis on beam squint due to larger frequency separation	Sony, Ericsson</a:t>
            </a:r>
          </a:p>
          <a:p>
            <a:r>
              <a:rPr lang="en-US" sz="1600" dirty="0"/>
              <a:t>R4-2004714     Views on radiative degradation mechanisms for larger frequency separation	Apple Inc.</a:t>
            </a:r>
          </a:p>
          <a:p>
            <a:r>
              <a:rPr lang="en-GB" sz="1600" dirty="0"/>
              <a:t>R4-2005105</a:t>
            </a:r>
            <a:r>
              <a:rPr lang="en-US" sz="1600" dirty="0"/>
              <a:t>      Email discussion summary for [94e Bis][19] NR_RF_FR2_req_enh_Part_3    </a:t>
            </a:r>
            <a:r>
              <a:rPr lang="en-GB" sz="1600" dirty="0"/>
              <a:t>Moderator (Qualcomm Incorporated)</a:t>
            </a:r>
            <a:endParaRPr lang="en-US" sz="1600" dirty="0"/>
          </a:p>
          <a:p>
            <a:endParaRPr lang="en-US" sz="1600" dirty="0"/>
          </a:p>
          <a:p>
            <a:endParaRPr lang="en-US" sz="2000" dirty="0"/>
          </a:p>
        </p:txBody>
      </p:sp>
    </p:spTree>
    <p:extLst>
      <p:ext uri="{BB962C8B-B14F-4D97-AF65-F5344CB8AC3E}">
        <p14:creationId xmlns:p14="http://schemas.microsoft.com/office/powerpoint/2010/main" val="39652888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1363</TotalTime>
  <Words>751</Words>
  <Application>Microsoft Office PowerPoint</Application>
  <PresentationFormat>Widescreen</PresentationFormat>
  <Paragraphs>85</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Times New Roman</vt:lpstr>
      <vt:lpstr>Office Theme</vt:lpstr>
      <vt:lpstr>WF on simulation assumptions for beam squint study</vt:lpstr>
      <vt:lpstr>Background</vt:lpstr>
      <vt:lpstr>Simulation assumptions</vt:lpstr>
      <vt:lpstr>Simulation on the degradation of EIRP spherical coverage due to beam squint</vt:lpstr>
      <vt:lpstr>Simulation on the degradation of EIS spherical coverage due to beam squint</vt:lpstr>
      <vt:lpstr>WF</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clarification for wideband operation</dc:title>
  <dc:creator>vvintola@qti.qualcomm.com</dc:creator>
  <cp:keywords>Wide;band operation, CTPClassification=CTP_PUBLIC:VisualMarkings=</cp:keywords>
  <cp:lastModifiedBy>Zhao, Kun</cp:lastModifiedBy>
  <cp:revision>659</cp:revision>
  <dcterms:created xsi:type="dcterms:W3CDTF">2017-05-16T04:27:47Z</dcterms:created>
  <dcterms:modified xsi:type="dcterms:W3CDTF">2020-04-29T16:27:58Z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6bd48086-dee8-488e-8462-ca57077ee532</vt:lpwstr>
  </property>
  <property fmtid="{D5CDD505-2E9C-101B-9397-08002B2CF9AE}" pid="3" name="CTP_TimeStamp">
    <vt:lpwstr>2017-12-02 00:42:09Z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_NewReviewCycle">
    <vt:lpwstr/>
  </property>
  <property fmtid="{D5CDD505-2E9C-101B-9397-08002B2CF9AE}" pid="8" name="CTPClassification">
    <vt:lpwstr>CTP_PUBLIC</vt:lpwstr>
  </property>
  <property fmtid="{D5CDD505-2E9C-101B-9397-08002B2CF9AE}" pid="9" name="_2015_ms_pID_725343">
    <vt:lpwstr>(2)lIqUfW4FW4zzZrG5M1/zGyFvWddclHi1m5Z3NXis/N7w8LA2iMMJNJ/af4sKQ4cEq1E4UN7N
j6y0v9+5jnMebuLqI4pyPwMAcVHI8cLO/gf65XNt4oO9DdqfkUBVE5bzGksABB3rzr2CHv5i
N3BhQyKAcmFQoDAcfOfawZUVMh+m4KwBhBTPElTj6d3FucjDGz+C/ils9FhIkEhXW5yLsRQ1
zGJgcKyw3estrIBe25</vt:lpwstr>
  </property>
  <property fmtid="{D5CDD505-2E9C-101B-9397-08002B2CF9AE}" pid="10" name="_2015_ms_pID_7253431">
    <vt:lpwstr>AfqzLHF7sZASFO7BJ2kT7CjcLgp9TOFPX3blgoksfIfgRymhledWat
186ZysMHid8OLJb/7HAlV/g3qvRd8EJuVAJkTMFBb547fYpUlXcnFOPkOl+lAn02HRBuhFyu
E4Gi6Iqo7HA/FQcx1Lvjhn0D5qiX+kK+5NxRyR7ddjcPTOaFobqgntXTBhjG0WTAS8o=</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1573437380</vt:lpwstr>
  </property>
</Properties>
</file>