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472" r:id="rId6"/>
    <p:sldId id="483" r:id="rId7"/>
    <p:sldId id="479" r:id="rId8"/>
    <p:sldId id="481" r:id="rId9"/>
    <p:sldId id="482" r:id="rId10"/>
    <p:sldId id="475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89783" autoAdjust="0"/>
  </p:normalViewPr>
  <p:slideViewPr>
    <p:cSldViewPr>
      <p:cViewPr varScale="1">
        <p:scale>
          <a:sx n="85" d="100"/>
          <a:sy n="85" d="100"/>
        </p:scale>
        <p:origin x="75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29.04.2020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270632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29-Apr-20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PDSCH CA normal demodulation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9276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#94-e-Bis</a:t>
            </a:r>
          </a:p>
          <a:p>
            <a:pPr>
              <a:buNone/>
            </a:pPr>
            <a:r>
              <a:rPr lang="en-GB" sz="1800" b="1" dirty="0">
                <a:solidFill>
                  <a:schemeClr val="dk1"/>
                </a:solidFill>
              </a:rPr>
              <a:t>E-meeting, 20 April – 30 April, 2020</a:t>
            </a:r>
          </a:p>
          <a:p>
            <a:pPr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6</a:t>
            </a:r>
            <a:r>
              <a:rPr lang="en-GB" sz="1800" b="1" dirty="0"/>
              <a:t>.18.1.1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5" y="323850"/>
            <a:ext cx="13211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R4-2005546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3EC4A-3B62-4A9A-AFDC-433AB94E4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FRC for FR2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80CEE8-EFE5-4B14-9B47-1340E7A02F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Rank and MCS for FR2</a:t>
            </a:r>
          </a:p>
          <a:p>
            <a:pPr lvl="1"/>
            <a:r>
              <a:rPr lang="en-GB" sz="1800" dirty="0"/>
              <a:t>Rank 2 and MCS 10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8FC43B-E250-46C1-88B5-741888A06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09167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C37E0-05F0-4DAB-8471-ABA86B316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TDD-FDD CA and </a:t>
            </a:r>
            <a:br>
              <a:rPr lang="en-US" dirty="0"/>
            </a:br>
            <a:r>
              <a:rPr lang="en-US" dirty="0"/>
              <a:t>TDD-TDD CA with different SCSs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C34D5-9CAC-4B48-BAA2-08472487A1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dirty="0" err="1"/>
              <a:t>Pcell</a:t>
            </a:r>
            <a:r>
              <a:rPr lang="en-US" dirty="0"/>
              <a:t> configuration for performance requirements</a:t>
            </a:r>
          </a:p>
          <a:p>
            <a:pPr lvl="1"/>
            <a:r>
              <a:rPr lang="en-US" sz="1400" dirty="0"/>
              <a:t>Option 1: </a:t>
            </a:r>
            <a:r>
              <a:rPr lang="en-GB" sz="1400" dirty="0"/>
              <a:t>Reuse single carrier performance for CA, and no matter which cell is </a:t>
            </a:r>
            <a:r>
              <a:rPr lang="en-GB" sz="1400" dirty="0" err="1"/>
              <a:t>Pcell</a:t>
            </a:r>
            <a:r>
              <a:rPr lang="en-GB" sz="1400" dirty="0"/>
              <a:t> for the requirements.</a:t>
            </a:r>
          </a:p>
          <a:p>
            <a:pPr lvl="1"/>
            <a:r>
              <a:rPr lang="en-GB" sz="1400" dirty="0"/>
              <a:t>Option 2: </a:t>
            </a:r>
          </a:p>
          <a:p>
            <a:pPr lvl="2"/>
            <a:r>
              <a:rPr lang="en-GB" sz="1300" dirty="0"/>
              <a:t>For CA with different SCSs, define requirements for both 15kHz </a:t>
            </a:r>
            <a:r>
              <a:rPr lang="en-GB" sz="1300" dirty="0" err="1"/>
              <a:t>Pcell</a:t>
            </a:r>
            <a:r>
              <a:rPr lang="en-GB" sz="1300" dirty="0"/>
              <a:t> and 30kHz </a:t>
            </a:r>
            <a:r>
              <a:rPr lang="en-GB" sz="1300" dirty="0" err="1"/>
              <a:t>Pcell</a:t>
            </a:r>
            <a:r>
              <a:rPr lang="en-GB" sz="1300" dirty="0"/>
              <a:t>.</a:t>
            </a:r>
            <a:endParaRPr lang="en-US" sz="1300" dirty="0"/>
          </a:p>
          <a:p>
            <a:pPr lvl="2"/>
            <a:r>
              <a:rPr lang="en-GB" sz="1300" dirty="0"/>
              <a:t>For FDD + TDD CA with 15 kHz SCS, define requirements for both FDD 15 kHz </a:t>
            </a:r>
            <a:r>
              <a:rPr lang="en-GB" sz="1300" dirty="0" err="1"/>
              <a:t>Pcell</a:t>
            </a:r>
            <a:r>
              <a:rPr lang="en-GB" sz="1300" dirty="0"/>
              <a:t> and TDD 15 kHz </a:t>
            </a:r>
            <a:r>
              <a:rPr lang="en-GB" sz="1300" dirty="0" err="1"/>
              <a:t>Pcell</a:t>
            </a:r>
            <a:endParaRPr lang="en-US" sz="1300" dirty="0"/>
          </a:p>
          <a:p>
            <a:pPr lvl="1"/>
            <a:r>
              <a:rPr lang="en-GB" sz="1400" dirty="0"/>
              <a:t>Option 3: Decide after conclusion on “</a:t>
            </a:r>
            <a:r>
              <a:rPr lang="en-US" sz="1400" dirty="0" err="1"/>
              <a:t>Pcell</a:t>
            </a:r>
            <a:r>
              <a:rPr lang="en-US" sz="1400" dirty="0"/>
              <a:t> configuration for the test</a:t>
            </a:r>
            <a:r>
              <a:rPr lang="en-GB" sz="1400" dirty="0"/>
              <a:t>” will be reached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dirty="0" err="1"/>
              <a:t>Pcell</a:t>
            </a:r>
            <a:r>
              <a:rPr lang="en-US" dirty="0"/>
              <a:t> configuration for the test</a:t>
            </a:r>
          </a:p>
          <a:p>
            <a:pPr lvl="1"/>
            <a:r>
              <a:rPr lang="en-GB" sz="1400" dirty="0"/>
              <a:t>Option 1: The test coverage can be considered fulfilled if UE passes one of scenario with one of the CC as </a:t>
            </a:r>
            <a:r>
              <a:rPr lang="en-GB" sz="1400" dirty="0" err="1"/>
              <a:t>PCell</a:t>
            </a:r>
            <a:r>
              <a:rPr lang="en-GB" sz="1400" dirty="0"/>
              <a:t> as per the real testing request</a:t>
            </a:r>
            <a:endParaRPr lang="en-US" sz="1400" dirty="0"/>
          </a:p>
          <a:p>
            <a:pPr lvl="1"/>
            <a:r>
              <a:rPr lang="en-US" sz="1400" dirty="0"/>
              <a:t>Option 2: If </a:t>
            </a:r>
            <a:r>
              <a:rPr lang="en-US" sz="1400" dirty="0" err="1"/>
              <a:t>Pcell</a:t>
            </a:r>
            <a:r>
              <a:rPr lang="en-US" sz="1400" dirty="0"/>
              <a:t> in both carriers are supported, configure TDD cell as </a:t>
            </a:r>
            <a:r>
              <a:rPr lang="en-US" sz="1400" dirty="0" err="1"/>
              <a:t>Pcell</a:t>
            </a:r>
            <a:r>
              <a:rPr lang="en-US" sz="1400" dirty="0"/>
              <a:t> in TDD-FDD CA, configure 15 kHz SCS cell as </a:t>
            </a:r>
            <a:r>
              <a:rPr lang="en-US" sz="1400" dirty="0" err="1"/>
              <a:t>Pcell</a:t>
            </a:r>
            <a:r>
              <a:rPr lang="en-US" sz="1400" dirty="0"/>
              <a:t> in TDD 15+30kHz SCS CA. (scenarios with larger number of HARQ processes)</a:t>
            </a:r>
          </a:p>
          <a:p>
            <a:pPr lvl="1"/>
            <a:r>
              <a:rPr lang="en-US" sz="1400" dirty="0"/>
              <a:t>Option 3: If </a:t>
            </a:r>
            <a:r>
              <a:rPr lang="en-US" sz="1400" dirty="0" err="1"/>
              <a:t>Pcell</a:t>
            </a:r>
            <a:r>
              <a:rPr lang="en-US" sz="1400" dirty="0"/>
              <a:t> in both carriers are supported, configure FDD cell as </a:t>
            </a:r>
            <a:r>
              <a:rPr lang="en-US" sz="1400" dirty="0" err="1"/>
              <a:t>Pcell</a:t>
            </a:r>
            <a:r>
              <a:rPr lang="en-US" sz="1400" dirty="0"/>
              <a:t> in TDD-FDD CA, configure 30 kHz SCS cell as </a:t>
            </a:r>
            <a:r>
              <a:rPr lang="en-US" sz="1400" dirty="0" err="1"/>
              <a:t>Pcell</a:t>
            </a:r>
            <a:r>
              <a:rPr lang="en-US" sz="1400" dirty="0"/>
              <a:t> in TDD 15+30kHz SCS CA. (scenarios with less number of HARQ processes)</a:t>
            </a:r>
          </a:p>
          <a:p>
            <a:pPr lvl="1"/>
            <a:r>
              <a:rPr lang="en-US" sz="1400" dirty="0"/>
              <a:t>Option 4: If </a:t>
            </a:r>
            <a:r>
              <a:rPr lang="en-US" sz="1400" dirty="0" err="1"/>
              <a:t>PCell</a:t>
            </a:r>
            <a:r>
              <a:rPr lang="en-US" sz="1400" dirty="0"/>
              <a:t> in both carriers are supported, configure FDD 15kHz cell as </a:t>
            </a:r>
            <a:r>
              <a:rPr lang="en-US" sz="1400" dirty="0" err="1"/>
              <a:t>PCell</a:t>
            </a:r>
            <a:r>
              <a:rPr lang="en-US" sz="1400" dirty="0"/>
              <a:t> in FDD 15kHz + TDD 15kHz CA, configure 30kHz SCS cell as </a:t>
            </a:r>
            <a:r>
              <a:rPr lang="en-US" sz="1400" dirty="0" err="1"/>
              <a:t>PCell</a:t>
            </a:r>
            <a:r>
              <a:rPr lang="en-US" sz="1400" dirty="0"/>
              <a:t> in both FDD 15kHz + TDD 30kHz CA and TDD 15kHz + TDD 30kHz CA</a:t>
            </a:r>
          </a:p>
          <a:p>
            <a:pPr lvl="1"/>
            <a:r>
              <a:rPr lang="en-US" sz="1400" dirty="0"/>
              <a:t>Option 5: If </a:t>
            </a:r>
            <a:r>
              <a:rPr lang="en-US" sz="1400" dirty="0" err="1"/>
              <a:t>Pcell</a:t>
            </a:r>
            <a:r>
              <a:rPr lang="en-US" sz="1400" dirty="0"/>
              <a:t> in both carriers are supported, both FDD and TDD cell should be tested as </a:t>
            </a:r>
            <a:r>
              <a:rPr lang="en-US" sz="1400" dirty="0" err="1"/>
              <a:t>Pcell</a:t>
            </a:r>
            <a:r>
              <a:rPr lang="en-US" sz="1400" dirty="0"/>
              <a:t> for TDD-FDD CA and configure 30 kHz SCS cell as </a:t>
            </a:r>
            <a:r>
              <a:rPr lang="en-US" sz="1400" dirty="0" err="1"/>
              <a:t>Pcell</a:t>
            </a:r>
            <a:r>
              <a:rPr lang="en-US" sz="1400" dirty="0"/>
              <a:t> in TDD 15+30kHz SCS CA</a:t>
            </a:r>
          </a:p>
          <a:p>
            <a:pPr lvl="1"/>
            <a:r>
              <a:rPr lang="en-US" sz="1400" dirty="0"/>
              <a:t>Note: Companies are encouraged to check if there are UE capability </a:t>
            </a:r>
            <a:r>
              <a:rPr lang="en-US" sz="1400" dirty="0" err="1"/>
              <a:t>signalling</a:t>
            </a:r>
            <a:r>
              <a:rPr lang="en-US" sz="1400" dirty="0"/>
              <a:t> which allows to check whether UE supports TDD </a:t>
            </a:r>
            <a:r>
              <a:rPr lang="en-US" sz="1400" dirty="0" err="1"/>
              <a:t>PCell</a:t>
            </a:r>
            <a:r>
              <a:rPr lang="en-US" sz="1400" dirty="0"/>
              <a:t> or FDD </a:t>
            </a:r>
            <a:r>
              <a:rPr lang="en-US" sz="1400" dirty="0" err="1"/>
              <a:t>PCell</a:t>
            </a:r>
            <a:r>
              <a:rPr lang="en-US" sz="1400" dirty="0"/>
              <a:t> and whether UE supports15 kHz </a:t>
            </a:r>
            <a:r>
              <a:rPr lang="en-US" sz="1400" dirty="0" err="1"/>
              <a:t>PCell</a:t>
            </a:r>
            <a:r>
              <a:rPr lang="en-US" sz="1400" dirty="0"/>
              <a:t> or 30 kHz </a:t>
            </a:r>
            <a:r>
              <a:rPr lang="en-US" sz="1400" dirty="0" err="1"/>
              <a:t>PCell</a:t>
            </a:r>
            <a:r>
              <a:rPr lang="en-US" sz="1400" dirty="0"/>
              <a:t>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CE6E24-E4B6-4B07-AA43-AD7878269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4687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3E3D9-F996-41C7-BAC1-616C8BC8B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for TDD-FDD CA and </a:t>
            </a:r>
            <a:br>
              <a:rPr lang="en-US" dirty="0"/>
            </a:br>
            <a:r>
              <a:rPr lang="en-US" dirty="0"/>
              <a:t>TDD-TDD CA with different SCSs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1B32F-BED9-4518-BEAF-5C8A0E15E2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HARQ process number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lvl="0"/>
            <a:endParaRPr lang="en-US" sz="2000" dirty="0"/>
          </a:p>
          <a:p>
            <a:pPr lvl="0"/>
            <a:r>
              <a:rPr lang="en-US" sz="2000" dirty="0"/>
              <a:t>Performance requirements: </a:t>
            </a:r>
          </a:p>
          <a:p>
            <a:pPr lvl="1"/>
            <a:r>
              <a:rPr lang="en-GB" sz="1600" dirty="0"/>
              <a:t>Reuse single carrier FDD and TDD requirements for FDD-TDD CA and TDD CA with different SCSs 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1C8988-F792-4C6E-8C25-147783325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130968A-B2EA-4E98-96AF-A6A5F3E06F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771067"/>
              </p:ext>
            </p:extLst>
          </p:nvPr>
        </p:nvGraphicFramePr>
        <p:xfrm>
          <a:off x="990600" y="1600200"/>
          <a:ext cx="7391400" cy="2661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6909">
                  <a:extLst>
                    <a:ext uri="{9D8B030D-6E8A-4147-A177-3AD203B41FA5}">
                      <a16:colId xmlns:a16="http://schemas.microsoft.com/office/drawing/2014/main" val="2129087987"/>
                    </a:ext>
                  </a:extLst>
                </a:gridCol>
                <a:gridCol w="1502121">
                  <a:extLst>
                    <a:ext uri="{9D8B030D-6E8A-4147-A177-3AD203B41FA5}">
                      <a16:colId xmlns:a16="http://schemas.microsoft.com/office/drawing/2014/main" val="1914948845"/>
                    </a:ext>
                  </a:extLst>
                </a:gridCol>
                <a:gridCol w="2261185">
                  <a:extLst>
                    <a:ext uri="{9D8B030D-6E8A-4147-A177-3AD203B41FA5}">
                      <a16:colId xmlns:a16="http://schemas.microsoft.com/office/drawing/2014/main" val="1621385178"/>
                    </a:ext>
                  </a:extLst>
                </a:gridCol>
                <a:gridCol w="2261185">
                  <a:extLst>
                    <a:ext uri="{9D8B030D-6E8A-4147-A177-3AD203B41FA5}">
                      <a16:colId xmlns:a16="http://schemas.microsoft.com/office/drawing/2014/main" val="256594819"/>
                    </a:ext>
                  </a:extLst>
                </a:gridCol>
              </a:tblGrid>
              <a:tr h="99060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HARQ process number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CCs with the </a:t>
                      </a:r>
                      <a:r>
                        <a:rPr lang="en-GB" sz="1200" u="sng" dirty="0">
                          <a:effectLst/>
                        </a:rPr>
                        <a:t>same</a:t>
                      </a:r>
                      <a:r>
                        <a:rPr lang="en-GB" sz="1200" dirty="0">
                          <a:effectLst/>
                        </a:rPr>
                        <a:t> duplex mode &amp; SCS with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CCs with </a:t>
                      </a:r>
                      <a:r>
                        <a:rPr lang="en-GB" sz="1200" u="sng" dirty="0">
                          <a:effectLst/>
                        </a:rPr>
                        <a:t>different</a:t>
                      </a:r>
                      <a:r>
                        <a:rPr lang="en-GB" sz="1200" dirty="0">
                          <a:effectLst/>
                        </a:rPr>
                        <a:t> duplex mode / SCS with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42996051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FDD 15 kHz +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TDD 30 kHz CA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FDD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4190687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TDD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27546647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FDD 15 kHz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TDD 15 kHz CA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FDD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24046907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TDD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17035376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TDD 15 kHz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TDD 30 kHz CA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15kHz </a:t>
                      </a:r>
                      <a:r>
                        <a:rPr lang="en-GB" sz="1200" dirty="0" err="1">
                          <a:effectLst/>
                        </a:rPr>
                        <a:t>PCell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12 (Note 1)</a:t>
                      </a: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387615038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>
                          <a:effectLst/>
                        </a:rPr>
                        <a:t>30kHz PCell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dirty="0">
                          <a:effectLst/>
                        </a:rPr>
                        <a:t>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43510" algn="l"/>
                          <a:tab pos="180340" algn="l"/>
                          <a:tab pos="3240405" algn="l"/>
                        </a:tabLst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1: 6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2: 8</a:t>
                      </a: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1299125295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 1: FFS scheduling details:</a:t>
                      </a:r>
                    </a:p>
                    <a:p>
                      <a:pPr marL="171450" marR="0" indent="-1714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1: different RTTs (10 or 20 slots) are used for different HARQ processes, and initial transmission and retransmission are scheduled on the same type of TDD slot.</a:t>
                      </a:r>
                    </a:p>
                    <a:p>
                      <a:pPr marL="171450" marR="0" indent="-1714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2: initial transmission and retransmission can be scheduled on different types of TDD slot </a:t>
                      </a:r>
                    </a:p>
                  </a:txBody>
                  <a:tcPr marL="68580" marR="68580" marT="17780" marB="17780" anchor="ctr"/>
                </a:tc>
                <a:tc hMerge="1">
                  <a:txBody>
                    <a:bodyPr/>
                    <a:lstStyle/>
                    <a:p>
                      <a:pPr marL="0" marR="0" algn="just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17780" marB="1778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3510" algn="l"/>
                          <a:tab pos="180340" algn="l"/>
                          <a:tab pos="3240405" algn="l"/>
                        </a:tabLs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17780" marB="17780" anchor="ctr"/>
                </a:tc>
                <a:extLst>
                  <a:ext uri="{0D108BD9-81ED-4DB2-BD59-A6C34878D82A}">
                    <a16:rowId xmlns:a16="http://schemas.microsoft.com/office/drawing/2014/main" val="3665189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3994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6DED3-A990-4CC1-9457-9105757FC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9F398F-C3E1-4471-A44D-E7F6FB7FB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Numerology in each CA duplex mode</a:t>
            </a:r>
          </a:p>
          <a:p>
            <a:pPr lvl="1"/>
            <a:r>
              <a:rPr lang="en-GB" sz="1800" dirty="0"/>
              <a:t>Test #1: FDD 15 kHz + FDD 15 kHz</a:t>
            </a:r>
            <a:endParaRPr lang="en-US" sz="1800" dirty="0"/>
          </a:p>
          <a:p>
            <a:pPr lvl="1"/>
            <a:r>
              <a:rPr lang="en-GB" sz="1800" dirty="0"/>
              <a:t>Test #2: FDD 15 kHz + TDD 30 kHz, in case UE supports different SCS on different carriers for FDD-TDD CA, otherwise FDD 15 kHz + TDD 15 kHz</a:t>
            </a:r>
          </a:p>
          <a:p>
            <a:pPr lvl="1"/>
            <a:r>
              <a:rPr lang="en-GB" sz="1800" dirty="0"/>
              <a:t>Test #3: TDD 30 kHz + TDD 30 kHz, in case UE supports it, otherwise TDD 15 kHz + TDD 30 kHz </a:t>
            </a:r>
            <a:endParaRPr lang="en-GB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A68008-9D86-46C7-806D-A2A45944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6439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D0724-467F-422F-90D3-C38F601E0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34740-0DBF-4C54-93AA-C16431449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Categorizing of CA capabilities</a:t>
            </a:r>
          </a:p>
          <a:p>
            <a:pPr lvl="1"/>
            <a:r>
              <a:rPr lang="en-GB" sz="1800" dirty="0"/>
              <a:t>Option 1: Define different capabilities for intra-band contiguous CA, intra-band non-contiguous CA and inter-band CA with different numbers of bands. </a:t>
            </a:r>
          </a:p>
          <a:p>
            <a:pPr lvl="1"/>
            <a:r>
              <a:rPr lang="en-GB" sz="1800" dirty="0"/>
              <a:t>Option 2: Define different capabilities for intra-band contiguous CA, intra-band non-contiguous CA and inter-band CA.</a:t>
            </a:r>
          </a:p>
          <a:p>
            <a:pPr lvl="1"/>
            <a:r>
              <a:rPr lang="en-US" sz="1800" dirty="0"/>
              <a:t>Companies to bring proposals on the </a:t>
            </a:r>
            <a:r>
              <a:rPr lang="en-US" sz="1800" dirty="0" err="1"/>
              <a:t>demod</a:t>
            </a:r>
            <a:r>
              <a:rPr lang="en-US" sz="1800" dirty="0"/>
              <a:t> spec structure for CA, with the motivation to minimize future maintenance. 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GB" sz="2000" dirty="0"/>
              <a:t>Test of different CA capabilities</a:t>
            </a:r>
          </a:p>
          <a:p>
            <a:pPr lvl="1"/>
            <a:r>
              <a:rPr lang="en-GB" sz="1800" dirty="0"/>
              <a:t>Option 1: Test intra-band contiguous CA, intra-band non-contiguous CA and inter-band CA with the largest number of bands.</a:t>
            </a:r>
          </a:p>
          <a:p>
            <a:pPr lvl="1"/>
            <a:r>
              <a:rPr lang="en-GB" sz="1800" dirty="0"/>
              <a:t>Option </a:t>
            </a:r>
            <a:r>
              <a:rPr lang="ru-RU" sz="1800" dirty="0"/>
              <a:t>2</a:t>
            </a:r>
            <a:r>
              <a:rPr lang="en-GB" sz="1800" dirty="0"/>
              <a:t>: Test all the supported CA capabilities, including intra-band contiguous CA, intra-band non-contiguous CA and inter-band CA with different numbers of bands.</a:t>
            </a:r>
            <a:endParaRPr lang="en-GB" sz="2000" dirty="0"/>
          </a:p>
          <a:p>
            <a:endParaRPr lang="en-US" sz="2200" dirty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CD57CE-520C-4792-A4ED-8AF326A4A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7965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D212C-FD1C-4CE9-B6F7-33D74290D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applicability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6EF43-1023-492B-8CDA-3BF3B6411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/>
              <a:t>Selection of CA configuration(s) and CBW combination </a:t>
            </a:r>
          </a:p>
          <a:p>
            <a:pPr lvl="1"/>
            <a:r>
              <a:rPr lang="en-US" sz="1800" dirty="0"/>
              <a:t>Further discuss by taking into account:</a:t>
            </a:r>
          </a:p>
          <a:p>
            <a:pPr lvl="2"/>
            <a:r>
              <a:rPr lang="en-US" sz="1600" dirty="0"/>
              <a:t>The </a:t>
            </a:r>
            <a:r>
              <a:rPr lang="en-US" sz="1600" i="1" dirty="0" err="1"/>
              <a:t>supportedSubCarrierSpacingDL</a:t>
            </a:r>
            <a:r>
              <a:rPr lang="en-US" sz="1600" dirty="0"/>
              <a:t>, </a:t>
            </a:r>
            <a:r>
              <a:rPr lang="en-US" sz="1600" i="1" dirty="0" err="1"/>
              <a:t>maxNumberMIMO-LayersPDSCH</a:t>
            </a:r>
            <a:r>
              <a:rPr lang="en-US" sz="1600" dirty="0"/>
              <a:t> and  </a:t>
            </a:r>
            <a:r>
              <a:rPr lang="en-US" sz="1600" i="1" dirty="0" err="1"/>
              <a:t>supportedModulationOrderDL</a:t>
            </a:r>
            <a:r>
              <a:rPr lang="en-US" sz="1600" dirty="0"/>
              <a:t> are reported for each CC and </a:t>
            </a:r>
            <a:r>
              <a:rPr lang="en-US" sz="1600" i="1" dirty="0" err="1"/>
              <a:t>scalingFactor</a:t>
            </a:r>
            <a:r>
              <a:rPr lang="en-US" sz="1600" dirty="0"/>
              <a:t> are reported per band for FR1 and FR2.</a:t>
            </a:r>
          </a:p>
          <a:p>
            <a:pPr lvl="2"/>
            <a:r>
              <a:rPr lang="en-US" sz="1600" dirty="0"/>
              <a:t>The testable SNR for FR2.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3E74C7-3386-483F-99ED-25E1B14C0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964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20526</TotalTime>
  <Words>779</Words>
  <Application>Microsoft Office PowerPoint</Application>
  <PresentationFormat>On-screen Show (4:3)</PresentationFormat>
  <Paragraphs>88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Way forward on PDSCH CA normal demodulation requirements</vt:lpstr>
      <vt:lpstr>FRC for FR2 requirements</vt:lpstr>
      <vt:lpstr>Requirements for TDD-FDD CA and  TDD-TDD CA with different SCSs</vt:lpstr>
      <vt:lpstr>Requirements for TDD-FDD CA and  TDD-TDD CA with different SCSs</vt:lpstr>
      <vt:lpstr>Test applicability rule</vt:lpstr>
      <vt:lpstr>Test applicability rule</vt:lpstr>
      <vt:lpstr>Test applicability rule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(RAN4 #94-e-Bis)</cp:lastModifiedBy>
  <cp:revision>1505</cp:revision>
  <dcterms:created xsi:type="dcterms:W3CDTF">2013-05-13T16:02:00Z</dcterms:created>
  <dcterms:modified xsi:type="dcterms:W3CDTF">2020-04-29T16:03:49Z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2020-04-29 16:03:49Z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