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65" r:id="rId3"/>
    <p:sldId id="266" r:id="rId4"/>
    <p:sldId id="258" r:id="rId5"/>
    <p:sldId id="263" r:id="rId6"/>
    <p:sldId id="264" r:id="rId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2" autoAdjust="0"/>
    <p:restoredTop sz="94660"/>
  </p:normalViewPr>
  <p:slideViewPr>
    <p:cSldViewPr snapToGrid="0">
      <p:cViewPr varScale="1">
        <p:scale>
          <a:sx n="73" d="100"/>
          <a:sy n="73" d="100"/>
        </p:scale>
        <p:origin x="618"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4102D9F3-F335-4350-BAF3-E20119B5F65B}" type="datetimeFigureOut">
              <a:rPr lang="zh-CN" altLang="en-US" smtClean="0"/>
              <a:t>2020-4-30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242B6EE-E8AF-480A-87DF-DAB69FA48259}" type="slidenum">
              <a:rPr lang="zh-CN" altLang="en-US" smtClean="0"/>
              <a:t>‹#›</a:t>
            </a:fld>
            <a:endParaRPr lang="zh-CN" altLang="en-US"/>
          </a:p>
        </p:txBody>
      </p:sp>
    </p:spTree>
    <p:extLst>
      <p:ext uri="{BB962C8B-B14F-4D97-AF65-F5344CB8AC3E}">
        <p14:creationId xmlns:p14="http://schemas.microsoft.com/office/powerpoint/2010/main" val="23295782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02D9F3-F335-4350-BAF3-E20119B5F65B}" type="datetimeFigureOut">
              <a:rPr lang="zh-CN" altLang="en-US" smtClean="0"/>
              <a:t>2020-4-30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242B6EE-E8AF-480A-87DF-DAB69FA48259}" type="slidenum">
              <a:rPr lang="zh-CN" altLang="en-US" smtClean="0"/>
              <a:t>‹#›</a:t>
            </a:fld>
            <a:endParaRPr lang="zh-CN" altLang="en-US"/>
          </a:p>
        </p:txBody>
      </p:sp>
    </p:spTree>
    <p:extLst>
      <p:ext uri="{BB962C8B-B14F-4D97-AF65-F5344CB8AC3E}">
        <p14:creationId xmlns:p14="http://schemas.microsoft.com/office/powerpoint/2010/main" val="28809049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02D9F3-F335-4350-BAF3-E20119B5F65B}" type="datetimeFigureOut">
              <a:rPr lang="zh-CN" altLang="en-US" smtClean="0"/>
              <a:t>2020-4-30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242B6EE-E8AF-480A-87DF-DAB69FA48259}" type="slidenum">
              <a:rPr lang="zh-CN" altLang="en-US" smtClean="0"/>
              <a:t>‹#›</a:t>
            </a:fld>
            <a:endParaRPr lang="zh-CN" altLang="en-US"/>
          </a:p>
        </p:txBody>
      </p:sp>
    </p:spTree>
    <p:extLst>
      <p:ext uri="{BB962C8B-B14F-4D97-AF65-F5344CB8AC3E}">
        <p14:creationId xmlns:p14="http://schemas.microsoft.com/office/powerpoint/2010/main" val="18286224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02D9F3-F335-4350-BAF3-E20119B5F65B}" type="datetimeFigureOut">
              <a:rPr lang="zh-CN" altLang="en-US" smtClean="0"/>
              <a:t>2020-4-30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242B6EE-E8AF-480A-87DF-DAB69FA48259}" type="slidenum">
              <a:rPr lang="zh-CN" altLang="en-US" smtClean="0"/>
              <a:t>‹#›</a:t>
            </a:fld>
            <a:endParaRPr lang="zh-CN" altLang="en-US"/>
          </a:p>
        </p:txBody>
      </p:sp>
    </p:spTree>
    <p:extLst>
      <p:ext uri="{BB962C8B-B14F-4D97-AF65-F5344CB8AC3E}">
        <p14:creationId xmlns:p14="http://schemas.microsoft.com/office/powerpoint/2010/main" val="18545140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4102D9F3-F335-4350-BAF3-E20119B5F65B}" type="datetimeFigureOut">
              <a:rPr lang="zh-CN" altLang="en-US" smtClean="0"/>
              <a:t>2020-4-30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242B6EE-E8AF-480A-87DF-DAB69FA48259}" type="slidenum">
              <a:rPr lang="zh-CN" altLang="en-US" smtClean="0"/>
              <a:t>‹#›</a:t>
            </a:fld>
            <a:endParaRPr lang="zh-CN" altLang="en-US"/>
          </a:p>
        </p:txBody>
      </p:sp>
    </p:spTree>
    <p:extLst>
      <p:ext uri="{BB962C8B-B14F-4D97-AF65-F5344CB8AC3E}">
        <p14:creationId xmlns:p14="http://schemas.microsoft.com/office/powerpoint/2010/main" val="7413906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102D9F3-F335-4350-BAF3-E20119B5F65B}" type="datetimeFigureOut">
              <a:rPr lang="zh-CN" altLang="en-US" smtClean="0"/>
              <a:t>2020-4-30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242B6EE-E8AF-480A-87DF-DAB69FA48259}" type="slidenum">
              <a:rPr lang="zh-CN" altLang="en-US" smtClean="0"/>
              <a:t>‹#›</a:t>
            </a:fld>
            <a:endParaRPr lang="zh-CN" altLang="en-US"/>
          </a:p>
        </p:txBody>
      </p:sp>
    </p:spTree>
    <p:extLst>
      <p:ext uri="{BB962C8B-B14F-4D97-AF65-F5344CB8AC3E}">
        <p14:creationId xmlns:p14="http://schemas.microsoft.com/office/powerpoint/2010/main" val="6774224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102D9F3-F335-4350-BAF3-E20119B5F65B}" type="datetimeFigureOut">
              <a:rPr lang="zh-CN" altLang="en-US" smtClean="0"/>
              <a:t>2020-4-30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242B6EE-E8AF-480A-87DF-DAB69FA48259}" type="slidenum">
              <a:rPr lang="zh-CN" altLang="en-US" smtClean="0"/>
              <a:t>‹#›</a:t>
            </a:fld>
            <a:endParaRPr lang="zh-CN" altLang="en-US"/>
          </a:p>
        </p:txBody>
      </p:sp>
    </p:spTree>
    <p:extLst>
      <p:ext uri="{BB962C8B-B14F-4D97-AF65-F5344CB8AC3E}">
        <p14:creationId xmlns:p14="http://schemas.microsoft.com/office/powerpoint/2010/main" val="3478543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102D9F3-F335-4350-BAF3-E20119B5F65B}" type="datetimeFigureOut">
              <a:rPr lang="zh-CN" altLang="en-US" smtClean="0"/>
              <a:t>2020-4-30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242B6EE-E8AF-480A-87DF-DAB69FA48259}" type="slidenum">
              <a:rPr lang="zh-CN" altLang="en-US" smtClean="0"/>
              <a:t>‹#›</a:t>
            </a:fld>
            <a:endParaRPr lang="zh-CN" altLang="en-US"/>
          </a:p>
        </p:txBody>
      </p:sp>
    </p:spTree>
    <p:extLst>
      <p:ext uri="{BB962C8B-B14F-4D97-AF65-F5344CB8AC3E}">
        <p14:creationId xmlns:p14="http://schemas.microsoft.com/office/powerpoint/2010/main" val="15709670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102D9F3-F335-4350-BAF3-E20119B5F65B}" type="datetimeFigureOut">
              <a:rPr lang="zh-CN" altLang="en-US" smtClean="0"/>
              <a:t>2020-4-30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242B6EE-E8AF-480A-87DF-DAB69FA48259}" type="slidenum">
              <a:rPr lang="zh-CN" altLang="en-US" smtClean="0"/>
              <a:t>‹#›</a:t>
            </a:fld>
            <a:endParaRPr lang="zh-CN" altLang="en-US"/>
          </a:p>
        </p:txBody>
      </p:sp>
    </p:spTree>
    <p:extLst>
      <p:ext uri="{BB962C8B-B14F-4D97-AF65-F5344CB8AC3E}">
        <p14:creationId xmlns:p14="http://schemas.microsoft.com/office/powerpoint/2010/main" val="41578721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4102D9F3-F335-4350-BAF3-E20119B5F65B}" type="datetimeFigureOut">
              <a:rPr lang="zh-CN" altLang="en-US" smtClean="0"/>
              <a:t>2020-4-30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242B6EE-E8AF-480A-87DF-DAB69FA48259}" type="slidenum">
              <a:rPr lang="zh-CN" altLang="en-US" smtClean="0"/>
              <a:t>‹#›</a:t>
            </a:fld>
            <a:endParaRPr lang="zh-CN" altLang="en-US"/>
          </a:p>
        </p:txBody>
      </p:sp>
    </p:spTree>
    <p:extLst>
      <p:ext uri="{BB962C8B-B14F-4D97-AF65-F5344CB8AC3E}">
        <p14:creationId xmlns:p14="http://schemas.microsoft.com/office/powerpoint/2010/main" val="7681835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4102D9F3-F335-4350-BAF3-E20119B5F65B}" type="datetimeFigureOut">
              <a:rPr lang="zh-CN" altLang="en-US" smtClean="0"/>
              <a:t>2020-4-30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242B6EE-E8AF-480A-87DF-DAB69FA48259}" type="slidenum">
              <a:rPr lang="zh-CN" altLang="en-US" smtClean="0"/>
              <a:t>‹#›</a:t>
            </a:fld>
            <a:endParaRPr lang="zh-CN" altLang="en-US"/>
          </a:p>
        </p:txBody>
      </p:sp>
    </p:spTree>
    <p:extLst>
      <p:ext uri="{BB962C8B-B14F-4D97-AF65-F5344CB8AC3E}">
        <p14:creationId xmlns:p14="http://schemas.microsoft.com/office/powerpoint/2010/main" val="18258623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102D9F3-F335-4350-BAF3-E20119B5F65B}" type="datetimeFigureOut">
              <a:rPr lang="zh-CN" altLang="en-US" smtClean="0"/>
              <a:t>2020-4-30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242B6EE-E8AF-480A-87DF-DAB69FA48259}" type="slidenum">
              <a:rPr lang="zh-CN" altLang="en-US" smtClean="0"/>
              <a:t>‹#›</a:t>
            </a:fld>
            <a:endParaRPr lang="zh-CN" altLang="en-US"/>
          </a:p>
        </p:txBody>
      </p:sp>
    </p:spTree>
    <p:extLst>
      <p:ext uri="{BB962C8B-B14F-4D97-AF65-F5344CB8AC3E}">
        <p14:creationId xmlns:p14="http://schemas.microsoft.com/office/powerpoint/2010/main" val="118576043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9C75463-A967-4B38-88A3-02B03CE5114F}"/>
              </a:ext>
            </a:extLst>
          </p:cNvPr>
          <p:cNvSpPr>
            <a:spLocks noGrp="1"/>
          </p:cNvSpPr>
          <p:nvPr>
            <p:ph type="ctrTitle"/>
          </p:nvPr>
        </p:nvSpPr>
        <p:spPr>
          <a:xfrm>
            <a:off x="611706" y="1939777"/>
            <a:ext cx="10853225" cy="2387600"/>
          </a:xfrm>
        </p:spPr>
        <p:txBody>
          <a:bodyPr>
            <a:normAutofit/>
          </a:bodyPr>
          <a:lstStyle/>
          <a:p>
            <a:r>
              <a:rPr lang="en-US" altLang="zh-TW" dirty="0"/>
              <a:t>WF on </a:t>
            </a:r>
            <a:r>
              <a:rPr lang="en-US" altLang="zh-TW" dirty="0" smtClean="0"/>
              <a:t>PC2 EN-DC </a:t>
            </a:r>
            <a:r>
              <a:rPr lang="en-US" altLang="zh-CN" dirty="0" smtClean="0"/>
              <a:t>FDD+TDD HPUE</a:t>
            </a:r>
            <a:r>
              <a:rPr lang="en-US" altLang="zh-CN" sz="5300" dirty="0" smtClean="0"/>
              <a:t/>
            </a:r>
            <a:br>
              <a:rPr lang="en-US" altLang="zh-CN" sz="5300" dirty="0" smtClean="0"/>
            </a:br>
            <a:r>
              <a:rPr lang="en-US" altLang="zh-TW" sz="4400" dirty="0" smtClean="0"/>
              <a:t>C</a:t>
            </a:r>
            <a:r>
              <a:rPr lang="en-US" altLang="zh-CN" sz="4400" dirty="0" smtClean="0"/>
              <a:t>hina Unicom, CHTTL, vivo, </a:t>
            </a:r>
            <a:r>
              <a:rPr lang="en-US" altLang="zh-CN" sz="4400" dirty="0" smtClean="0"/>
              <a:t>Huawei, Xiaomi</a:t>
            </a:r>
            <a:endParaRPr lang="zh-CN" altLang="en-US" dirty="0"/>
          </a:p>
        </p:txBody>
      </p:sp>
      <p:sp>
        <p:nvSpPr>
          <p:cNvPr id="4" name="Rectangle 3">
            <a:extLst>
              <a:ext uri="{FF2B5EF4-FFF2-40B4-BE49-F238E27FC236}">
                <a16:creationId xmlns:a16="http://schemas.microsoft.com/office/drawing/2014/main" id="{FA8CFE3A-092A-40EF-9FF3-19DE7D40EBA2}"/>
              </a:ext>
            </a:extLst>
          </p:cNvPr>
          <p:cNvSpPr>
            <a:spLocks noChangeArrowheads="1"/>
          </p:cNvSpPr>
          <p:nvPr/>
        </p:nvSpPr>
        <p:spPr bwMode="auto">
          <a:xfrm>
            <a:off x="34694" y="114658"/>
            <a:ext cx="1200725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dirty="0"/>
              <a:t>3GPP TSG-RAN WG4 Meeting #</a:t>
            </a:r>
            <a:r>
              <a:rPr lang="en-US" altLang="zh-CN" sz="2400" b="1" dirty="0" smtClean="0"/>
              <a:t>94-e-bis</a:t>
            </a:r>
            <a:r>
              <a:rPr lang="en-GB" altLang="zh-CN" sz="2400" b="1" dirty="0"/>
              <a:t>	                                           </a:t>
            </a:r>
            <a:r>
              <a:rPr lang="en-GB" altLang="zh-CN" sz="2400" b="1" dirty="0" smtClean="0"/>
              <a:t> R4-2005188</a:t>
            </a:r>
          </a:p>
          <a:p>
            <a:r>
              <a:rPr lang="en-US" altLang="zh-TW" sz="2400" b="1" dirty="0" smtClean="0"/>
              <a:t>Electronic </a:t>
            </a:r>
            <a:r>
              <a:rPr lang="en-US" altLang="zh-TW" sz="2400" b="1" dirty="0"/>
              <a:t>Meeting, </a:t>
            </a:r>
            <a:r>
              <a:rPr lang="en-US" altLang="zh-TW" sz="2400" b="1" dirty="0" smtClean="0"/>
              <a:t>Apr.20th </a:t>
            </a:r>
            <a:r>
              <a:rPr lang="en-US" altLang="zh-TW" sz="2400" b="1" dirty="0"/>
              <a:t>– </a:t>
            </a:r>
            <a:r>
              <a:rPr lang="en-US" altLang="zh-TW" sz="2400" b="1" dirty="0" smtClean="0"/>
              <a:t>Apr.30th </a:t>
            </a:r>
            <a:r>
              <a:rPr lang="en-US" altLang="zh-TW" sz="2400" b="1" dirty="0"/>
              <a:t>2020</a:t>
            </a:r>
            <a:endParaRPr lang="zh-TW" altLang="zh-TW" sz="2400" b="1" dirty="0"/>
          </a:p>
        </p:txBody>
      </p:sp>
    </p:spTree>
    <p:extLst>
      <p:ext uri="{BB962C8B-B14F-4D97-AF65-F5344CB8AC3E}">
        <p14:creationId xmlns:p14="http://schemas.microsoft.com/office/powerpoint/2010/main" val="40141559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smtClean="0"/>
              <a:t>Backgrounds</a:t>
            </a:r>
            <a:endParaRPr lang="zh-CN" altLang="en-US" sz="3600" dirty="0"/>
          </a:p>
        </p:txBody>
      </p:sp>
      <p:sp>
        <p:nvSpPr>
          <p:cNvPr id="3" name="内容占位符 2"/>
          <p:cNvSpPr>
            <a:spLocks noGrp="1"/>
          </p:cNvSpPr>
          <p:nvPr>
            <p:ph idx="1"/>
          </p:nvPr>
        </p:nvSpPr>
        <p:spPr>
          <a:xfrm>
            <a:off x="838200" y="1690688"/>
            <a:ext cx="10515600" cy="5075872"/>
          </a:xfrm>
        </p:spPr>
        <p:txBody>
          <a:bodyPr>
            <a:normAutofit/>
          </a:bodyPr>
          <a:lstStyle/>
          <a:p>
            <a:r>
              <a:rPr lang="en-US" altLang="zh-CN" dirty="0" smtClean="0"/>
              <a:t>The scope of the WI is as following</a:t>
            </a:r>
          </a:p>
          <a:p>
            <a:endParaRPr lang="en-US" altLang="zh-CN" dirty="0"/>
          </a:p>
          <a:p>
            <a:endParaRPr lang="en-US" altLang="zh-CN" dirty="0" smtClean="0"/>
          </a:p>
          <a:p>
            <a:endParaRPr lang="en-US" altLang="zh-CN" dirty="0"/>
          </a:p>
          <a:p>
            <a:endParaRPr lang="en-US" altLang="zh-CN" dirty="0" smtClean="0"/>
          </a:p>
          <a:p>
            <a:endParaRPr lang="en-US" altLang="zh-CN" dirty="0"/>
          </a:p>
          <a:p>
            <a:endParaRPr lang="en-US" altLang="zh-CN" dirty="0" smtClean="0"/>
          </a:p>
          <a:p>
            <a:endParaRPr lang="en-US" altLang="zh-CN" dirty="0"/>
          </a:p>
          <a:p>
            <a:endParaRPr lang="en-US" altLang="zh-CN" dirty="0" smtClean="0"/>
          </a:p>
          <a:p>
            <a:r>
              <a:rPr lang="en-US" altLang="zh-CN" dirty="0"/>
              <a:t>Target on finishing this WI is in RAN#88.</a:t>
            </a:r>
            <a:endParaRPr lang="zh-CN" altLang="en-US" dirty="0"/>
          </a:p>
          <a:p>
            <a:endParaRPr lang="en-US" altLang="zh-CN" dirty="0" smtClean="0"/>
          </a:p>
          <a:p>
            <a:endParaRPr lang="zh-CN" altLang="en-US" dirty="0"/>
          </a:p>
        </p:txBody>
      </p:sp>
      <p:sp>
        <p:nvSpPr>
          <p:cNvPr id="4" name="文本框 3"/>
          <p:cNvSpPr txBox="1"/>
          <p:nvPr/>
        </p:nvSpPr>
        <p:spPr>
          <a:xfrm>
            <a:off x="1312984" y="2301072"/>
            <a:ext cx="9566031" cy="3508653"/>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just" hangingPunct="0">
              <a:spcAft>
                <a:spcPts val="900"/>
              </a:spcAft>
            </a:pPr>
            <a:r>
              <a:rPr lang="en-GB" altLang="zh-CN" dirty="0">
                <a:latin typeface="Times New Roman" panose="02020603050405020304" pitchFamily="18" charset="0"/>
                <a:ea typeface="宋体" panose="02010600030101010101" pitchFamily="2" charset="-122"/>
              </a:rPr>
              <a:t>The objective of this WI is to specify the standard needed for Power Class 2 (PC2) high power UE for EN-DC for 1 LTE FDD band and 1 NR TDD </a:t>
            </a:r>
            <a:r>
              <a:rPr lang="en-GB" altLang="zh-CN" dirty="0" smtClean="0">
                <a:latin typeface="Times New Roman" panose="02020603050405020304" pitchFamily="18" charset="0"/>
                <a:ea typeface="宋体" panose="02010600030101010101" pitchFamily="2" charset="-122"/>
              </a:rPr>
              <a:t>band (23dBm LTE + 23dBm NR and 23dBmLTE + 26dBm NR). </a:t>
            </a:r>
            <a:r>
              <a:rPr lang="en-GB" altLang="zh-CN" dirty="0">
                <a:latin typeface="Times New Roman" panose="02020603050405020304" pitchFamily="18" charset="0"/>
                <a:ea typeface="宋体" panose="02010600030101010101" pitchFamily="2" charset="-122"/>
              </a:rPr>
              <a:t>The scope of this WI is the example band combination DC_3A_n78n. Specifically, it includes the following aspects:</a:t>
            </a:r>
            <a:endParaRPr lang="zh-CN" altLang="zh-CN" sz="1600" dirty="0" smtClean="0">
              <a:effectLst/>
              <a:latin typeface="Times New Roman" panose="02020603050405020304" pitchFamily="18" charset="0"/>
              <a:ea typeface="宋体" panose="02010600030101010101" pitchFamily="2" charset="-122"/>
            </a:endParaRPr>
          </a:p>
          <a:p>
            <a:pPr marL="342900" lvl="0" indent="-342900" hangingPunct="0">
              <a:spcAft>
                <a:spcPts val="900"/>
              </a:spcAft>
              <a:buFont typeface="Symbol" panose="05050102010706020507" pitchFamily="18" charset="2"/>
              <a:buChar char=""/>
            </a:pPr>
            <a:r>
              <a:rPr lang="en-GB" altLang="zh-CN" dirty="0">
                <a:latin typeface="Times New Roman" panose="02020603050405020304" pitchFamily="18" charset="0"/>
                <a:ea typeface="宋体" panose="02010600030101010101" pitchFamily="2" charset="-122"/>
              </a:rPr>
              <a:t>Design the UE capability report signalling and facilitate SAR compliance based on the outcomes of the studies in TR 37.815</a:t>
            </a:r>
            <a:endParaRPr lang="zh-CN" altLang="zh-CN" sz="1600" dirty="0" smtClean="0">
              <a:effectLst/>
              <a:latin typeface="Times New Roman" panose="02020603050405020304" pitchFamily="18" charset="0"/>
              <a:ea typeface="宋体" panose="02010600030101010101" pitchFamily="2" charset="-122"/>
            </a:endParaRPr>
          </a:p>
          <a:p>
            <a:pPr marL="342900" lvl="0" indent="-342900" hangingPunct="0">
              <a:spcAft>
                <a:spcPts val="900"/>
              </a:spcAft>
              <a:buFont typeface="Symbol" panose="05050102010706020507" pitchFamily="18" charset="2"/>
              <a:buChar char=""/>
            </a:pPr>
            <a:r>
              <a:rPr lang="en-GB" altLang="zh-CN" dirty="0">
                <a:latin typeface="Times New Roman" panose="02020603050405020304" pitchFamily="18" charset="0"/>
                <a:ea typeface="宋体" panose="02010600030101010101" pitchFamily="2" charset="-122"/>
              </a:rPr>
              <a:t>Standardize RF requirements</a:t>
            </a:r>
            <a:endParaRPr lang="zh-CN" altLang="zh-CN" sz="1600" dirty="0" smtClean="0">
              <a:effectLst/>
              <a:latin typeface="Times New Roman" panose="02020603050405020304" pitchFamily="18" charset="0"/>
              <a:ea typeface="宋体" panose="02010600030101010101" pitchFamily="2" charset="-122"/>
            </a:endParaRPr>
          </a:p>
          <a:p>
            <a:pPr marL="342900" lvl="0" indent="-342900" hangingPunct="0">
              <a:spcAft>
                <a:spcPts val="900"/>
              </a:spcAft>
              <a:buFont typeface="Symbol" panose="05050102010706020507" pitchFamily="18" charset="2"/>
              <a:buChar char=""/>
            </a:pPr>
            <a:r>
              <a:rPr lang="en-GB" altLang="zh-CN" dirty="0">
                <a:latin typeface="Times New Roman" panose="02020603050405020304" pitchFamily="18" charset="0"/>
                <a:ea typeface="宋体" panose="02010600030101010101" pitchFamily="2" charset="-122"/>
              </a:rPr>
              <a:t>Evaluate any additional impact to the requirements due to the high power on UL.</a:t>
            </a:r>
            <a:endParaRPr lang="zh-CN" altLang="zh-CN" sz="1600" dirty="0" smtClean="0">
              <a:effectLst/>
              <a:latin typeface="Times New Roman" panose="02020603050405020304" pitchFamily="18" charset="0"/>
              <a:ea typeface="宋体" panose="02010600030101010101" pitchFamily="2" charset="-122"/>
            </a:endParaRPr>
          </a:p>
          <a:p>
            <a:pPr marL="254000" hangingPunct="0">
              <a:spcAft>
                <a:spcPts val="900"/>
              </a:spcAft>
            </a:pPr>
            <a:r>
              <a:rPr lang="en-GB" altLang="zh-CN" sz="1600" dirty="0" smtClean="0">
                <a:effectLst/>
                <a:latin typeface="Times New Roman" panose="02020603050405020304" pitchFamily="18" charset="0"/>
                <a:ea typeface="宋体" panose="02010600030101010101" pitchFamily="2" charset="-122"/>
              </a:rPr>
              <a:t>Note: RAN4 needs to discuss whether existing RAN2 signalling can be reused to solve the issues in this WI. If there is RAN2 signalling impact then RAN4 will send LS to RAN2 to inform the solution. No RAN2 TUs are requested for this WI.</a:t>
            </a:r>
            <a:endParaRPr lang="zh-CN" altLang="zh-CN" sz="1600" dirty="0">
              <a:effectLst/>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26088419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03849" y="109343"/>
            <a:ext cx="10515600" cy="1325563"/>
          </a:xfrm>
        </p:spPr>
        <p:txBody>
          <a:bodyPr>
            <a:normAutofit/>
          </a:bodyPr>
          <a:lstStyle/>
          <a:p>
            <a:r>
              <a:rPr lang="en-US" altLang="zh-CN" sz="3600" dirty="0" smtClean="0"/>
              <a:t>Agreements from last meeting</a:t>
            </a:r>
            <a:endParaRPr lang="zh-CN" altLang="en-US" sz="3600" dirty="0"/>
          </a:p>
        </p:txBody>
      </p:sp>
      <p:sp>
        <p:nvSpPr>
          <p:cNvPr id="3" name="内容占位符 2"/>
          <p:cNvSpPr>
            <a:spLocks noGrp="1"/>
          </p:cNvSpPr>
          <p:nvPr>
            <p:ph idx="1"/>
          </p:nvPr>
        </p:nvSpPr>
        <p:spPr>
          <a:xfrm>
            <a:off x="506437" y="1434906"/>
            <a:ext cx="11310425" cy="5303520"/>
          </a:xfrm>
        </p:spPr>
        <p:txBody>
          <a:bodyPr>
            <a:normAutofit fontScale="92500" lnSpcReduction="10000"/>
          </a:bodyPr>
          <a:lstStyle/>
          <a:p>
            <a:r>
              <a:rPr lang="en-US" altLang="zh-CN" dirty="0" smtClean="0"/>
              <a:t>Two fixed LTE reference configurations of the PC2 FDD-TDD EN-DC, DutyLTE1=70% , DutyLTE2=40% were agreed</a:t>
            </a:r>
          </a:p>
          <a:p>
            <a:endParaRPr lang="en-US" altLang="zh-CN" dirty="0"/>
          </a:p>
          <a:p>
            <a:r>
              <a:rPr lang="en-US" altLang="zh-CN" dirty="0" smtClean="0"/>
              <a:t>Average of two proposed options i.e. </a:t>
            </a:r>
            <a:r>
              <a:rPr lang="en-US" altLang="zh-CN" dirty="0"/>
              <a:t>[</a:t>
            </a:r>
            <a:r>
              <a:rPr lang="en-US" altLang="zh-CN" dirty="0" smtClean="0"/>
              <a:t>IMD2: 31.9 dB]  ; [IMD4: 18.5dB] for DC_3A_n78 combination were agreed</a:t>
            </a:r>
          </a:p>
          <a:p>
            <a:endParaRPr lang="en-US" altLang="zh-CN" dirty="0"/>
          </a:p>
          <a:p>
            <a:r>
              <a:rPr lang="en-US" altLang="zh-CN" dirty="0" smtClean="0"/>
              <a:t> The following capability set was agreed, corresponding to DutyLTE1 and DutyLTE2.</a:t>
            </a:r>
          </a:p>
          <a:p>
            <a:pPr lvl="1"/>
            <a:r>
              <a:rPr lang="en-US" altLang="zh-CN" dirty="0" smtClean="0"/>
              <a:t> maxNRDuty1 ∈ {30%, 40%, 50%, 60%, 70%, 80%, 90%, 100% </a:t>
            </a:r>
            <a:r>
              <a:rPr lang="en-US" altLang="zh-CN" dirty="0"/>
              <a:t>, </a:t>
            </a:r>
            <a:r>
              <a:rPr lang="en-US" altLang="zh-CN" dirty="0" err="1"/>
              <a:t>Full_duty_supported</a:t>
            </a:r>
            <a:r>
              <a:rPr lang="en-US" altLang="zh-CN" dirty="0" smtClean="0"/>
              <a:t>}</a:t>
            </a:r>
            <a:endParaRPr lang="en-US" altLang="zh-CN" sz="900" dirty="0" smtClean="0">
              <a:solidFill>
                <a:srgbClr val="FF0000"/>
              </a:solidFill>
            </a:endParaRPr>
          </a:p>
          <a:p>
            <a:pPr lvl="1"/>
            <a:r>
              <a:rPr lang="en-US" altLang="zh-CN" dirty="0" smtClean="0"/>
              <a:t> maxNRDuty2 ∈ {30%, 40%, 50%, 60%, 70%, 80%, 90%, 100% }</a:t>
            </a:r>
          </a:p>
          <a:p>
            <a:pPr lvl="1"/>
            <a:r>
              <a:rPr lang="en-US" altLang="zh-CN" dirty="0" err="1"/>
              <a:t>Full_duty_supported</a:t>
            </a:r>
            <a:r>
              <a:rPr lang="en-US" altLang="zh-CN" dirty="0"/>
              <a:t>: no restriction on uplink scheduling for both LTE and NR bands for applicability of PC2 inter-band EN-DC (FDD+TDD) requirements, i.e. SAR compliance will be fulfilled by UE based mechanisms e.g. P-MPR etc. </a:t>
            </a:r>
            <a:r>
              <a:rPr lang="en-US" altLang="zh-CN" dirty="0" smtClean="0"/>
              <a:t>If </a:t>
            </a:r>
            <a:r>
              <a:rPr lang="en-US" altLang="zh-CN" dirty="0"/>
              <a:t>UE indicate maxNRDuty1= </a:t>
            </a:r>
            <a:r>
              <a:rPr lang="en-US" altLang="zh-CN" dirty="0" err="1"/>
              <a:t>Full_duty_supported</a:t>
            </a:r>
            <a:r>
              <a:rPr lang="en-US" altLang="zh-CN" dirty="0"/>
              <a:t>, maxNRDuty2 signaling will be </a:t>
            </a:r>
            <a:r>
              <a:rPr lang="en-US" altLang="zh-CN" dirty="0" smtClean="0"/>
              <a:t>overridden </a:t>
            </a:r>
            <a:r>
              <a:rPr lang="en-US" altLang="zh-CN" dirty="0"/>
              <a:t>i.e. UE will follow  </a:t>
            </a:r>
            <a:r>
              <a:rPr lang="en-US" altLang="zh-CN" dirty="0" err="1"/>
              <a:t>Full_duty_supported</a:t>
            </a:r>
            <a:r>
              <a:rPr lang="en-US" altLang="zh-CN" dirty="0"/>
              <a:t> </a:t>
            </a:r>
            <a:r>
              <a:rPr lang="en-US" altLang="zh-CN" dirty="0" smtClean="0"/>
              <a:t>capability</a:t>
            </a:r>
            <a:r>
              <a:rPr lang="en-US" altLang="zh-CN" dirty="0"/>
              <a:t>.</a:t>
            </a:r>
            <a:endParaRPr lang="en-US" altLang="zh-CN" dirty="0" smtClean="0"/>
          </a:p>
          <a:p>
            <a:endParaRPr lang="zh-CN" altLang="en-US" dirty="0"/>
          </a:p>
        </p:txBody>
      </p:sp>
    </p:spTree>
    <p:extLst>
      <p:ext uri="{BB962C8B-B14F-4D97-AF65-F5344CB8AC3E}">
        <p14:creationId xmlns:p14="http://schemas.microsoft.com/office/powerpoint/2010/main" val="10657616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smtClean="0"/>
              <a:t>Way Forward – Subtopic 1-3</a:t>
            </a:r>
            <a:endParaRPr lang="zh-CN" altLang="en-US" sz="3600" dirty="0"/>
          </a:p>
        </p:txBody>
      </p:sp>
      <p:sp>
        <p:nvSpPr>
          <p:cNvPr id="3" name="内容占位符 2"/>
          <p:cNvSpPr>
            <a:spLocks noGrp="1"/>
          </p:cNvSpPr>
          <p:nvPr>
            <p:ph idx="1"/>
          </p:nvPr>
        </p:nvSpPr>
        <p:spPr>
          <a:xfrm>
            <a:off x="838200" y="1690688"/>
            <a:ext cx="10515600" cy="4794518"/>
          </a:xfrm>
        </p:spPr>
        <p:txBody>
          <a:bodyPr>
            <a:normAutofit fontScale="92500" lnSpcReduction="10000"/>
          </a:bodyPr>
          <a:lstStyle/>
          <a:p>
            <a:r>
              <a:rPr lang="en-US" altLang="zh-CN" sz="2600" dirty="0" smtClean="0"/>
              <a:t>Issues on “blind” scheme (scheme of reducing LTE FDD power)</a:t>
            </a:r>
          </a:p>
          <a:p>
            <a:pPr lvl="1"/>
            <a:r>
              <a:rPr lang="en-US" altLang="zh-CN" sz="2200" dirty="0" smtClean="0"/>
              <a:t>Option </a:t>
            </a:r>
            <a:r>
              <a:rPr lang="en-US" altLang="zh-CN" sz="2200" dirty="0"/>
              <a:t>1: Not to introduce “blind” scheme</a:t>
            </a:r>
            <a:r>
              <a:rPr lang="en-US" altLang="zh-CN" sz="2200" dirty="0" smtClean="0"/>
              <a:t>. (vivo, OPPO, Xiaomi, CU, Qualcomm, Samsung, Huawei, CHTTL, LGE)</a:t>
            </a:r>
          </a:p>
          <a:p>
            <a:pPr lvl="1"/>
            <a:r>
              <a:rPr lang="en-US" altLang="zh-CN" sz="2200" dirty="0" smtClean="0"/>
              <a:t>Option </a:t>
            </a:r>
            <a:r>
              <a:rPr lang="en-US" altLang="zh-CN" sz="2200" dirty="0"/>
              <a:t>2: Introduce a new item in UE </a:t>
            </a:r>
            <a:r>
              <a:rPr lang="en-US" altLang="zh-CN" sz="2200" dirty="0" err="1"/>
              <a:t>signalling</a:t>
            </a:r>
            <a:r>
              <a:rPr lang="en-US" altLang="zh-CN" sz="2200" dirty="0"/>
              <a:t> to indicate if “</a:t>
            </a:r>
            <a:r>
              <a:rPr lang="en-US" altLang="zh-CN" sz="2200" dirty="0" err="1"/>
              <a:t>Reduce_FDD_power</a:t>
            </a:r>
            <a:r>
              <a:rPr lang="en-US" altLang="zh-CN" sz="2200" dirty="0"/>
              <a:t>” is supported</a:t>
            </a:r>
            <a:r>
              <a:rPr lang="en-US" altLang="zh-CN" sz="2200" dirty="0" smtClean="0"/>
              <a:t>. (vivo, CHTTL)</a:t>
            </a:r>
          </a:p>
          <a:p>
            <a:pPr lvl="1"/>
            <a:r>
              <a:rPr lang="en-US" altLang="zh-CN" sz="2200" dirty="0" smtClean="0"/>
              <a:t>Option </a:t>
            </a:r>
            <a:r>
              <a:rPr lang="en-US" altLang="zh-CN" sz="2200" dirty="0"/>
              <a:t>3: When capability parameters are absent</a:t>
            </a:r>
            <a:r>
              <a:rPr lang="en-US" altLang="zh-CN" sz="2200" dirty="0" smtClean="0"/>
              <a:t>. (</a:t>
            </a:r>
            <a:r>
              <a:rPr lang="en-US" altLang="zh-CN" sz="2200" dirty="0" err="1" smtClean="0"/>
              <a:t>T-mobile</a:t>
            </a:r>
            <a:r>
              <a:rPr lang="en-US" altLang="zh-CN" sz="2200" dirty="0" smtClean="0"/>
              <a:t>)</a:t>
            </a:r>
          </a:p>
          <a:p>
            <a:pPr lvl="1"/>
            <a:r>
              <a:rPr lang="en-US" altLang="zh-CN" sz="2200" dirty="0" smtClean="0"/>
              <a:t>Option </a:t>
            </a:r>
            <a:r>
              <a:rPr lang="en-US" altLang="zh-CN" sz="2200" dirty="0"/>
              <a:t>4: Introduce the “blind” scheme as the baseline (a minimum total EN-DC power; also applies when duty-cycle capabilities are absent and in “fallback” from the duty-cycle scheme</a:t>
            </a:r>
            <a:r>
              <a:rPr lang="en-US" altLang="zh-CN" sz="2200" dirty="0" smtClean="0"/>
              <a:t>). </a:t>
            </a:r>
            <a:r>
              <a:rPr lang="zh-CN" altLang="en-US" sz="2200" dirty="0" smtClean="0"/>
              <a:t>（</a:t>
            </a:r>
            <a:r>
              <a:rPr lang="en-US" altLang="zh-CN" sz="2200" dirty="0" smtClean="0"/>
              <a:t>Ericsson, </a:t>
            </a:r>
            <a:r>
              <a:rPr lang="en-US" altLang="zh-CN" sz="2200" dirty="0" err="1" smtClean="0"/>
              <a:t>T-mobile</a:t>
            </a:r>
            <a:r>
              <a:rPr lang="en-US" altLang="zh-CN" sz="2200" dirty="0" smtClean="0"/>
              <a:t>, Vodafone)</a:t>
            </a:r>
          </a:p>
          <a:p>
            <a:pPr marL="457200" lvl="1" indent="0">
              <a:buNone/>
            </a:pPr>
            <a:endParaRPr lang="en-US" altLang="zh-CN" sz="2200" dirty="0" smtClean="0"/>
          </a:p>
          <a:p>
            <a:pPr lvl="1"/>
            <a:r>
              <a:rPr lang="en-US" altLang="zh-CN" sz="2200" dirty="0" smtClean="0"/>
              <a:t>It is recommended to discuss the following two questions in order to facilitate the discussion in subtopic 1-3:</a:t>
            </a:r>
            <a:endParaRPr lang="en-US" altLang="zh-CN" sz="2200" dirty="0"/>
          </a:p>
          <a:p>
            <a:pPr marL="457200" lvl="1" indent="0">
              <a:buNone/>
            </a:pPr>
            <a:r>
              <a:rPr lang="en-US" altLang="zh-CN" sz="2200" dirty="0" smtClean="0"/>
              <a:t>- Whether the scheme of “</a:t>
            </a:r>
            <a:r>
              <a:rPr lang="en-US" altLang="zh-CN" sz="2200" dirty="0" err="1" smtClean="0"/>
              <a:t>Reduce_FDD_power</a:t>
            </a:r>
            <a:r>
              <a:rPr lang="en-US" altLang="zh-CN" sz="2200" dirty="0" smtClean="0"/>
              <a:t>” is beneficial on top of the scheme based on reporting capability?</a:t>
            </a:r>
          </a:p>
          <a:p>
            <a:pPr marL="457200" lvl="1" indent="0">
              <a:buNone/>
            </a:pPr>
            <a:r>
              <a:rPr lang="en-US" altLang="zh-CN" sz="2200" dirty="0" smtClean="0"/>
              <a:t>- The impact on supporting the "blind scheme" when the UL EN-DC scheduling exceeds the UE capability on the UE side?</a:t>
            </a:r>
          </a:p>
          <a:p>
            <a:pPr lvl="1"/>
            <a:endParaRPr lang="zh-CN" altLang="en-US" dirty="0"/>
          </a:p>
        </p:txBody>
      </p:sp>
    </p:spTree>
    <p:extLst>
      <p:ext uri="{BB962C8B-B14F-4D97-AF65-F5344CB8AC3E}">
        <p14:creationId xmlns:p14="http://schemas.microsoft.com/office/powerpoint/2010/main" val="21118185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smtClean="0"/>
              <a:t>Way Forward – Subtopic 1-1</a:t>
            </a:r>
            <a:endParaRPr lang="zh-CN" altLang="en-US" sz="3600" dirty="0"/>
          </a:p>
        </p:txBody>
      </p:sp>
      <p:sp>
        <p:nvSpPr>
          <p:cNvPr id="3" name="内容占位符 2"/>
          <p:cNvSpPr>
            <a:spLocks noGrp="1"/>
          </p:cNvSpPr>
          <p:nvPr>
            <p:ph idx="1"/>
          </p:nvPr>
        </p:nvSpPr>
        <p:spPr>
          <a:xfrm>
            <a:off x="838200" y="1690688"/>
            <a:ext cx="10515600" cy="4351338"/>
          </a:xfrm>
        </p:spPr>
        <p:txBody>
          <a:bodyPr>
            <a:normAutofit lnSpcReduction="10000"/>
          </a:bodyPr>
          <a:lstStyle/>
          <a:p>
            <a:r>
              <a:rPr lang="en-US" altLang="zh-CN" dirty="0"/>
              <a:t>Choosing “default value” or “blind scheme” when capability parameters are absent</a:t>
            </a:r>
          </a:p>
          <a:p>
            <a:pPr lvl="1"/>
            <a:r>
              <a:rPr lang="en-US" altLang="zh-CN" dirty="0" smtClean="0"/>
              <a:t>Option1</a:t>
            </a:r>
            <a:r>
              <a:rPr lang="en-US" altLang="zh-CN" dirty="0"/>
              <a:t>: Using default value of </a:t>
            </a:r>
            <a:r>
              <a:rPr lang="en-US" altLang="zh-CN" dirty="0" err="1"/>
              <a:t>maxNRDuty</a:t>
            </a:r>
            <a:r>
              <a:rPr lang="en-US" altLang="zh-CN" dirty="0"/>
              <a:t> for two cases of LTE and NR power </a:t>
            </a:r>
            <a:r>
              <a:rPr lang="en-US" altLang="zh-CN" dirty="0" smtClean="0"/>
              <a:t>combination (vivo, OPPO, Xiaomi, CU, Samsung, CHTTL, Huawei)</a:t>
            </a:r>
          </a:p>
          <a:p>
            <a:pPr lvl="2"/>
            <a:r>
              <a:rPr lang="en-US" altLang="zh-CN" dirty="0"/>
              <a:t>Option 1-a: consider a conditional statement for 100% UL percentage with an upper limit of the UL power setting on the LTE side for each fixed LTE reference configuration</a:t>
            </a:r>
            <a:r>
              <a:rPr lang="en-US" altLang="zh-CN" dirty="0" smtClean="0"/>
              <a:t>.</a:t>
            </a:r>
            <a:endParaRPr lang="en-US" altLang="zh-CN" dirty="0"/>
          </a:p>
          <a:p>
            <a:pPr lvl="1"/>
            <a:r>
              <a:rPr lang="en-US" altLang="zh-CN" dirty="0" smtClean="0"/>
              <a:t>Option2</a:t>
            </a:r>
            <a:r>
              <a:rPr lang="en-US" altLang="zh-CN" dirty="0"/>
              <a:t>: Following </a:t>
            </a:r>
            <a:r>
              <a:rPr lang="en-US" altLang="zh-CN" dirty="0" smtClean="0"/>
              <a:t>“blind” </a:t>
            </a:r>
            <a:r>
              <a:rPr lang="en-US" altLang="zh-CN" dirty="0"/>
              <a:t>scheme by reduced power (P</a:t>
            </a:r>
            <a:r>
              <a:rPr lang="en-US" altLang="zh-CN" baseline="-25000" dirty="0"/>
              <a:t>LTE</a:t>
            </a:r>
            <a:r>
              <a:rPr lang="en-US" altLang="zh-CN" dirty="0"/>
              <a:t>) and use of the common UL-DL patterns on the TDD </a:t>
            </a:r>
            <a:r>
              <a:rPr lang="en-US" altLang="zh-CN" dirty="0" smtClean="0"/>
              <a:t>CG (Ericsson, </a:t>
            </a:r>
            <a:r>
              <a:rPr lang="en-US" altLang="zh-CN" dirty="0" err="1" smtClean="0"/>
              <a:t>T-mobile</a:t>
            </a:r>
            <a:r>
              <a:rPr lang="en-US" altLang="zh-CN" dirty="0" smtClean="0"/>
              <a:t>, Vodafone)</a:t>
            </a:r>
          </a:p>
          <a:p>
            <a:pPr lvl="1"/>
            <a:r>
              <a:rPr lang="en-US" altLang="zh-CN" u="sng" dirty="0"/>
              <a:t>Companies are suggested to focus on the decision between option 1 and option 2 in the first round, Option 1-a is suggested to be discussed afterwards</a:t>
            </a:r>
            <a:r>
              <a:rPr lang="en-US" altLang="zh-CN" u="sng" dirty="0" smtClean="0"/>
              <a:t>.</a:t>
            </a:r>
          </a:p>
          <a:p>
            <a:pPr lvl="1"/>
            <a:endParaRPr lang="zh-CN" altLang="en-US" dirty="0"/>
          </a:p>
        </p:txBody>
      </p:sp>
    </p:spTree>
    <p:extLst>
      <p:ext uri="{BB962C8B-B14F-4D97-AF65-F5344CB8AC3E}">
        <p14:creationId xmlns:p14="http://schemas.microsoft.com/office/powerpoint/2010/main" val="9702567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smtClean="0"/>
              <a:t>Way Forward – Subtopic 1-2</a:t>
            </a:r>
            <a:endParaRPr lang="zh-CN" altLang="en-US" sz="3600" dirty="0"/>
          </a:p>
        </p:txBody>
      </p:sp>
      <p:sp>
        <p:nvSpPr>
          <p:cNvPr id="3" name="内容占位符 2"/>
          <p:cNvSpPr>
            <a:spLocks noGrp="1"/>
          </p:cNvSpPr>
          <p:nvPr>
            <p:ph idx="1"/>
          </p:nvPr>
        </p:nvSpPr>
        <p:spPr>
          <a:xfrm>
            <a:off x="838200" y="1690688"/>
            <a:ext cx="10515600" cy="4351338"/>
          </a:xfrm>
        </p:spPr>
        <p:txBody>
          <a:bodyPr/>
          <a:lstStyle/>
          <a:p>
            <a:r>
              <a:rPr lang="en-US" altLang="zh-CN" dirty="0"/>
              <a:t>Choosing “PC fallback” or “blind scheme” when the UL EN-DC scheduling exceeds the UE capability</a:t>
            </a:r>
          </a:p>
          <a:p>
            <a:pPr lvl="1"/>
            <a:r>
              <a:rPr lang="en-US" altLang="zh-CN" dirty="0" smtClean="0"/>
              <a:t>Option1</a:t>
            </a:r>
            <a:r>
              <a:rPr lang="en-US" altLang="zh-CN" dirty="0"/>
              <a:t>: UE should fallback to </a:t>
            </a:r>
            <a:r>
              <a:rPr lang="en-US" altLang="zh-CN" dirty="0" smtClean="0"/>
              <a:t>PC3 (vivo, OPPO, Xiaomi, CU, Qualcomm, Samsung, Huawei)</a:t>
            </a:r>
            <a:endParaRPr lang="en-US" altLang="zh-CN" dirty="0"/>
          </a:p>
          <a:p>
            <a:pPr lvl="1"/>
            <a:r>
              <a:rPr lang="en-US" altLang="zh-CN" dirty="0" smtClean="0"/>
              <a:t>Option2</a:t>
            </a:r>
            <a:r>
              <a:rPr lang="en-US" altLang="zh-CN" dirty="0"/>
              <a:t>: </a:t>
            </a:r>
            <a:r>
              <a:rPr lang="en-US" altLang="zh-CN" dirty="0" smtClean="0"/>
              <a:t>“Blind” </a:t>
            </a:r>
            <a:r>
              <a:rPr lang="en-US" altLang="zh-CN" dirty="0"/>
              <a:t>scheme should be </a:t>
            </a:r>
            <a:r>
              <a:rPr lang="en-US" altLang="zh-CN" dirty="0" smtClean="0"/>
              <a:t>followed (Ericsson, </a:t>
            </a:r>
            <a:r>
              <a:rPr lang="en-US" altLang="zh-CN" dirty="0" err="1" smtClean="0"/>
              <a:t>T-mobile</a:t>
            </a:r>
            <a:r>
              <a:rPr lang="en-US" altLang="zh-CN" dirty="0" smtClean="0"/>
              <a:t>, Vodafone)</a:t>
            </a:r>
            <a:endParaRPr lang="en-US" altLang="zh-CN" dirty="0"/>
          </a:p>
          <a:p>
            <a:pPr lvl="1"/>
            <a:endParaRPr lang="zh-CN" altLang="en-US" dirty="0"/>
          </a:p>
        </p:txBody>
      </p:sp>
    </p:spTree>
    <p:extLst>
      <p:ext uri="{BB962C8B-B14F-4D97-AF65-F5344CB8AC3E}">
        <p14:creationId xmlns:p14="http://schemas.microsoft.com/office/powerpoint/2010/main" val="2259976238"/>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1143</TotalTime>
  <Words>761</Words>
  <Application>Microsoft Office PowerPoint</Application>
  <PresentationFormat>宽屏</PresentationFormat>
  <Paragraphs>48</Paragraphs>
  <Slides>6</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6</vt:i4>
      </vt:variant>
    </vt:vector>
  </HeadingPairs>
  <TitlesOfParts>
    <vt:vector size="14" baseType="lpstr">
      <vt:lpstr>新細明體</vt:lpstr>
      <vt:lpstr>等线</vt:lpstr>
      <vt:lpstr>等线 Light</vt:lpstr>
      <vt:lpstr>宋体</vt:lpstr>
      <vt:lpstr>Arial</vt:lpstr>
      <vt:lpstr>Symbol</vt:lpstr>
      <vt:lpstr>Times New Roman</vt:lpstr>
      <vt:lpstr>Office 主题​​</vt:lpstr>
      <vt:lpstr>WF on PC2 EN-DC FDD+TDD HPUE China Unicom, CHTTL, vivo, Huawei, Xiaomi</vt:lpstr>
      <vt:lpstr>Backgrounds</vt:lpstr>
      <vt:lpstr>Agreements from last meeting</vt:lpstr>
      <vt:lpstr>Way Forward – Subtopic 1-3</vt:lpstr>
      <vt:lpstr>Way Forward – Subtopic 1-1</vt:lpstr>
      <vt:lpstr>Way Forward – Subtopic 1-2</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High power UE (power class 2) for EN-DC (1 LTE FDD band + 1 NR TDD band) China Unicom</dc:title>
  <dc:creator>Basel</dc:creator>
  <cp:lastModifiedBy>Basel</cp:lastModifiedBy>
  <cp:revision>48</cp:revision>
  <dcterms:created xsi:type="dcterms:W3CDTF">2020-03-03T08:56:27Z</dcterms:created>
  <dcterms:modified xsi:type="dcterms:W3CDTF">2020-04-30T08:53:35Z</dcterms:modified>
</cp:coreProperties>
</file>