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61" r:id="rId4"/>
    <p:sldId id="264" r:id="rId5"/>
    <p:sldId id="265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g, Man Hung (Nokia - GB)" initials="NMH(-G" lastIdx="15" clrIdx="0"/>
  <p:cmAuthor id="2" name="Huawei" initials="Huawei" lastIdx="10" clrIdx="1"/>
  <p:cmAuthor id="3" name="xuefei" initials="xf" lastIdx="8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07615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WF on BS Antenna parameters for the SI on 6.425-7.125GHz and 10.0-10.5GHz</a:t>
            </a:r>
            <a:r>
              <a:rPr lang="zh-CN" altLang="zh-CN" dirty="0"/>
              <a:t/>
            </a:r>
            <a:br>
              <a:rPr lang="zh-CN" altLang="zh-CN" dirty="0"/>
            </a:br>
            <a:endParaRPr lang="sv-S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Huawei, [xxxx]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3GPP TSG-RAN WG4 Meeting #94-e-Bis</a:t>
            </a:r>
            <a:r>
              <a:rPr lang="en-US" altLang="zh-CN" sz="1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	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Electronic Meeting, 20 – 30 Apr., 2020</a:t>
            </a:r>
            <a:endParaRPr lang="ja-JP" altLang="en-US" sz="180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56319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R4-2005173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</a:t>
            </a:r>
          </a:p>
        </p:txBody>
      </p:sp>
      <p:sp>
        <p:nvSpPr>
          <p:cNvPr id="4" name="TextBox 2"/>
          <p:cNvSpPr txBox="1">
            <a:spLocks noGrp="1"/>
          </p:cNvSpPr>
          <p:nvPr>
            <p:ph idx="1"/>
          </p:nvPr>
        </p:nvSpPr>
        <p:spPr>
          <a:xfrm>
            <a:off x="757084" y="1528917"/>
            <a:ext cx="8694115" cy="701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Wide area rural scenarios is not needed according to ITU-R M.2292</a:t>
            </a:r>
            <a:endParaRPr lang="en-GB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Agreed items</a:t>
            </a:r>
          </a:p>
          <a:p>
            <a:endParaRPr lang="en-GB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r>
              <a:rPr lang="en-GB" altLang="zh-CN" sz="2400" dirty="0"/>
              <a:t>It was agreed to add following additional parameters to better characterize AAS antenna.</a:t>
            </a:r>
          </a:p>
          <a:p>
            <a:pPr lvl="1"/>
            <a:r>
              <a:rPr lang="en-GB" altLang="zh-CN" sz="2000" dirty="0"/>
              <a:t>Horizontal coverage range </a:t>
            </a:r>
          </a:p>
          <a:p>
            <a:pPr lvl="1"/>
            <a:r>
              <a:rPr lang="en-GB" altLang="zh-CN" sz="2000" dirty="0"/>
              <a:t>Vertical coverage range </a:t>
            </a:r>
          </a:p>
          <a:p>
            <a:pPr lvl="1"/>
            <a:r>
              <a:rPr lang="en-GB" altLang="zh-CN" sz="2000" dirty="0"/>
              <a:t>BS output power, TRP </a:t>
            </a:r>
          </a:p>
          <a:p>
            <a:endParaRPr lang="en-GB" altLang="zh-CN" sz="2400" dirty="0"/>
          </a:p>
          <a:p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altLang="zh-CN" dirty="0"/>
          </a:p>
          <a:p>
            <a:endParaRPr lang="en-GB" altLang="zh-CN" dirty="0"/>
          </a:p>
          <a:p>
            <a:endParaRPr lang="en-GB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750142" y="2571136"/>
          <a:ext cx="3034891" cy="1271004"/>
        </p:xfrm>
        <a:graphic>
          <a:graphicData uri="http://schemas.openxmlformats.org/drawingml/2006/table">
            <a:tbl>
              <a:tblPr firstRow="1" firstCol="1" bandRow="1"/>
              <a:tblGrid>
                <a:gridCol w="1015291"/>
                <a:gridCol w="1034259"/>
                <a:gridCol w="985341"/>
              </a:tblGrid>
              <a:tr h="5084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Wide area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Sub-urban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Wide area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Urban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a:t>A</a:t>
                      </a:r>
                      <a:r>
                        <a:rPr lang="en-GB" sz="900" i="1" baseline="-25000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a:t>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30 dB</a:t>
                      </a:r>
                      <a:endParaRPr lang="zh-CN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30 dB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a:t>SLA</a:t>
                      </a:r>
                      <a:r>
                        <a:rPr lang="en-GB" sz="900" i="1" baseline="-25000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a:t>v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30 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30 dB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a:t>L</a:t>
                      </a:r>
                      <a:r>
                        <a:rPr lang="en-GB" sz="900" i="1" baseline="-25000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a:t>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2.0 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2.0 dB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FFS on </a:t>
            </a:r>
            <a:r>
              <a:rPr lang="en-US" altLang="zh-CN" dirty="0"/>
              <a:t>6.425-7.125 GHz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altLang="zh-CN" sz="2400" dirty="0"/>
              <a:t>Element parameters</a:t>
            </a:r>
          </a:p>
          <a:p>
            <a:pPr lvl="1" hangingPunct="0"/>
            <a:r>
              <a:rPr lang="en-GB" altLang="zh-CN" sz="2000" dirty="0"/>
              <a:t>Horizontal/vertical </a:t>
            </a:r>
            <a:r>
              <a:rPr lang="en-US" altLang="zh-CN" sz="2000" dirty="0"/>
              <a:t>element spacing</a:t>
            </a:r>
            <a:endParaRPr lang="en-US" altLang="zh-CN" dirty="0"/>
          </a:p>
          <a:p>
            <a:pPr lvl="1" hangingPunct="0"/>
            <a:r>
              <a:rPr lang="en-GB" altLang="zh-CN" sz="2000" dirty="0"/>
              <a:t>Horizontal/vertical 3 dB </a:t>
            </a:r>
            <a:r>
              <a:rPr lang="en-GB" altLang="zh-CN" sz="2000" dirty="0" err="1"/>
              <a:t>beamwidth</a:t>
            </a:r>
            <a:endParaRPr lang="en-GB" altLang="zh-CN" sz="2000" dirty="0"/>
          </a:p>
          <a:p>
            <a:pPr lvl="1" hangingPunct="0"/>
            <a:r>
              <a:rPr lang="en-GB" altLang="zh-CN" sz="2000" dirty="0"/>
              <a:t>Element gain (</a:t>
            </a:r>
            <a:r>
              <a:rPr lang="en-GB" altLang="zh-CN" sz="2000" i="1" dirty="0" err="1"/>
              <a:t>G</a:t>
            </a:r>
            <a:r>
              <a:rPr lang="en-GB" altLang="zh-CN" sz="2000" i="1" baseline="-25000" dirty="0" err="1"/>
              <a:t>E,max</a:t>
            </a:r>
            <a:r>
              <a:rPr lang="en-GB" altLang="zh-CN" sz="2000" dirty="0"/>
              <a:t>)</a:t>
            </a:r>
            <a:endParaRPr lang="zh-CN" altLang="zh-CN" sz="2000" dirty="0"/>
          </a:p>
          <a:p>
            <a:pPr lvl="0" hangingPunct="0"/>
            <a:r>
              <a:rPr lang="en-US" altLang="zh-CN" sz="2400" dirty="0"/>
              <a:t>Antenna configuration, candidate options:</a:t>
            </a:r>
            <a:endParaRPr lang="zh-CN" altLang="zh-CN" sz="2400" dirty="0"/>
          </a:p>
          <a:p>
            <a:pPr lvl="1" hangingPunct="0"/>
            <a:r>
              <a:rPr lang="en-US" altLang="zh-CN" sz="2000" dirty="0"/>
              <a:t>8*8</a:t>
            </a:r>
            <a:endParaRPr lang="zh-CN" altLang="zh-CN" sz="2000" dirty="0"/>
          </a:p>
          <a:p>
            <a:pPr lvl="1" hangingPunct="0"/>
            <a:r>
              <a:rPr lang="en-US" altLang="zh-CN" sz="2000" dirty="0">
                <a:solidFill>
                  <a:srgbClr val="FF0000"/>
                </a:solidFill>
              </a:rPr>
              <a:t>4*8 </a:t>
            </a:r>
            <a:endParaRPr lang="zh-CN" altLang="zh-CN" sz="2000" dirty="0">
              <a:solidFill>
                <a:srgbClr val="FF0000"/>
              </a:solidFill>
            </a:endParaRPr>
          </a:p>
          <a:p>
            <a:pPr lvl="1" hangingPunct="0"/>
            <a:r>
              <a:rPr lang="en-US" altLang="zh-CN" sz="2000" dirty="0"/>
              <a:t>16*8</a:t>
            </a:r>
          </a:p>
          <a:p>
            <a:pPr hangingPunct="0"/>
            <a:r>
              <a:rPr lang="en-GB" altLang="zh-CN" sz="2400" dirty="0"/>
              <a:t>additional parameters</a:t>
            </a:r>
            <a:endParaRPr lang="zh-CN" altLang="en-US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987170"/>
              </p:ext>
            </p:extLst>
          </p:nvPr>
        </p:nvGraphicFramePr>
        <p:xfrm>
          <a:off x="1516440" y="5117692"/>
          <a:ext cx="3644162" cy="1061883"/>
        </p:xfrm>
        <a:graphic>
          <a:graphicData uri="http://schemas.openxmlformats.org/drawingml/2006/table">
            <a:tbl>
              <a:tblPr firstRow="1" firstCol="1" bandRow="1"/>
              <a:tblGrid>
                <a:gridCol w="2150992"/>
                <a:gridCol w="764668"/>
                <a:gridCol w="728502"/>
              </a:tblGrid>
              <a:tr h="424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Wide area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Sub-urban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Wide area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Urban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3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Horizontal coverage range (degrees)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+/- 60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+/- 60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3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Vertical coverage range (degrees)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FFS </a:t>
                      </a:r>
                      <a:endParaRPr lang="zh-CN" sz="10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9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3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BS output power, TRP (dBm)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0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0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FFS on 10.0-10.5GHz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altLang="zh-CN" dirty="0"/>
              <a:t>Element parameters</a:t>
            </a:r>
          </a:p>
          <a:p>
            <a:pPr lvl="1" hangingPunct="0"/>
            <a:r>
              <a:rPr lang="en-GB" altLang="zh-CN" dirty="0"/>
              <a:t>Horizontal/vertical </a:t>
            </a:r>
            <a:r>
              <a:rPr lang="en-US" altLang="zh-CN" dirty="0"/>
              <a:t>element spacing</a:t>
            </a:r>
          </a:p>
          <a:p>
            <a:pPr lvl="1" hangingPunct="0"/>
            <a:r>
              <a:rPr lang="en-GB" altLang="zh-CN" dirty="0"/>
              <a:t>Horizontal/vertical 3 dB </a:t>
            </a:r>
            <a:r>
              <a:rPr lang="en-GB" altLang="zh-CN" dirty="0" err="1"/>
              <a:t>beamwidth</a:t>
            </a:r>
            <a:endParaRPr lang="en-GB" altLang="zh-CN" dirty="0"/>
          </a:p>
          <a:p>
            <a:pPr lvl="1" hangingPunct="0"/>
            <a:r>
              <a:rPr lang="en-GB" altLang="zh-CN" dirty="0"/>
              <a:t>Element gain (</a:t>
            </a:r>
            <a:r>
              <a:rPr lang="en-GB" altLang="zh-CN" i="1" dirty="0" err="1"/>
              <a:t>G</a:t>
            </a:r>
            <a:r>
              <a:rPr lang="en-GB" altLang="zh-CN" i="1" baseline="-25000" dirty="0" err="1"/>
              <a:t>E,max</a:t>
            </a:r>
            <a:r>
              <a:rPr lang="en-GB" altLang="zh-CN" dirty="0"/>
              <a:t>)</a:t>
            </a:r>
            <a:endParaRPr lang="zh-CN" altLang="zh-CN" dirty="0"/>
          </a:p>
          <a:p>
            <a:pPr lvl="0" hangingPunct="0"/>
            <a:r>
              <a:rPr lang="en-US" altLang="zh-CN" dirty="0"/>
              <a:t>Antenna configuration</a:t>
            </a:r>
          </a:p>
          <a:p>
            <a:pPr hangingPunct="0"/>
            <a:r>
              <a:rPr lang="en-GB" altLang="zh-CN" dirty="0"/>
              <a:t>Additional parameters</a:t>
            </a:r>
            <a:endParaRPr lang="zh-CN" altLang="en-US" dirty="0"/>
          </a:p>
          <a:p>
            <a:pPr lvl="0" hangingPunc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900" dirty="0"/>
              <a:t>[1] R4-200</a:t>
            </a:r>
            <a:r>
              <a:rPr lang="en-GB" altLang="zh-CN" sz="1900" dirty="0"/>
              <a:t>4973, </a:t>
            </a:r>
            <a:r>
              <a:rPr lang="en-US" altLang="zh-CN" sz="1900" dirty="0"/>
              <a:t>discussion on IMT parameters for frequency ranges below 7.125GHz,	CMCC</a:t>
            </a:r>
          </a:p>
          <a:p>
            <a:r>
              <a:rPr lang="en-US" altLang="zh-CN" sz="1900" dirty="0"/>
              <a:t>[2] R4-2003762, On IMT antenna parameters relevant for 6 to 7 GHz,	Ericsson</a:t>
            </a:r>
          </a:p>
          <a:p>
            <a:r>
              <a:rPr lang="en-US" altLang="zh-CN" sz="1900" dirty="0"/>
              <a:t>[3] R4-2004144, Discussion on IMT parameters for 6.425-7.125GHz and 10-10.5GHz, ZTE Corporation</a:t>
            </a:r>
          </a:p>
          <a:p>
            <a:r>
              <a:rPr lang="en-US" altLang="zh-CN" sz="1900" dirty="0"/>
              <a:t>[4] R4-2004951, System level simulation methodology and assumptions for study on IMT parameters for frequency ranges 6.425-7.125GHz and 10.0-10.5GHz, Nokia, Nokia Shanghai Bell</a:t>
            </a:r>
          </a:p>
          <a:p>
            <a:r>
              <a:rPr lang="en-US" altLang="zh-CN" sz="1900" dirty="0"/>
              <a:t>[5] R4-2004539,	IMT technology  - 6.425-7.025GHz and 7.025-7.125GHz simulation parameters,	Huawei</a:t>
            </a:r>
          </a:p>
          <a:p>
            <a:r>
              <a:rPr lang="en-US" altLang="zh-CN" sz="1900" dirty="0"/>
              <a:t>[6] R4-2004540,	IMT technology 10-10.5 GHz simulation parameters,	Huawei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158</Words>
  <Application>Microsoft Office PowerPoint</Application>
  <PresentationFormat>宽屏</PresentationFormat>
  <Paragraphs>73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 Unicode MS</vt:lpstr>
      <vt:lpstr>等线</vt:lpstr>
      <vt:lpstr>等线 Light</vt:lpstr>
      <vt:lpstr>Arial</vt:lpstr>
      <vt:lpstr>Calibri</vt:lpstr>
      <vt:lpstr>Calibri Light</vt:lpstr>
      <vt:lpstr>Cambria Math</vt:lpstr>
      <vt:lpstr>Times New Roman</vt:lpstr>
      <vt:lpstr>Office Theme</vt:lpstr>
      <vt:lpstr>WF on BS Antenna parameters for the SI on 6.425-7.125GHz and 10.0-10.5GHz </vt:lpstr>
      <vt:lpstr>Agreements</vt:lpstr>
      <vt:lpstr>FFS on 6.425-7.125 GHz </vt:lpstr>
      <vt:lpstr>FFS on 10.0-10.5GHz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support of asymmetric channel bandwidth for n66</dc:title>
  <dc:creator>Liuliehai</dc:creator>
  <cp:lastModifiedBy>Huawei</cp:lastModifiedBy>
  <cp:revision>106</cp:revision>
  <dcterms:created xsi:type="dcterms:W3CDTF">2018-11-12T22:28:00Z</dcterms:created>
  <dcterms:modified xsi:type="dcterms:W3CDTF">2020-04-29T16:05:49Z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(3)VFJLwBuRwIceRqfoTUtUwK0qGoabrj8RABRXDzFPbeN/uPVd9o6Q4eogyxje4DONQbxQULQc
3/oYdpXOA0gf+qjH3KTLBkO/OXRJsdS7P5bZyl/lEWcIJnD0Xx/owbg3egprn5GmB1GspFAr
y8eKV5hvU/MvadluIuHhOv7oRgztaMnFd7o5CrVhhO4sIWOoZpF6hpWXk3dsx/rg9BM5awZ1
i2pNChW6dzJ4o9RCoo</vt:lpwstr>
  </property>
  <property fmtid="{D5CDD505-2E9C-101B-9397-08002B2CF9AE}" pid="3" name="_2015_ms_pID_7253431">
    <vt:lpwstr>5UrCODy6VaurFlBPyzuHbMLO2Lqjedi53KLyUmcrwqGcw+SuzdUb7/
+5/ZOa436NRSndPmyp3/izvlKgJ2eR/8bf6QXow09y2LMOFsO8stMv1NPfu24cA+vONLfND6
iCZbBWGabLJ3pfF7RmVRXcjwNu+hM1qTlto1Lo+e7nGBVB8jkt4Brg7LJpzokXUIf0jOgF2C
+H9iQwkY41GQRPVZSTDJ1gCF1elzROJxpbxv</vt:lpwstr>
  </property>
  <property fmtid="{D5CDD505-2E9C-101B-9397-08002B2CF9AE}" pid="4" name="_2015_ms_pID_7253432">
    <vt:lpwstr>xQ==</vt:lpwstr>
  </property>
  <property fmtid="{D5CDD505-2E9C-101B-9397-08002B2CF9AE}" pid="5" name="_NewReviewCycle">
    <vt:lpwstr/>
  </property>
  <property fmtid="{D5CDD505-2E9C-101B-9397-08002B2CF9AE}" pid="6" name="KSOProductBuildVer">
    <vt:lpwstr>2052-10.8.2.6613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1587949173</vt:lpwstr>
  </property>
</Properties>
</file>