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7" r:id="rId3"/>
    <p:sldId id="413" r:id="rId4"/>
    <p:sldId id="414" r:id="rId5"/>
    <p:sldId id="417" r:id="rId6"/>
    <p:sldId id="415" r:id="rId7"/>
    <p:sldId id="416" r:id="rId8"/>
    <p:sldId id="418" r:id="rId9"/>
    <p:sldId id="422" r:id="rId10"/>
    <p:sldId id="420" r:id="rId11"/>
    <p:sldId id="293" r:id="rId12"/>
    <p:sldId id="299" r:id="rId13"/>
    <p:sldId id="424" r:id="rId14"/>
    <p:sldId id="425" r:id="rId15"/>
    <p:sldId id="426" r:id="rId16"/>
    <p:sldId id="427" r:id="rId17"/>
    <p:sldId id="428" r:id="rId18"/>
    <p:sldId id="429" r:id="rId19"/>
    <p:sldId id="430" r:id="rId20"/>
    <p:sldId id="431" r:id="rId21"/>
    <p:sldId id="432" r:id="rId22"/>
    <p:sldId id="434" r:id="rId23"/>
    <p:sldId id="435" r:id="rId24"/>
    <p:sldId id="436" r:id="rId25"/>
    <p:sldId id="437" r:id="rId26"/>
    <p:sldId id="438" r:id="rId27"/>
    <p:sldId id="439" r:id="rId28"/>
    <p:sldId id="441" r:id="rId29"/>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p:cViewPr varScale="1">
        <p:scale>
          <a:sx n="63" d="100"/>
          <a:sy n="63" d="100"/>
        </p:scale>
        <p:origin x="68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EB924-CE89-428A-A0EF-CD68A3C981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037FC7-8AE3-471E-966C-EA6373A2A7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FD99EA-464A-471C-B118-0B5A49C26967}"/>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76A40954-846B-416E-B1A7-14A9A09D8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183EB8-8769-42E1-9A21-7288A57015C1}"/>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88863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8F0A-8F24-49ED-9E75-5931284B7E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72BBF-A9C0-48CA-A271-54711875E2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98DBA-9FCC-43AB-8000-CDF9DE950926}"/>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50F14C1F-7BA1-45A1-8344-89EE88661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6467-A011-46BD-BBF9-D94926B643D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95028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5E86A-E5D7-4024-A12B-122392E819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950EF-E7E2-41B9-8FEA-E2FB04D62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8DCA7-B354-454C-9501-78512EC2CD2A}"/>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541E946C-0B7F-4413-8CC5-58B8A8215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8B3CB-876F-4C62-9455-6E7409A6516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28877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EE1E-A94F-4F03-A926-2452A8FC3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9F58D-9CA9-49D0-A4DC-CCF548913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E2642-0E80-4A96-9308-8826E651376E}"/>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3DA571CA-E4AE-4B99-8937-17DEC42E3B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66E7A-C5AE-4096-B48D-171CE4E67EB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04995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B0CFB-B2D0-40C6-A3B3-523B3ED16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3138D0-FF1B-42D9-B956-6D9A7222BE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9A6A1F-B1A2-41A2-9EFE-9FCFC8B7704E}"/>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B9122EFD-4EDE-41E4-A3CB-E033CE2E8F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A064-7155-4F1F-B8DA-477C3D74079D}"/>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198073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EF7AE-A626-4058-8111-5CCCAE5A6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25E9C-4DE6-4CC7-AACD-1EC28FB8C2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05355-72C6-4AFE-80A0-1A8D613E6E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D02962-1F55-400C-9C26-2AB743DA6554}"/>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6" name="Footer Placeholder 5">
            <a:extLst>
              <a:ext uri="{FF2B5EF4-FFF2-40B4-BE49-F238E27FC236}">
                <a16:creationId xmlns:a16="http://schemas.microsoft.com/office/drawing/2014/main" id="{D40624DB-F064-49B4-AC90-831821ED7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3DCD3-427C-4F78-AC0C-4F6BED82D00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01348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2795-D0E7-4999-BB4A-712AE34789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7DD754-17F2-49C4-9F0C-0AF3393FC6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6C541E-63EA-46D4-8B8C-937463A85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77DCA-44EB-49E9-BA22-A32DAF564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E6C8B-3641-482E-BF9E-077DC7313F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41ACC6-1277-4FC8-B152-A930494A4853}"/>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8" name="Footer Placeholder 7">
            <a:extLst>
              <a:ext uri="{FF2B5EF4-FFF2-40B4-BE49-F238E27FC236}">
                <a16:creationId xmlns:a16="http://schemas.microsoft.com/office/drawing/2014/main" id="{40596608-F19C-4B9B-8480-29B235521D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67449E-C1ED-497C-86D6-84812A990633}"/>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56124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AC40-31A7-4A8D-A8CC-EF55BB6D35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BC824-1950-431F-99B1-191B2637A281}"/>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4" name="Footer Placeholder 3">
            <a:extLst>
              <a:ext uri="{FF2B5EF4-FFF2-40B4-BE49-F238E27FC236}">
                <a16:creationId xmlns:a16="http://schemas.microsoft.com/office/drawing/2014/main" id="{483F8084-4371-437C-808F-A6AF335F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DCF76-7222-4DDD-BD98-473489437FC2}"/>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7645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F5F377-1C73-4449-87DC-CDBA9F004A18}"/>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3" name="Footer Placeholder 2">
            <a:extLst>
              <a:ext uri="{FF2B5EF4-FFF2-40B4-BE49-F238E27FC236}">
                <a16:creationId xmlns:a16="http://schemas.microsoft.com/office/drawing/2014/main" id="{F2770D86-D766-4002-94BD-D2D4CAB86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7BBAD-2F27-4A42-8704-3B80629C668E}"/>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4219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DD50-522A-4E81-BC23-37DD1841A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F5A412-31D1-4CCF-B7B5-98CB75DA0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D3BD06-23A7-46B1-BD53-8CF4BD32C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D0F52D-E0D4-42DA-A446-0D165D24787B}"/>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6" name="Footer Placeholder 5">
            <a:extLst>
              <a:ext uri="{FF2B5EF4-FFF2-40B4-BE49-F238E27FC236}">
                <a16:creationId xmlns:a16="http://schemas.microsoft.com/office/drawing/2014/main" id="{116BA857-F703-4A22-BDE1-BA2EC597B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FD4767-73B2-4FE8-A195-2927FD5E328F}"/>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51601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45E2-02FA-45CE-B56A-BF540B7BD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AB0E02-AC1D-4D20-ACE8-C8D58B1F68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D60D4-4780-4FEB-A018-F00CD546E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99288-F59F-4FA7-8D0C-0EB80A7F146B}"/>
              </a:ext>
            </a:extLst>
          </p:cNvPr>
          <p:cNvSpPr>
            <a:spLocks noGrp="1"/>
          </p:cNvSpPr>
          <p:nvPr>
            <p:ph type="dt" sz="half" idx="10"/>
          </p:nvPr>
        </p:nvSpPr>
        <p:spPr/>
        <p:txBody>
          <a:bodyPr/>
          <a:lstStyle/>
          <a:p>
            <a:fld id="{0B704CF2-EB1B-4345-8A06-C8493127BAB9}" type="datetimeFigureOut">
              <a:rPr lang="en-US" smtClean="0"/>
              <a:t>4/29/2020</a:t>
            </a:fld>
            <a:endParaRPr lang="en-US"/>
          </a:p>
        </p:txBody>
      </p:sp>
      <p:sp>
        <p:nvSpPr>
          <p:cNvPr id="6" name="Footer Placeholder 5">
            <a:extLst>
              <a:ext uri="{FF2B5EF4-FFF2-40B4-BE49-F238E27FC236}">
                <a16:creationId xmlns:a16="http://schemas.microsoft.com/office/drawing/2014/main" id="{87FC3288-3431-440C-AA2B-9E8F9FF20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2DB0EF-7F0E-4821-8994-BC96EA200C75}"/>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712194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B702A-2064-4249-9337-B7CCB5766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6840D2-F9D3-4221-A75E-DB56E7672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E7061-4F17-464C-8BBD-844EEA011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704CF2-EB1B-4345-8A06-C8493127BAB9}" type="datetimeFigureOut">
              <a:rPr lang="en-US" smtClean="0"/>
              <a:t>4/29/2020</a:t>
            </a:fld>
            <a:endParaRPr lang="en-US"/>
          </a:p>
        </p:txBody>
      </p:sp>
      <p:sp>
        <p:nvSpPr>
          <p:cNvPr id="5" name="Footer Placeholder 4">
            <a:extLst>
              <a:ext uri="{FF2B5EF4-FFF2-40B4-BE49-F238E27FC236}">
                <a16:creationId xmlns:a16="http://schemas.microsoft.com/office/drawing/2014/main" id="{FB8ACF36-FDCF-450D-AC98-2A1430DC61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2930E5-642E-4DAB-93FE-CE8DCBF312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6C509-8979-4917-91FD-5F044E6FA99A}" type="slidenum">
              <a:rPr lang="en-US" smtClean="0"/>
              <a:t>‹#›</a:t>
            </a:fld>
            <a:endParaRPr lang="en-US"/>
          </a:p>
        </p:txBody>
      </p:sp>
    </p:spTree>
    <p:extLst>
      <p:ext uri="{BB962C8B-B14F-4D97-AF65-F5344CB8AC3E}">
        <p14:creationId xmlns:p14="http://schemas.microsoft.com/office/powerpoint/2010/main" val="168878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3) </a:t>
            </a:r>
            <a:br>
              <a:rPr lang="en-US" dirty="0"/>
            </a:br>
            <a:br>
              <a:rPr lang="en-US" dirty="0"/>
            </a:br>
            <a:r>
              <a:rPr lang="en-US" sz="4400" dirty="0"/>
              <a:t>Agreements and topics discussed in email thread:</a:t>
            </a:r>
            <a:br>
              <a:rPr lang="en-US" sz="4400" dirty="0"/>
            </a:br>
            <a:r>
              <a:rPr lang="en-US" sz="4400" dirty="0"/>
              <a:t>[94e Bis][106] NR_unlic_RRM_Core_Part_3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Nokia, Nokia Shanghai Bell</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#94-e-Bis                                                                                                                        R4-2005375</a:t>
            </a:r>
            <a:endParaRPr lang="en-GB" b="1" dirty="0">
              <a:solidFill>
                <a:srgbClr val="FF0000"/>
              </a:solidFill>
            </a:endParaRPr>
          </a:p>
          <a:p>
            <a:r>
              <a:rPr lang="en-US" b="1" dirty="0"/>
              <a:t>Electronic Meeting, April 20 – April 30, 2020</a:t>
            </a:r>
            <a:endParaRPr lang="sv-SE" dirty="0"/>
          </a:p>
          <a:p>
            <a:pPr hangingPunct="0"/>
            <a:r>
              <a:rPr lang="en-GB" b="1" dirty="0"/>
              <a:t>Agenda Items: 6.1.5.11 and 6.1.5.12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588DD-E9E2-431A-B137-91E59CC65B5B}"/>
              </a:ext>
            </a:extLst>
          </p:cNvPr>
          <p:cNvSpPr>
            <a:spLocks noGrp="1"/>
          </p:cNvSpPr>
          <p:nvPr>
            <p:ph type="title"/>
          </p:nvPr>
        </p:nvSpPr>
        <p:spPr/>
        <p:txBody>
          <a:bodyPr/>
          <a:lstStyle/>
          <a:p>
            <a:r>
              <a:rPr lang="en-US" b="1" u="sng" dirty="0"/>
              <a:t>Topic #3: RSSI and CO measurements in NR-U</a:t>
            </a:r>
          </a:p>
        </p:txBody>
      </p:sp>
      <p:sp>
        <p:nvSpPr>
          <p:cNvPr id="3" name="Content Placeholder 2">
            <a:extLst>
              <a:ext uri="{FF2B5EF4-FFF2-40B4-BE49-F238E27FC236}">
                <a16:creationId xmlns:a16="http://schemas.microsoft.com/office/drawing/2014/main" id="{5A75CCAD-2D6A-40EA-B76E-C60C9EB7139D}"/>
              </a:ext>
            </a:extLst>
          </p:cNvPr>
          <p:cNvSpPr>
            <a:spLocks noGrp="1"/>
          </p:cNvSpPr>
          <p:nvPr>
            <p:ph idx="1"/>
          </p:nvPr>
        </p:nvSpPr>
        <p:spPr/>
        <p:txBody>
          <a:bodyPr/>
          <a:lstStyle/>
          <a:p>
            <a:endParaRPr lang="en-US" u="sng" dirty="0"/>
          </a:p>
          <a:p>
            <a:r>
              <a:rPr lang="en-US" dirty="0"/>
              <a:t>Issue 3-2-3: Need for new measurement gap patterns</a:t>
            </a:r>
          </a:p>
          <a:p>
            <a:pPr lvl="1"/>
            <a:r>
              <a:rPr lang="en-US" dirty="0">
                <a:solidFill>
                  <a:srgbClr val="FF0000"/>
                </a:solidFill>
              </a:rPr>
              <a:t>No new measurement gap pattern to be defined for RSSI Measurements in NR-U. No requirement for RMTC with duration larger than 5ms</a:t>
            </a:r>
          </a:p>
          <a:p>
            <a:pPr hangingPunct="0"/>
            <a:r>
              <a:rPr lang="en-GB" u="sng" dirty="0"/>
              <a:t>Issue 3-3-5: Interruption </a:t>
            </a:r>
            <a:endParaRPr lang="da-DK" dirty="0"/>
          </a:p>
          <a:p>
            <a:pPr hangingPunct="0"/>
            <a:r>
              <a:rPr lang="en-US" dirty="0">
                <a:solidFill>
                  <a:srgbClr val="00B050"/>
                </a:solidFill>
              </a:rPr>
              <a:t>RAN4 to define interruption requirements on </a:t>
            </a:r>
            <a:r>
              <a:rPr lang="en-US" dirty="0" err="1">
                <a:solidFill>
                  <a:srgbClr val="00B050"/>
                </a:solidFill>
              </a:rPr>
              <a:t>SCells</a:t>
            </a:r>
            <a:r>
              <a:rPr lang="en-US" dirty="0">
                <a:solidFill>
                  <a:srgbClr val="00B050"/>
                </a:solidFill>
              </a:rPr>
              <a:t> that are deactivated when RMTC or measurement cycles are long. LTE LAA requirements in clauses 7.8.2.11 and 7.8.2.12 of TS 36.133 can be used as a starting point.</a:t>
            </a:r>
            <a:endParaRPr lang="da-DK" dirty="0">
              <a:solidFill>
                <a:srgbClr val="00B050"/>
              </a:solidFill>
            </a:endParaRPr>
          </a:p>
          <a:p>
            <a:pPr lvl="1"/>
            <a:endParaRPr lang="en-US" dirty="0">
              <a:solidFill>
                <a:srgbClr val="FF0000"/>
              </a:solidFill>
            </a:endParaRPr>
          </a:p>
        </p:txBody>
      </p:sp>
    </p:spTree>
    <p:extLst>
      <p:ext uri="{BB962C8B-B14F-4D97-AF65-F5344CB8AC3E}">
        <p14:creationId xmlns:p14="http://schemas.microsoft.com/office/powerpoint/2010/main" val="859673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7198-3D0C-4F66-A0E0-3E23070E490B}"/>
              </a:ext>
            </a:extLst>
          </p:cNvPr>
          <p:cNvSpPr>
            <a:spLocks noGrp="1"/>
          </p:cNvSpPr>
          <p:nvPr>
            <p:ph type="title"/>
          </p:nvPr>
        </p:nvSpPr>
        <p:spPr/>
        <p:txBody>
          <a:bodyPr/>
          <a:lstStyle/>
          <a:p>
            <a:pPr algn="ctr"/>
            <a:r>
              <a:rPr lang="en-US" dirty="0"/>
              <a:t>Issues that need further discussion</a:t>
            </a:r>
          </a:p>
        </p:txBody>
      </p:sp>
      <p:sp>
        <p:nvSpPr>
          <p:cNvPr id="3" name="Text Placeholder 2">
            <a:extLst>
              <a:ext uri="{FF2B5EF4-FFF2-40B4-BE49-F238E27FC236}">
                <a16:creationId xmlns:a16="http://schemas.microsoft.com/office/drawing/2014/main" id="{EB034D05-E358-4CD1-83BB-2E5FEBEB98B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90939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2120D6-9EC6-447F-9118-89C7699DCD91}"/>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99354B44-D546-475A-9B06-1BC47064948F}"/>
              </a:ext>
            </a:extLst>
          </p:cNvPr>
          <p:cNvSpPr>
            <a:spLocks noGrp="1"/>
          </p:cNvSpPr>
          <p:nvPr>
            <p:ph idx="1"/>
          </p:nvPr>
        </p:nvSpPr>
        <p:spPr/>
        <p:txBody>
          <a:bodyPr/>
          <a:lstStyle/>
          <a:p>
            <a:pPr marL="0" indent="0">
              <a:buNone/>
            </a:pPr>
            <a:r>
              <a:rPr lang="da-DK" dirty="0"/>
              <a:t>The intention of </a:t>
            </a:r>
            <a:r>
              <a:rPr lang="da-DK" dirty="0" err="1"/>
              <a:t>this</a:t>
            </a:r>
            <a:r>
              <a:rPr lang="da-DK" dirty="0"/>
              <a:t> part of the </a:t>
            </a:r>
            <a:r>
              <a:rPr lang="da-DK" dirty="0" err="1"/>
              <a:t>Way</a:t>
            </a:r>
            <a:r>
              <a:rPr lang="da-DK" dirty="0"/>
              <a:t> forward is to list the options </a:t>
            </a:r>
            <a:r>
              <a:rPr lang="da-DK" dirty="0" err="1"/>
              <a:t>discussed</a:t>
            </a:r>
            <a:r>
              <a:rPr lang="da-DK" dirty="0"/>
              <a:t> </a:t>
            </a:r>
            <a:r>
              <a:rPr lang="da-DK" dirty="0" err="1"/>
              <a:t>during</a:t>
            </a:r>
            <a:r>
              <a:rPr lang="da-DK" dirty="0"/>
              <a:t> RAN4 94e-bis. Companies </a:t>
            </a:r>
            <a:r>
              <a:rPr lang="da-DK" dirty="0" err="1"/>
              <a:t>are</a:t>
            </a:r>
            <a:r>
              <a:rPr lang="da-DK" dirty="0"/>
              <a:t> </a:t>
            </a:r>
            <a:r>
              <a:rPr lang="da-DK" dirty="0" err="1"/>
              <a:t>encouraged</a:t>
            </a:r>
            <a:r>
              <a:rPr lang="da-DK" dirty="0"/>
              <a:t> to provide input to the </a:t>
            </a:r>
            <a:r>
              <a:rPr lang="da-DK" dirty="0" err="1"/>
              <a:t>topics</a:t>
            </a:r>
            <a:r>
              <a:rPr lang="da-DK" dirty="0"/>
              <a:t> in </a:t>
            </a:r>
            <a:r>
              <a:rPr lang="da-DK" dirty="0" err="1"/>
              <a:t>this</a:t>
            </a:r>
            <a:r>
              <a:rPr lang="da-DK" dirty="0"/>
              <a:t> </a:t>
            </a:r>
            <a:r>
              <a:rPr lang="da-DK" dirty="0" err="1"/>
              <a:t>Section</a:t>
            </a:r>
            <a:r>
              <a:rPr lang="da-DK" dirty="0"/>
              <a:t>.</a:t>
            </a:r>
          </a:p>
          <a:p>
            <a:pPr marL="0" indent="0">
              <a:buNone/>
            </a:pPr>
            <a:endParaRPr lang="da-DK" dirty="0"/>
          </a:p>
          <a:p>
            <a:pPr marL="0" indent="0">
              <a:buNone/>
            </a:pPr>
            <a:r>
              <a:rPr lang="da-DK" dirty="0"/>
              <a:t>The </a:t>
            </a:r>
            <a:r>
              <a:rPr lang="da-DK" dirty="0" err="1"/>
              <a:t>issues</a:t>
            </a:r>
            <a:r>
              <a:rPr lang="da-DK" dirty="0"/>
              <a:t> </a:t>
            </a:r>
            <a:r>
              <a:rPr lang="da-DK" dirty="0" err="1"/>
              <a:t>are</a:t>
            </a:r>
            <a:r>
              <a:rPr lang="da-DK" dirty="0"/>
              <a:t> </a:t>
            </a:r>
            <a:r>
              <a:rPr lang="da-DK" dirty="0" err="1"/>
              <a:t>detailed</a:t>
            </a:r>
            <a:r>
              <a:rPr lang="da-DK" dirty="0"/>
              <a:t> in R4-2005390.</a:t>
            </a:r>
            <a:endParaRPr lang="en-US" dirty="0"/>
          </a:p>
        </p:txBody>
      </p:sp>
    </p:spTree>
    <p:extLst>
      <p:ext uri="{BB962C8B-B14F-4D97-AF65-F5344CB8AC3E}">
        <p14:creationId xmlns:p14="http://schemas.microsoft.com/office/powerpoint/2010/main" val="305461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#1: SFTD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a:bodyPr>
          <a:lstStyle/>
          <a:p>
            <a:r>
              <a:rPr lang="en-US" u="sng" dirty="0"/>
              <a:t>Issue 1-1: Maximum scaling of inter-RAT SFTD measurements</a:t>
            </a:r>
          </a:p>
          <a:p>
            <a:r>
              <a:rPr lang="en-US" i="1" dirty="0"/>
              <a:t>Final candidate options:</a:t>
            </a:r>
            <a:endParaRPr lang="da-DK" dirty="0"/>
          </a:p>
          <a:p>
            <a:pPr lvl="1"/>
            <a:r>
              <a:rPr lang="en-US" dirty="0"/>
              <a:t>Option 1: k=4.</a:t>
            </a:r>
            <a:endParaRPr lang="da-DK" dirty="0"/>
          </a:p>
          <a:p>
            <a:pPr lvl="1"/>
            <a:r>
              <a:rPr lang="en-US" dirty="0"/>
              <a:t>Option 2: k =3.</a:t>
            </a:r>
          </a:p>
          <a:p>
            <a:r>
              <a:rPr lang="da-DK" sz="2400" i="1" dirty="0"/>
              <a:t>Note from the </a:t>
            </a:r>
            <a:r>
              <a:rPr lang="da-DK" sz="2400" i="1" dirty="0" err="1"/>
              <a:t>moderator</a:t>
            </a:r>
            <a:r>
              <a:rPr lang="da-DK" sz="2400" i="1" dirty="0"/>
              <a:t>: </a:t>
            </a:r>
            <a:r>
              <a:rPr lang="en-US" sz="2400" i="1" dirty="0"/>
              <a:t>No conclusion in RAN4#94e bis. Most companies compromised to k =4, but one company would agree to compromise on k =3. It is worth noting that the original proposals were k =10 and k=2. The proponents of k=10, already compromised to k=6 and now, k=4. The discussion should be continued in RAN4 #95e.</a:t>
            </a:r>
            <a:endParaRPr lang="en-US" sz="2400" dirty="0"/>
          </a:p>
        </p:txBody>
      </p:sp>
    </p:spTree>
    <p:extLst>
      <p:ext uri="{BB962C8B-B14F-4D97-AF65-F5344CB8AC3E}">
        <p14:creationId xmlns:p14="http://schemas.microsoft.com/office/powerpoint/2010/main" val="3848055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a:bodyPr>
          <a:lstStyle/>
          <a:p>
            <a:r>
              <a:rPr lang="en-US" u="sng" dirty="0"/>
              <a:t>Issue 2-4-1: UE </a:t>
            </a:r>
            <a:r>
              <a:rPr lang="en-US" u="sng" dirty="0" err="1"/>
              <a:t>behaviour</a:t>
            </a:r>
            <a:r>
              <a:rPr lang="en-US" u="sng" dirty="0"/>
              <a:t> in case of successively exceeding the maximum number of DL LBT failure during measurements</a:t>
            </a:r>
          </a:p>
          <a:p>
            <a:r>
              <a:rPr lang="en-US" sz="2400" u="sng" dirty="0"/>
              <a:t>Candidate Options:</a:t>
            </a:r>
          </a:p>
          <a:p>
            <a:pPr lvl="1"/>
            <a:r>
              <a:rPr lang="en-US" sz="2000" dirty="0"/>
              <a:t>Option 1 (Original): After N unsuccessful measurement attempts of an already identified cell due to exceeding the max number of unavailable SMTC occasions, UE may restart from the detection stage again. Value of N can be further discussed in RAN4.</a:t>
            </a:r>
          </a:p>
          <a:p>
            <a:pPr lvl="1"/>
            <a:r>
              <a:rPr lang="en-US" sz="2000" dirty="0"/>
              <a:t>Option 2 : After N unsuccessful measurement attempts of an already identified cell due to exceeding the max number of unavailable SMTC occasions, UE shall stop the measurement attempts on this SSB, where N is TBD. </a:t>
            </a:r>
          </a:p>
          <a:p>
            <a:pPr lvl="1"/>
            <a:r>
              <a:rPr lang="en-US" sz="2000" dirty="0"/>
              <a:t>Option 3: The requirements do not apply after N unsuccessful measurement attempts of an already identified cell due to exceeding the max number of unavailable SMTC occasion. N is TBD.</a:t>
            </a:r>
          </a:p>
          <a:p>
            <a:endParaRPr lang="en-US" sz="2400" dirty="0"/>
          </a:p>
        </p:txBody>
      </p:sp>
    </p:spTree>
    <p:extLst>
      <p:ext uri="{BB962C8B-B14F-4D97-AF65-F5344CB8AC3E}">
        <p14:creationId xmlns:p14="http://schemas.microsoft.com/office/powerpoint/2010/main" val="2548978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a:bodyPr>
          <a:lstStyle/>
          <a:p>
            <a:r>
              <a:rPr lang="en-US" u="sng" dirty="0"/>
              <a:t>Issue 2-5-1: Assumption of Q in PBCH reading</a:t>
            </a:r>
            <a:endParaRPr lang="da-DK" u="sng" dirty="0"/>
          </a:p>
          <a:p>
            <a:pPr lvl="1"/>
            <a:r>
              <a:rPr lang="en-GB" dirty="0"/>
              <a:t>Option 1: Q can be assumed to be always known to the UE</a:t>
            </a:r>
          </a:p>
          <a:p>
            <a:pPr lvl="1"/>
            <a:r>
              <a:rPr lang="en-GB" dirty="0"/>
              <a:t>Option 2: </a:t>
            </a:r>
            <a:r>
              <a:rPr lang="en-US" dirty="0"/>
              <a:t>RAN4 to wait for ASN.1 freeze to decide on whether SSB-PositionQCL-Relationship-r16 can always be assumed known to UE </a:t>
            </a:r>
            <a:r>
              <a:rPr lang="da-DK" u="sng" dirty="0"/>
              <a:t> </a:t>
            </a:r>
            <a:endParaRPr lang="en-US" sz="5600" dirty="0"/>
          </a:p>
        </p:txBody>
      </p:sp>
    </p:spTree>
    <p:extLst>
      <p:ext uri="{BB962C8B-B14F-4D97-AF65-F5344CB8AC3E}">
        <p14:creationId xmlns:p14="http://schemas.microsoft.com/office/powerpoint/2010/main" val="3039978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lnSpcReduction="10000"/>
          </a:bodyPr>
          <a:lstStyle/>
          <a:p>
            <a:r>
              <a:rPr lang="en-US" u="sng" dirty="0"/>
              <a:t>Issue 2-6-1: Scheduling restriction during SS-RSRP and SS-SINR measurement</a:t>
            </a:r>
            <a:r>
              <a:rPr lang="da-DK" u="sng" dirty="0"/>
              <a:t> </a:t>
            </a:r>
          </a:p>
          <a:p>
            <a:pPr lvl="2" hangingPunct="0"/>
            <a:r>
              <a:rPr lang="da-DK" sz="2000" u="sng" dirty="0"/>
              <a:t>Option 1: </a:t>
            </a:r>
          </a:p>
          <a:p>
            <a:pPr lvl="2" hangingPunct="0"/>
            <a:r>
              <a:rPr lang="en-GB" dirty="0"/>
              <a:t>When the UE performs intra-frequency measurements in unlicensed spectrum, the following restrictions apply due to SS-RSRP or SS-SINR measurement </a:t>
            </a:r>
            <a:endParaRPr lang="da-DK" dirty="0"/>
          </a:p>
          <a:p>
            <a:pPr lvl="3"/>
            <a:r>
              <a:rPr lang="en-GB" dirty="0"/>
              <a:t>The UE is not expected to transmit PUCCH/PUSCH/SRS on SSB symbols scheduled to be measured, and on 1 data symbol before each consecutive SSB symbols scheduled to be measured and 1 data symbol after each consecutive SSB symbols scheduled to be measured within SMTC window duration. If the high layer in TS 38.331 [2] signalling of smtc2 is configured, the SMTC periodicity follows smtc2; Otherwise SMTC periodicity follows smtc1.</a:t>
            </a:r>
          </a:p>
          <a:p>
            <a:pPr lvl="3"/>
            <a:endParaRPr lang="en-GB" dirty="0"/>
          </a:p>
          <a:p>
            <a:pPr lvl="1"/>
            <a:r>
              <a:rPr lang="en-GB" i="1" dirty="0"/>
              <a:t>Note from the moderator: companies that could not support option 1 and raised concerns, please bring alternatives to this option on the next meeting, considering the comments captured in the summary.</a:t>
            </a:r>
            <a:endParaRPr lang="da-DK" i="1" dirty="0"/>
          </a:p>
          <a:p>
            <a:pPr lvl="2"/>
            <a:endParaRPr lang="en-US" sz="1600" dirty="0"/>
          </a:p>
        </p:txBody>
      </p:sp>
    </p:spTree>
    <p:extLst>
      <p:ext uri="{BB962C8B-B14F-4D97-AF65-F5344CB8AC3E}">
        <p14:creationId xmlns:p14="http://schemas.microsoft.com/office/powerpoint/2010/main" val="2511240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lnSpcReduction="10000"/>
          </a:bodyPr>
          <a:lstStyle/>
          <a:p>
            <a:r>
              <a:rPr lang="en-US" u="sng" dirty="0"/>
              <a:t>Issue 2-6-2: Scheduling restriction during SS-RSRQ</a:t>
            </a:r>
          </a:p>
          <a:p>
            <a:pPr lvl="1"/>
            <a:r>
              <a:rPr lang="en-US" u="sng" dirty="0"/>
              <a:t>Option 1:</a:t>
            </a:r>
          </a:p>
          <a:p>
            <a:pPr lvl="2" hangingPunct="0"/>
            <a:r>
              <a:rPr lang="en-GB" dirty="0"/>
              <a:t>When the UE performs intra-frequency measurements in unlicensed spectrum, the following restrictions apply due to SS-RSRQ measurement </a:t>
            </a:r>
            <a:endParaRPr lang="da-DK" dirty="0"/>
          </a:p>
          <a:p>
            <a:pPr lvl="3"/>
            <a:r>
              <a:rPr lang="en-GB" dirty="0"/>
              <a:t>The UE is not expected to transmit PUCCH/PUSCH/SRS on SSB symbols scheduled to be measured, RSSI measurement symbols, and on 1 data symbol before each consecutive SSB scheduled to be measured/RSSI symbols and 1 data symbol after each consecutive SSB scheduled to be measured/RSSI symbols within SMTC window duration. If the high layer signalling of smtc2 is configured(in TS 38.331 [2]), the SMTC periodicity follows smtc2; Otherwise the SMTC periodicity follows smtc1.  When intra-band carrier aggregation in unlicensed spectrum is performed, the scheduling restrictions due to a given serving cell should also apply to all other serving cells in the same band on the symbols that fully or partially overlap with the aforementioned restricted symbols." </a:t>
            </a:r>
            <a:endParaRPr lang="da-DK" dirty="0"/>
          </a:p>
          <a:p>
            <a:pPr lvl="1"/>
            <a:r>
              <a:rPr lang="da-DK" u="sng" dirty="0"/>
              <a:t> </a:t>
            </a:r>
            <a:r>
              <a:rPr lang="en-GB" sz="2000" i="1" dirty="0"/>
              <a:t>Note from the moderator: companies that could not support option 1 and raised concerns, please bring alternatives to this option on the next meeting, considering the comments captured in the summary.</a:t>
            </a:r>
            <a:endParaRPr lang="da-DK" sz="2000" i="1" dirty="0"/>
          </a:p>
          <a:p>
            <a:pPr lvl="1"/>
            <a:endParaRPr lang="en-US" sz="2000" dirty="0"/>
          </a:p>
        </p:txBody>
      </p:sp>
    </p:spTree>
    <p:extLst>
      <p:ext uri="{BB962C8B-B14F-4D97-AF65-F5344CB8AC3E}">
        <p14:creationId xmlns:p14="http://schemas.microsoft.com/office/powerpoint/2010/main" val="4264705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a:bodyPr>
          <a:lstStyle/>
          <a:p>
            <a:r>
              <a:rPr lang="en-US" u="sng" dirty="0"/>
              <a:t>Issue 2-7-1: UE </a:t>
            </a:r>
            <a:r>
              <a:rPr lang="en-US" u="sng" dirty="0" err="1"/>
              <a:t>behaviour</a:t>
            </a:r>
            <a:r>
              <a:rPr lang="en-US" u="sng" dirty="0"/>
              <a:t> in RRC_CONNECTED mode when the serving cell is unavailable for consecutive SSB bursts</a:t>
            </a:r>
            <a:r>
              <a:rPr lang="da-DK" u="sng" dirty="0"/>
              <a:t> </a:t>
            </a:r>
          </a:p>
          <a:p>
            <a:r>
              <a:rPr lang="da-DK" sz="2400" dirty="0"/>
              <a:t>Candidate options:</a:t>
            </a:r>
          </a:p>
          <a:p>
            <a:pPr lvl="1"/>
            <a:r>
              <a:rPr lang="en-US" dirty="0"/>
              <a:t>Option 1: In RRC_CONNECTED mode, UE shall initiate measurements on </a:t>
            </a:r>
            <a:r>
              <a:rPr lang="en-US" dirty="0" err="1"/>
              <a:t>neighbour</a:t>
            </a:r>
            <a:r>
              <a:rPr lang="en-US" dirty="0"/>
              <a:t> cells indicated by the serving cell if it is unable to measure on the serving cell for at least X consecutive number of SSB bursts not available at the UE, where the value of X is TBD.</a:t>
            </a:r>
            <a:endParaRPr lang="da-DK" dirty="0"/>
          </a:p>
          <a:p>
            <a:pPr lvl="1"/>
            <a:r>
              <a:rPr lang="en-US" dirty="0"/>
              <a:t>Option 2: Don’t introduce new UE behaviors as the problem can be taken care of by existing mechanisms.</a:t>
            </a:r>
            <a:endParaRPr lang="da-DK" dirty="0"/>
          </a:p>
          <a:p>
            <a:pPr lvl="1"/>
            <a:endParaRPr lang="en-US" sz="2000" dirty="0"/>
          </a:p>
        </p:txBody>
      </p:sp>
    </p:spTree>
    <p:extLst>
      <p:ext uri="{BB962C8B-B14F-4D97-AF65-F5344CB8AC3E}">
        <p14:creationId xmlns:p14="http://schemas.microsoft.com/office/powerpoint/2010/main" val="29678089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fontScale="92500" lnSpcReduction="10000"/>
          </a:bodyPr>
          <a:lstStyle/>
          <a:p>
            <a:r>
              <a:rPr lang="en-US" u="sng" dirty="0"/>
              <a:t>Issue 2-8-1: Event Triggered reporting delay</a:t>
            </a:r>
            <a:r>
              <a:rPr lang="da-DK" u="sng" dirty="0"/>
              <a:t> </a:t>
            </a:r>
          </a:p>
          <a:p>
            <a:pPr lvl="1"/>
            <a:r>
              <a:rPr lang="en-US" u="sng" dirty="0"/>
              <a:t>Modified Option 1: </a:t>
            </a:r>
            <a:r>
              <a:rPr lang="en-US" i="1" dirty="0"/>
              <a:t>This measurement reporting delay excludes a delay, which is caused by no UL resources being available for UE to send the measurement report on, and all delays due to UL LBT failures until the </a:t>
            </a:r>
            <a:r>
              <a:rPr lang="en-US" i="1" dirty="0" err="1"/>
              <a:t>successfull</a:t>
            </a:r>
            <a:r>
              <a:rPr lang="en-US" i="1" dirty="0"/>
              <a:t> transmission of the report.”</a:t>
            </a:r>
          </a:p>
          <a:p>
            <a:pPr lvl="1"/>
            <a:r>
              <a:rPr lang="en-US" i="1" dirty="0"/>
              <a:t>Option 2: </a:t>
            </a:r>
            <a:r>
              <a:rPr lang="en-GB" dirty="0"/>
              <a:t>For event-triggered measurement reporting, the UE measurement reporting delay is extended due to UL LBT failures until the time point of the successful reporting attempt, according to [TBD RAN2 specification]. No extension for UL channel access category 1</a:t>
            </a:r>
            <a:endParaRPr lang="en-US" i="1" dirty="0"/>
          </a:p>
          <a:p>
            <a:r>
              <a:rPr lang="en-US" sz="2400" i="1" dirty="0"/>
              <a:t>Option 1 seemed agreeable, however, one company asked for clarification which was not provided in the discussions. Can companies address the following in the next meeting: </a:t>
            </a:r>
            <a:r>
              <a:rPr lang="en-US" sz="2000" i="1" dirty="0"/>
              <a:t>“…</a:t>
            </a:r>
            <a:r>
              <a:rPr lang="en-US" sz="2400" i="1" dirty="0"/>
              <a:t>on how can we assume or implicitly require that the access is available if we want to ensure a proper operation in unlicensed spectrum? Basically, this translates into the question on how the requirement with option 1 would be tested – as reporting in a scenario without UL LBT failures?</a:t>
            </a:r>
            <a:r>
              <a:rPr lang="en-US" sz="2000" i="1" dirty="0"/>
              <a:t>”</a:t>
            </a:r>
            <a:endParaRPr lang="da-DK" sz="2000" u="sng" dirty="0"/>
          </a:p>
          <a:p>
            <a:endParaRPr lang="da-DK" sz="2400" u="sng" dirty="0"/>
          </a:p>
          <a:p>
            <a:pPr lvl="1"/>
            <a:endParaRPr lang="en-US" sz="2000" dirty="0"/>
          </a:p>
        </p:txBody>
      </p:sp>
    </p:spTree>
    <p:extLst>
      <p:ext uri="{BB962C8B-B14F-4D97-AF65-F5344CB8AC3E}">
        <p14:creationId xmlns:p14="http://schemas.microsoft.com/office/powerpoint/2010/main" val="3001017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B050"/>
                </a:solidFill>
              </a:rPr>
              <a:t>Agreements from the 1st round</a:t>
            </a:r>
          </a:p>
          <a:p>
            <a:pPr marL="0" indent="0" algn="ctr">
              <a:buNone/>
            </a:pPr>
            <a:r>
              <a:rPr lang="sv-SE" sz="5000" dirty="0" err="1">
                <a:solidFill>
                  <a:srgbClr val="FF0000"/>
                </a:solidFill>
              </a:rPr>
              <a:t>Agreements</a:t>
            </a:r>
            <a:r>
              <a:rPr lang="sv-SE" sz="5000" dirty="0">
                <a:solidFill>
                  <a:srgbClr val="FF0000"/>
                </a:solidFill>
              </a:rPr>
              <a:t> from the 2nd round</a:t>
            </a:r>
          </a:p>
          <a:p>
            <a:pPr marL="0" indent="0" algn="ctr">
              <a:buNone/>
            </a:pPr>
            <a:r>
              <a:rPr lang="sv-SE" sz="5000" dirty="0" err="1"/>
              <a:t>Agreements</a:t>
            </a:r>
            <a:r>
              <a:rPr lang="sv-SE" sz="5000" dirty="0"/>
              <a:t> from the </a:t>
            </a:r>
            <a:r>
              <a:rPr lang="sv-SE" sz="5000" dirty="0" err="1"/>
              <a:t>GoToWebinar</a:t>
            </a:r>
            <a:r>
              <a:rPr lang="sv-SE" sz="5000" dirty="0"/>
              <a:t> Session</a:t>
            </a: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lnSpcReduction="10000"/>
          </a:bodyPr>
          <a:lstStyle/>
          <a:p>
            <a:r>
              <a:rPr lang="da-DK" u="sng" dirty="0"/>
              <a:t> </a:t>
            </a:r>
            <a:r>
              <a:rPr lang="en-US" u="sng" dirty="0"/>
              <a:t>Issue 2-8-2: Event Triggered periodic and periodic reporting delay</a:t>
            </a:r>
          </a:p>
          <a:p>
            <a:pPr lvl="1"/>
            <a:r>
              <a:rPr lang="en-US" dirty="0"/>
              <a:t>Candidate Options: </a:t>
            </a:r>
          </a:p>
          <a:p>
            <a:pPr lvl="2"/>
            <a:r>
              <a:rPr lang="en-US" sz="1800" dirty="0"/>
              <a:t>Option 1: For event-triggered periodic and periodic reporting delay, the same definition shall be adopted as in Rel-15.	</a:t>
            </a:r>
          </a:p>
          <a:p>
            <a:pPr lvl="2"/>
            <a:r>
              <a:rPr lang="en-US" sz="1800" dirty="0"/>
              <a:t>Option 2: For event-triggered and event-triggered periodic measurement reporting, the UE measurement reporting delay is extended due to UL LBT failure</a:t>
            </a:r>
            <a:r>
              <a:rPr lang="en-US" sz="1800" dirty="0">
                <a:solidFill>
                  <a:srgbClr val="0000CC"/>
                </a:solidFill>
              </a:rPr>
              <a:t>, </a:t>
            </a:r>
            <a:r>
              <a:rPr lang="en-GB" sz="1800" dirty="0">
                <a:solidFill>
                  <a:srgbClr val="0000CC"/>
                </a:solidFill>
              </a:rPr>
              <a:t>until the time point of the successful reporting attempt, according to [TBD RAN2 specification]. No extension for UL channel access category 1</a:t>
            </a:r>
            <a:endParaRPr lang="en-US" sz="1800" dirty="0">
              <a:solidFill>
                <a:srgbClr val="0000CC"/>
              </a:solidFill>
            </a:endParaRPr>
          </a:p>
          <a:p>
            <a:pPr lvl="2"/>
            <a:r>
              <a:rPr lang="en-US" sz="1800">
                <a:solidFill>
                  <a:srgbClr val="0000CC"/>
                </a:solidFill>
              </a:rPr>
              <a:t>Option 3: same as option 1 in issue 2-8-1</a:t>
            </a:r>
            <a:endParaRPr lang="en-US" sz="1800" dirty="0"/>
          </a:p>
          <a:p>
            <a:pPr marL="0" indent="0">
              <a:buNone/>
            </a:pPr>
            <a:r>
              <a:rPr lang="en-US" sz="2400" i="1" dirty="0"/>
              <a:t>One company asked for clarification of Option 1 which was not provided in the discussions. Can companies address the following in the next meeting: </a:t>
            </a:r>
            <a:r>
              <a:rPr lang="en-US" sz="1800" i="1" dirty="0"/>
              <a:t>“…</a:t>
            </a:r>
            <a:r>
              <a:rPr lang="en-US" sz="2000" i="1" dirty="0"/>
              <a:t>on how can we assume or implicitly require that the access is available if we want to ensure a proper operation in unlicensed spectrum? Basically, this translates into the question on how the requirement with option 1 would be tested – as reporting in a scenario without UL LBT failures?</a:t>
            </a:r>
            <a:r>
              <a:rPr lang="en-US" sz="1800" i="1" dirty="0"/>
              <a:t>”</a:t>
            </a:r>
            <a:endParaRPr lang="da-DK" sz="1800" u="sng" dirty="0"/>
          </a:p>
          <a:p>
            <a:pPr marL="0" indent="0">
              <a:buNone/>
            </a:pPr>
            <a:endParaRPr lang="en-US" sz="2400" dirty="0"/>
          </a:p>
          <a:p>
            <a:pPr lvl="1"/>
            <a:endParaRPr lang="en-US" sz="2000" dirty="0"/>
          </a:p>
        </p:txBody>
      </p:sp>
    </p:spTree>
    <p:extLst>
      <p:ext uri="{BB962C8B-B14F-4D97-AF65-F5344CB8AC3E}">
        <p14:creationId xmlns:p14="http://schemas.microsoft.com/office/powerpoint/2010/main" val="2849598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04739-93A0-4CEE-9BA6-D9DB7225E7D5}"/>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DA5CC403-1772-4A21-9B6C-AC25170B3AD2}"/>
              </a:ext>
            </a:extLst>
          </p:cNvPr>
          <p:cNvSpPr>
            <a:spLocks noGrp="1"/>
          </p:cNvSpPr>
          <p:nvPr>
            <p:ph idx="1"/>
          </p:nvPr>
        </p:nvSpPr>
        <p:spPr/>
        <p:txBody>
          <a:bodyPr>
            <a:normAutofit/>
          </a:bodyPr>
          <a:lstStyle/>
          <a:p>
            <a:r>
              <a:rPr lang="da-DK" u="sng" dirty="0"/>
              <a:t> </a:t>
            </a:r>
            <a:r>
              <a:rPr lang="en-US" u="sng" dirty="0"/>
              <a:t>Issue 3-1-3: RSSI measurement reporting criteria</a:t>
            </a:r>
          </a:p>
          <a:p>
            <a:pPr lvl="1"/>
            <a:r>
              <a:rPr lang="en-US" i="1" dirty="0"/>
              <a:t>Candidate options:</a:t>
            </a:r>
            <a:endParaRPr lang="da-DK" dirty="0"/>
          </a:p>
          <a:p>
            <a:pPr lvl="2"/>
            <a:r>
              <a:rPr lang="en-US" i="1" dirty="0"/>
              <a:t>Option 1:</a:t>
            </a:r>
            <a:endParaRPr lang="da-DK" dirty="0"/>
          </a:p>
          <a:p>
            <a:pPr lvl="3"/>
            <a:r>
              <a:rPr lang="en-US" dirty="0"/>
              <a:t>With </a:t>
            </a:r>
            <a:r>
              <a:rPr lang="en-US" dirty="0" err="1"/>
              <a:t>Ecat</a:t>
            </a:r>
            <a:r>
              <a:rPr lang="en-US" dirty="0"/>
              <a:t>=1, 1 report for RSSI and channel occupancy measurements is capable of minimum 1 RSSI measurement and 1 channel occupancy measurement over a channel [TS 37.213] per carrier frequency with CCA.</a:t>
            </a:r>
            <a:endParaRPr lang="da-DK" dirty="0"/>
          </a:p>
          <a:p>
            <a:pPr lvl="2"/>
            <a:r>
              <a:rPr lang="en-US" i="1" dirty="0"/>
              <a:t>Option 2: </a:t>
            </a:r>
            <a:endParaRPr lang="da-DK" dirty="0"/>
          </a:p>
          <a:p>
            <a:pPr lvl="3"/>
            <a:r>
              <a:rPr lang="en-US" dirty="0"/>
              <a:t>A RSSI/CO report consists of 1 RSSI measurement and 1 CO measurement. RSSI/CO report over multiple sub-bands requires multiple measurement objects.</a:t>
            </a:r>
            <a:endParaRPr lang="da-DK" dirty="0"/>
          </a:p>
          <a:p>
            <a:endParaRPr lang="en-US" sz="2000" dirty="0"/>
          </a:p>
        </p:txBody>
      </p:sp>
    </p:spTree>
    <p:extLst>
      <p:ext uri="{BB962C8B-B14F-4D97-AF65-F5344CB8AC3E}">
        <p14:creationId xmlns:p14="http://schemas.microsoft.com/office/powerpoint/2010/main" val="2072789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3B603-97B3-49D8-AFE2-26B3D4AE803F}"/>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AF8ADB3E-5834-4EA1-86B3-7AE2E6BED39F}"/>
              </a:ext>
            </a:extLst>
          </p:cNvPr>
          <p:cNvSpPr>
            <a:spLocks noGrp="1"/>
          </p:cNvSpPr>
          <p:nvPr>
            <p:ph idx="1"/>
          </p:nvPr>
        </p:nvSpPr>
        <p:spPr/>
        <p:txBody>
          <a:bodyPr>
            <a:normAutofit fontScale="85000" lnSpcReduction="20000"/>
          </a:bodyPr>
          <a:lstStyle/>
          <a:p>
            <a:r>
              <a:rPr lang="en-US" u="sng" dirty="0"/>
              <a:t>Issue 3-2-1: Intra-frequency and inter-frequency RSSI definition</a:t>
            </a:r>
          </a:p>
          <a:p>
            <a:r>
              <a:rPr lang="en-US" i="1" dirty="0"/>
              <a:t>Candidate options (same as last meeting):</a:t>
            </a:r>
            <a:endParaRPr lang="da-DK" dirty="0"/>
          </a:p>
          <a:p>
            <a:r>
              <a:rPr lang="en-US" i="1" dirty="0"/>
              <a:t>Condition 1: </a:t>
            </a:r>
            <a:endParaRPr lang="da-DK" dirty="0"/>
          </a:p>
          <a:p>
            <a:pPr lvl="1"/>
            <a:r>
              <a:rPr lang="en-US" i="1" dirty="0"/>
              <a:t>	Option 1a: RMTC configured SCS is the same as the active BWP in the serving cell. </a:t>
            </a:r>
            <a:endParaRPr lang="da-DK" dirty="0"/>
          </a:p>
          <a:p>
            <a:pPr lvl="1"/>
            <a:r>
              <a:rPr lang="en-US" i="1" dirty="0"/>
              <a:t>	Option 1b: RMTC configured SCS is the same as the SCS of the serving cell SSB,</a:t>
            </a:r>
            <a:endParaRPr lang="da-DK" dirty="0"/>
          </a:p>
          <a:p>
            <a:r>
              <a:rPr lang="en-US" i="1" dirty="0"/>
              <a:t>Condition 2: </a:t>
            </a:r>
            <a:endParaRPr lang="da-DK" dirty="0"/>
          </a:p>
          <a:p>
            <a:pPr lvl="1"/>
            <a:r>
              <a:rPr lang="en-US" i="1" dirty="0"/>
              <a:t>	Option 2a: Measurement BW is contained within the active BWP of the serving cell</a:t>
            </a:r>
            <a:endParaRPr lang="da-DK" dirty="0"/>
          </a:p>
          <a:p>
            <a:pPr lvl="1"/>
            <a:r>
              <a:rPr lang="en-US" i="1" dirty="0"/>
              <a:t>	Option 2b: The center frequency of the PRB set configured for RSSI measurement is aligned with the center frequency of an intra-frequency SSB.</a:t>
            </a:r>
          </a:p>
          <a:p>
            <a:pPr lvl="1"/>
            <a:endParaRPr lang="en-US" i="1" dirty="0"/>
          </a:p>
          <a:p>
            <a:pPr marL="0" indent="0">
              <a:buNone/>
            </a:pPr>
            <a:r>
              <a:rPr lang="en-US" i="1" dirty="0"/>
              <a:t>Moderator: Companies are encouraged to address the concerns captured in the moderator summaries in their contributions for next meetings, and to provide their views on the need for measurement gaps for intra-frequency measurements (Issue 3-2-2).</a:t>
            </a:r>
            <a:endParaRPr lang="da-DK" dirty="0"/>
          </a:p>
          <a:p>
            <a:pPr marL="0" indent="0">
              <a:buNone/>
            </a:pPr>
            <a:endParaRPr lang="en-US" u="sng" dirty="0"/>
          </a:p>
        </p:txBody>
      </p:sp>
    </p:spTree>
    <p:extLst>
      <p:ext uri="{BB962C8B-B14F-4D97-AF65-F5344CB8AC3E}">
        <p14:creationId xmlns:p14="http://schemas.microsoft.com/office/powerpoint/2010/main" val="2398369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3B603-97B3-49D8-AFE2-26B3D4AE803F}"/>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AF8ADB3E-5834-4EA1-86B3-7AE2E6BED39F}"/>
              </a:ext>
            </a:extLst>
          </p:cNvPr>
          <p:cNvSpPr>
            <a:spLocks noGrp="1"/>
          </p:cNvSpPr>
          <p:nvPr>
            <p:ph idx="1"/>
          </p:nvPr>
        </p:nvSpPr>
        <p:spPr/>
        <p:txBody>
          <a:bodyPr>
            <a:normAutofit/>
          </a:bodyPr>
          <a:lstStyle/>
          <a:p>
            <a:r>
              <a:rPr lang="en-US" u="sng" dirty="0"/>
              <a:t>Issue 3-2-2: Need for measurement gaps for intra-frequency RSSI measurements</a:t>
            </a:r>
          </a:p>
          <a:p>
            <a:pPr lvl="1"/>
            <a:r>
              <a:rPr lang="en-US" i="1" dirty="0"/>
              <a:t>This discussion is depends on 3-2-1. Please provide your views next meeting.</a:t>
            </a:r>
          </a:p>
          <a:p>
            <a:endParaRPr lang="en-US" u="sng" dirty="0"/>
          </a:p>
          <a:p>
            <a:r>
              <a:rPr lang="en-US" u="sng" dirty="0"/>
              <a:t>Issue 3-3-1: RSSI measurement bandwidth and assumed bandwidth for RSSI accuracy</a:t>
            </a:r>
          </a:p>
          <a:p>
            <a:pPr lvl="1"/>
            <a:r>
              <a:rPr lang="en-US" dirty="0"/>
              <a:t>Option 1: RSSI measurement </a:t>
            </a:r>
            <a:r>
              <a:rPr lang="en-US" dirty="0" err="1"/>
              <a:t>Bandwdith</a:t>
            </a:r>
            <a:r>
              <a:rPr lang="en-US" dirty="0"/>
              <a:t> is the LBT bandwidth</a:t>
            </a:r>
            <a:endParaRPr lang="da-DK" dirty="0"/>
          </a:p>
          <a:p>
            <a:pPr lvl="1"/>
            <a:r>
              <a:rPr lang="en-US" dirty="0"/>
              <a:t>Option 2: The RSSI measurement bandwidth is less than the LBT bandwidth. </a:t>
            </a:r>
            <a:endParaRPr lang="da-DK" dirty="0"/>
          </a:p>
          <a:p>
            <a:pPr lvl="1"/>
            <a:endParaRPr lang="da-DK" dirty="0"/>
          </a:p>
          <a:p>
            <a:endParaRPr lang="en-US" u="sng" dirty="0"/>
          </a:p>
        </p:txBody>
      </p:sp>
    </p:spTree>
    <p:extLst>
      <p:ext uri="{BB962C8B-B14F-4D97-AF65-F5344CB8AC3E}">
        <p14:creationId xmlns:p14="http://schemas.microsoft.com/office/powerpoint/2010/main" val="1557025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3B603-97B3-49D8-AFE2-26B3D4AE803F}"/>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AF8ADB3E-5834-4EA1-86B3-7AE2E6BED39F}"/>
              </a:ext>
            </a:extLst>
          </p:cNvPr>
          <p:cNvSpPr>
            <a:spLocks noGrp="1"/>
          </p:cNvSpPr>
          <p:nvPr>
            <p:ph sz="half" idx="1"/>
          </p:nvPr>
        </p:nvSpPr>
        <p:spPr>
          <a:xfrm>
            <a:off x="838200" y="1550504"/>
            <a:ext cx="11198290" cy="4626459"/>
          </a:xfrm>
        </p:spPr>
        <p:txBody>
          <a:bodyPr>
            <a:normAutofit/>
          </a:bodyPr>
          <a:lstStyle/>
          <a:p>
            <a:r>
              <a:rPr lang="en-US" u="sng" dirty="0"/>
              <a:t>Issue 3-3-2: </a:t>
            </a:r>
            <a:r>
              <a:rPr lang="en-US" i="1" dirty="0"/>
              <a:t>RSSI measurement period</a:t>
            </a:r>
            <a:endParaRPr lang="en-US" u="sng" dirty="0"/>
          </a:p>
          <a:p>
            <a:pPr lvl="1"/>
            <a:r>
              <a:rPr lang="da-DK" dirty="0"/>
              <a:t>Option 1: </a:t>
            </a:r>
          </a:p>
          <a:p>
            <a:pPr lvl="2" hangingPunct="0"/>
            <a:r>
              <a:rPr lang="en-GB" dirty="0"/>
              <a:t>The RSSI and CO measurement periods depend on:</a:t>
            </a:r>
            <a:endParaRPr lang="da-DK" dirty="0"/>
          </a:p>
          <a:p>
            <a:pPr lvl="3" hangingPunct="0"/>
            <a:r>
              <a:rPr lang="en-GB" dirty="0"/>
              <a:t>max(</a:t>
            </a:r>
            <a:r>
              <a:rPr lang="en-GB" dirty="0" err="1"/>
              <a:t>reportInterval</a:t>
            </a:r>
            <a:r>
              <a:rPr lang="en-GB" dirty="0"/>
              <a:t>, </a:t>
            </a:r>
            <a:r>
              <a:rPr lang="en-GB" dirty="0" err="1"/>
              <a:t>rmtc</a:t>
            </a:r>
            <a:r>
              <a:rPr lang="en-GB" dirty="0"/>
              <a:t>-Period) in non-DRX when measurement gaps are not required,</a:t>
            </a:r>
            <a:endParaRPr lang="da-DK" dirty="0"/>
          </a:p>
          <a:p>
            <a:pPr lvl="3" hangingPunct="0"/>
            <a:r>
              <a:rPr lang="en-GB" dirty="0"/>
              <a:t>max(</a:t>
            </a:r>
            <a:r>
              <a:rPr lang="en-GB" dirty="0" err="1"/>
              <a:t>reportInterval</a:t>
            </a:r>
            <a:r>
              <a:rPr lang="en-GB" dirty="0"/>
              <a:t>, </a:t>
            </a:r>
            <a:r>
              <a:rPr lang="en-GB" dirty="0" err="1"/>
              <a:t>rmtc</a:t>
            </a:r>
            <a:r>
              <a:rPr lang="en-GB" dirty="0"/>
              <a:t>-Period, DRX) in DRX when measurement gaps are not required, or</a:t>
            </a:r>
            <a:endParaRPr lang="da-DK" dirty="0"/>
          </a:p>
          <a:p>
            <a:pPr lvl="3" hangingPunct="0"/>
            <a:r>
              <a:rPr lang="en-GB" dirty="0"/>
              <a:t>max(</a:t>
            </a:r>
            <a:r>
              <a:rPr lang="en-GB" dirty="0" err="1"/>
              <a:t>reportInterval</a:t>
            </a:r>
            <a:r>
              <a:rPr lang="en-GB" dirty="0"/>
              <a:t>, </a:t>
            </a:r>
            <a:r>
              <a:rPr lang="en-GB" dirty="0" err="1"/>
              <a:t>rmtc</a:t>
            </a:r>
            <a:r>
              <a:rPr lang="en-GB" dirty="0"/>
              <a:t>-Period, MGRP and gap sharing) in DRX when measurement gaps are required.</a:t>
            </a:r>
            <a:endParaRPr lang="da-DK" dirty="0"/>
          </a:p>
          <a:p>
            <a:pPr lvl="3" hangingPunct="0"/>
            <a:r>
              <a:rPr lang="en-GB" dirty="0"/>
              <a:t>The CSSF definition and how to account it in the RSSI requirements is to be further discussed</a:t>
            </a:r>
          </a:p>
          <a:p>
            <a:pPr lvl="1"/>
            <a:r>
              <a:rPr lang="en-US" dirty="0"/>
              <a:t>Option 2: </a:t>
            </a:r>
          </a:p>
          <a:p>
            <a:pPr lvl="2"/>
            <a:r>
              <a:rPr lang="en-GB" dirty="0"/>
              <a:t>The RSSI and CO measurement period </a:t>
            </a:r>
            <a:r>
              <a:rPr lang="en-GB" u="sng" dirty="0"/>
              <a:t>is scaled</a:t>
            </a:r>
            <a:r>
              <a:rPr lang="en-GB" dirty="0"/>
              <a:t> with the number of measurement objects / </a:t>
            </a:r>
            <a:r>
              <a:rPr lang="en-GB" dirty="0" err="1"/>
              <a:t>CSSFinter</a:t>
            </a:r>
            <a:r>
              <a:rPr lang="en-GB" dirty="0"/>
              <a:t>.</a:t>
            </a:r>
            <a:endParaRPr lang="da-DK" dirty="0"/>
          </a:p>
          <a:p>
            <a:pPr lvl="2" hangingPunct="0"/>
            <a:endParaRPr lang="da-DK" dirty="0"/>
          </a:p>
          <a:p>
            <a:pPr lvl="1"/>
            <a:endParaRPr lang="da-DK" dirty="0"/>
          </a:p>
          <a:p>
            <a:endParaRPr lang="en-US" u="sng" dirty="0"/>
          </a:p>
        </p:txBody>
      </p:sp>
    </p:spTree>
    <p:extLst>
      <p:ext uri="{BB962C8B-B14F-4D97-AF65-F5344CB8AC3E}">
        <p14:creationId xmlns:p14="http://schemas.microsoft.com/office/powerpoint/2010/main" val="6835739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1558-C7A8-4AFE-ABA4-9C640C64C4AE}"/>
              </a:ext>
            </a:extLst>
          </p:cNvPr>
          <p:cNvSpPr>
            <a:spLocks noGrp="1"/>
          </p:cNvSpPr>
          <p:nvPr>
            <p:ph type="title"/>
          </p:nvPr>
        </p:nvSpPr>
        <p:spPr/>
        <p:txBody>
          <a:bodyPr/>
          <a:lstStyle/>
          <a:p>
            <a:r>
              <a:rPr lang="en-US" b="1" u="sng" dirty="0"/>
              <a:t>Topic #3: RSSI and CO measurements in NR-U</a:t>
            </a:r>
            <a:endParaRPr lang="en-US" dirty="0"/>
          </a:p>
        </p:txBody>
      </p:sp>
      <p:sp>
        <p:nvSpPr>
          <p:cNvPr id="5" name="Content Placeholder 4">
            <a:extLst>
              <a:ext uri="{FF2B5EF4-FFF2-40B4-BE49-F238E27FC236}">
                <a16:creationId xmlns:a16="http://schemas.microsoft.com/office/drawing/2014/main" id="{B0C4B291-7D52-4F85-944B-E52A86F7E8F1}"/>
              </a:ext>
            </a:extLst>
          </p:cNvPr>
          <p:cNvSpPr>
            <a:spLocks noGrp="1"/>
          </p:cNvSpPr>
          <p:nvPr>
            <p:ph idx="1"/>
          </p:nvPr>
        </p:nvSpPr>
        <p:spPr/>
        <p:txBody>
          <a:bodyPr>
            <a:normAutofit lnSpcReduction="10000"/>
          </a:bodyPr>
          <a:lstStyle/>
          <a:p>
            <a:r>
              <a:rPr lang="da-DK" u="sng" dirty="0" err="1"/>
              <a:t>Issue</a:t>
            </a:r>
            <a:r>
              <a:rPr lang="da-DK" u="sng" dirty="0"/>
              <a:t> 3-3-4: </a:t>
            </a:r>
            <a:r>
              <a:rPr lang="en-US" u="sng" dirty="0"/>
              <a:t>Scheduling Restriction during intra-frequency RSSI/CO measurements</a:t>
            </a:r>
            <a:endParaRPr lang="da-DK" u="sng" dirty="0"/>
          </a:p>
          <a:p>
            <a:pPr lvl="1" hangingPunct="0"/>
            <a:r>
              <a:rPr lang="en-US" b="1" dirty="0"/>
              <a:t>Option 1: </a:t>
            </a:r>
          </a:p>
          <a:p>
            <a:pPr lvl="2" hangingPunct="0"/>
            <a:r>
              <a:rPr lang="en-GB" dirty="0"/>
              <a:t>When the UE performs intra-frequency RSSI/CO measurements in unlicensed spectrum, the following restrictions apply due to RSSI/CO measurements</a:t>
            </a:r>
            <a:endParaRPr lang="da-DK" dirty="0"/>
          </a:p>
          <a:p>
            <a:pPr lvl="3" hangingPunct="0"/>
            <a:r>
              <a:rPr lang="en-GB" dirty="0"/>
              <a:t>The UE is not expected to transmit PUCCH/PUSCH/SRS on RSSI measurement symbols, and on 1 data symbol before each RSSI symbols and 1 data symbol after each RSSI symbols within RMTC window duration. </a:t>
            </a:r>
            <a:endParaRPr lang="da-DK" dirty="0"/>
          </a:p>
          <a:p>
            <a:pPr lvl="3"/>
            <a:r>
              <a:rPr lang="en-GB" dirty="0"/>
              <a:t>When intra-band carrier aggregation in unlicensed spectrum is performed, the scheduling restrictions due to a given serving cell should also apply to all other serving cells in the same band on the symbols that fully or partially overlap with the aforementioned restricted symbols.</a:t>
            </a:r>
          </a:p>
          <a:p>
            <a:r>
              <a:rPr lang="en-GB" dirty="0"/>
              <a:t>Moderator: there were concerns with this option in asynchronous scenarios. Please address these concerns in the next meeting.</a:t>
            </a:r>
            <a:endParaRPr lang="en-US" dirty="0"/>
          </a:p>
        </p:txBody>
      </p:sp>
    </p:spTree>
    <p:extLst>
      <p:ext uri="{BB962C8B-B14F-4D97-AF65-F5344CB8AC3E}">
        <p14:creationId xmlns:p14="http://schemas.microsoft.com/office/powerpoint/2010/main" val="4286415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1558-C7A8-4AFE-ABA4-9C640C64C4AE}"/>
              </a:ext>
            </a:extLst>
          </p:cNvPr>
          <p:cNvSpPr>
            <a:spLocks noGrp="1"/>
          </p:cNvSpPr>
          <p:nvPr>
            <p:ph type="title"/>
          </p:nvPr>
        </p:nvSpPr>
        <p:spPr/>
        <p:txBody>
          <a:bodyPr/>
          <a:lstStyle/>
          <a:p>
            <a:r>
              <a:rPr lang="en-US" b="1" u="sng" dirty="0"/>
              <a:t>Topic #4: L1-RSRP</a:t>
            </a:r>
            <a:endParaRPr lang="en-US" dirty="0"/>
          </a:p>
        </p:txBody>
      </p:sp>
      <p:sp>
        <p:nvSpPr>
          <p:cNvPr id="5" name="Content Placeholder 4">
            <a:extLst>
              <a:ext uri="{FF2B5EF4-FFF2-40B4-BE49-F238E27FC236}">
                <a16:creationId xmlns:a16="http://schemas.microsoft.com/office/drawing/2014/main" id="{B0C4B291-7D52-4F85-944B-E52A86F7E8F1}"/>
              </a:ext>
            </a:extLst>
          </p:cNvPr>
          <p:cNvSpPr>
            <a:spLocks noGrp="1"/>
          </p:cNvSpPr>
          <p:nvPr>
            <p:ph idx="1"/>
          </p:nvPr>
        </p:nvSpPr>
        <p:spPr/>
        <p:txBody>
          <a:bodyPr>
            <a:normAutofit fontScale="85000" lnSpcReduction="20000"/>
          </a:bodyPr>
          <a:lstStyle/>
          <a:p>
            <a:r>
              <a:rPr lang="en-US" i="1" u="sng" dirty="0"/>
              <a:t>Issue 4-1-1: UE behavior when receiving the MAC CE deactivation command for semi-persistent CSI reporting, in case of UL LBT failure for sending the ACK</a:t>
            </a:r>
            <a:endParaRPr lang="da-DK" u="sng" dirty="0"/>
          </a:p>
          <a:p>
            <a:r>
              <a:rPr lang="en-US" i="1" dirty="0"/>
              <a:t>Candidate options:</a:t>
            </a:r>
            <a:endParaRPr lang="da-DK" dirty="0"/>
          </a:p>
          <a:p>
            <a:pPr lvl="1"/>
            <a:r>
              <a:rPr lang="en-GB" dirty="0"/>
              <a:t>Option 1: 	If UE cannot transmit HARQ-ACK on MAC-CE deactivation due to UL CCA failure, UE continues to be in its previous state, i.e., it should measure and report L1-RSRP until it successfully transmits HARQ-ACK</a:t>
            </a:r>
            <a:endParaRPr lang="da-DK" dirty="0"/>
          </a:p>
          <a:p>
            <a:pPr lvl="1" hangingPunct="0"/>
            <a:r>
              <a:rPr lang="en-GB" dirty="0"/>
              <a:t>Option 2: For semi-persistent CSI reporting with PUCCH, if UE cannot transmit HARQ-ACK on the MAC CE deactivation due to the UL LBT failures, UE continues the L1-RSRP measurements but delay the L1-RSRP reporting. If UE does not receive deactivation command during the delay period, UE restarts to transmit L1-RSRP reporting. FFS how to extend the delay.</a:t>
            </a:r>
            <a:endParaRPr lang="da-DK" dirty="0"/>
          </a:p>
          <a:p>
            <a:pPr lvl="1"/>
            <a:r>
              <a:rPr lang="en-GB" dirty="0"/>
              <a:t>Option 3: It is preferred to delay the L1-RSRP reporting when the HARQ feedback cannot be transmitted after receiving the MAC CE deactivation command. A time limit shall be defined when the L1-RSRP reporting is delayed. When exceeding the time limits, UE shall abandon the stored measurement results, where the time limit is FFS. The UE shall also abandon the measurement results when the HARQ feedback is retransmitted for the deactivation command</a:t>
            </a:r>
            <a:endParaRPr lang="da-DK" dirty="0"/>
          </a:p>
        </p:txBody>
      </p:sp>
    </p:spTree>
    <p:extLst>
      <p:ext uri="{BB962C8B-B14F-4D97-AF65-F5344CB8AC3E}">
        <p14:creationId xmlns:p14="http://schemas.microsoft.com/office/powerpoint/2010/main" val="4223531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1558-C7A8-4AFE-ABA4-9C640C64C4AE}"/>
              </a:ext>
            </a:extLst>
          </p:cNvPr>
          <p:cNvSpPr>
            <a:spLocks noGrp="1"/>
          </p:cNvSpPr>
          <p:nvPr>
            <p:ph type="title"/>
          </p:nvPr>
        </p:nvSpPr>
        <p:spPr/>
        <p:txBody>
          <a:bodyPr/>
          <a:lstStyle/>
          <a:p>
            <a:r>
              <a:rPr lang="en-US" b="1" u="sng" dirty="0"/>
              <a:t>Topic #4: L1-RSRP</a:t>
            </a:r>
            <a:endParaRPr lang="en-US" dirty="0"/>
          </a:p>
        </p:txBody>
      </p:sp>
      <p:sp>
        <p:nvSpPr>
          <p:cNvPr id="5" name="Content Placeholder 4">
            <a:extLst>
              <a:ext uri="{FF2B5EF4-FFF2-40B4-BE49-F238E27FC236}">
                <a16:creationId xmlns:a16="http://schemas.microsoft.com/office/drawing/2014/main" id="{B0C4B291-7D52-4F85-944B-E52A86F7E8F1}"/>
              </a:ext>
            </a:extLst>
          </p:cNvPr>
          <p:cNvSpPr>
            <a:spLocks noGrp="1"/>
          </p:cNvSpPr>
          <p:nvPr>
            <p:ph idx="1"/>
          </p:nvPr>
        </p:nvSpPr>
        <p:spPr/>
        <p:txBody>
          <a:bodyPr>
            <a:normAutofit/>
          </a:bodyPr>
          <a:lstStyle/>
          <a:p>
            <a:r>
              <a:rPr lang="en-US" i="1" u="sng" dirty="0"/>
              <a:t>Issue 4-1-2: </a:t>
            </a:r>
            <a:r>
              <a:rPr lang="en-US" i="1" dirty="0"/>
              <a:t>Semi-persistent L1-RSRP reporting delay</a:t>
            </a:r>
          </a:p>
          <a:p>
            <a:r>
              <a:rPr lang="en-US" i="1" u="sng" dirty="0"/>
              <a:t>Issue 4-1-3</a:t>
            </a:r>
            <a:r>
              <a:rPr lang="en-US" i="1" dirty="0"/>
              <a:t>: Semi-persistent CSI reporting delay</a:t>
            </a:r>
            <a:endParaRPr lang="da-DK" dirty="0"/>
          </a:p>
          <a:p>
            <a:endParaRPr lang="en-US" i="1" dirty="0"/>
          </a:p>
          <a:p>
            <a:r>
              <a:rPr lang="en-US" i="1" dirty="0"/>
              <a:t>Candidate options:</a:t>
            </a:r>
            <a:endParaRPr lang="da-DK" dirty="0"/>
          </a:p>
          <a:p>
            <a:pPr lvl="1"/>
            <a:r>
              <a:rPr lang="en-US" dirty="0"/>
              <a:t>Option 1: Extend the delay, how to extend the delay is FFS</a:t>
            </a:r>
          </a:p>
          <a:p>
            <a:pPr lvl="1"/>
            <a:r>
              <a:rPr lang="en-US" dirty="0"/>
              <a:t>Option 2: Semi-persistent L1-RSRP reporting delay in NR-U reuses the Rel-15 reporting delay </a:t>
            </a:r>
          </a:p>
        </p:txBody>
      </p:sp>
    </p:spTree>
    <p:extLst>
      <p:ext uri="{BB962C8B-B14F-4D97-AF65-F5344CB8AC3E}">
        <p14:creationId xmlns:p14="http://schemas.microsoft.com/office/powerpoint/2010/main" val="37625849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11558-C7A8-4AFE-ABA4-9C640C64C4AE}"/>
              </a:ext>
            </a:extLst>
          </p:cNvPr>
          <p:cNvSpPr>
            <a:spLocks noGrp="1"/>
          </p:cNvSpPr>
          <p:nvPr>
            <p:ph type="title"/>
          </p:nvPr>
        </p:nvSpPr>
        <p:spPr/>
        <p:txBody>
          <a:bodyPr/>
          <a:lstStyle/>
          <a:p>
            <a:r>
              <a:rPr lang="en-US" b="1" u="sng" dirty="0"/>
              <a:t>Topic #4: L1-RSRP</a:t>
            </a:r>
            <a:endParaRPr lang="en-US" dirty="0"/>
          </a:p>
        </p:txBody>
      </p:sp>
      <p:sp>
        <p:nvSpPr>
          <p:cNvPr id="5" name="Content Placeholder 4">
            <a:extLst>
              <a:ext uri="{FF2B5EF4-FFF2-40B4-BE49-F238E27FC236}">
                <a16:creationId xmlns:a16="http://schemas.microsoft.com/office/drawing/2014/main" id="{B0C4B291-7D52-4F85-944B-E52A86F7E8F1}"/>
              </a:ext>
            </a:extLst>
          </p:cNvPr>
          <p:cNvSpPr>
            <a:spLocks noGrp="1"/>
          </p:cNvSpPr>
          <p:nvPr>
            <p:ph idx="1"/>
          </p:nvPr>
        </p:nvSpPr>
        <p:spPr/>
        <p:txBody>
          <a:bodyPr>
            <a:normAutofit fontScale="77500" lnSpcReduction="20000"/>
          </a:bodyPr>
          <a:lstStyle/>
          <a:p>
            <a:r>
              <a:rPr lang="en-US" i="1" dirty="0"/>
              <a:t>Issue 4-2-1: CSI-RS based L1-RSRP </a:t>
            </a:r>
            <a:endParaRPr lang="da-DK" dirty="0"/>
          </a:p>
          <a:p>
            <a:pPr lvl="1"/>
            <a:r>
              <a:rPr lang="en-US" i="1" dirty="0"/>
              <a:t>Option 1: </a:t>
            </a:r>
          </a:p>
          <a:p>
            <a:pPr lvl="2"/>
            <a:r>
              <a:rPr lang="en-GB" dirty="0"/>
              <a:t>Set the CSI-RS based L1-RSRP evaluation period for NR-U as follows:</a:t>
            </a:r>
          </a:p>
          <a:p>
            <a:pPr lvl="2"/>
            <a:endParaRPr lang="en-GB" dirty="0"/>
          </a:p>
          <a:p>
            <a:pPr lvl="2"/>
            <a:endParaRPr lang="en-GB" dirty="0"/>
          </a:p>
          <a:p>
            <a:pPr lvl="2"/>
            <a:endParaRPr lang="en-GB" dirty="0"/>
          </a:p>
          <a:p>
            <a:pPr lvl="2"/>
            <a:endParaRPr lang="en-GB" dirty="0"/>
          </a:p>
          <a:p>
            <a:pPr lvl="2"/>
            <a:endParaRPr lang="en-GB" dirty="0"/>
          </a:p>
          <a:p>
            <a:pPr lvl="2"/>
            <a:endParaRPr lang="en-GB" dirty="0"/>
          </a:p>
          <a:p>
            <a:pPr lvl="2"/>
            <a:endParaRPr lang="en-GB" dirty="0"/>
          </a:p>
          <a:p>
            <a:pPr lvl="2"/>
            <a:endParaRPr lang="en-GB" dirty="0"/>
          </a:p>
          <a:p>
            <a:pPr marL="0" indent="0">
              <a:buNone/>
            </a:pPr>
            <a:endParaRPr lang="en-GB" dirty="0"/>
          </a:p>
          <a:p>
            <a:pPr marL="0" indent="0">
              <a:buNone/>
            </a:pPr>
            <a:endParaRPr lang="en-GB" dirty="0"/>
          </a:p>
          <a:p>
            <a:pPr marL="0" indent="0">
              <a:buNone/>
            </a:pPr>
            <a:r>
              <a:rPr lang="en-GB" dirty="0"/>
              <a:t>Moderator: one company commented that, since CSI-RS is not designed for detection purpose, it is unclear how to determine CSI-RS is available or not.  Please, address this issue in the next meeting. </a:t>
            </a:r>
            <a:endParaRPr lang="da-DK" dirty="0"/>
          </a:p>
          <a:p>
            <a:pPr lvl="2"/>
            <a:endParaRPr lang="en-US" i="1" dirty="0"/>
          </a:p>
        </p:txBody>
      </p:sp>
      <p:pic>
        <p:nvPicPr>
          <p:cNvPr id="6" name="Picture 5">
            <a:extLst>
              <a:ext uri="{FF2B5EF4-FFF2-40B4-BE49-F238E27FC236}">
                <a16:creationId xmlns:a16="http://schemas.microsoft.com/office/drawing/2014/main" id="{74600440-0715-4EDF-B558-6061EB665ACE}"/>
              </a:ext>
            </a:extLst>
          </p:cNvPr>
          <p:cNvPicPr>
            <a:picLocks noChangeAspect="1"/>
          </p:cNvPicPr>
          <p:nvPr/>
        </p:nvPicPr>
        <p:blipFill>
          <a:blip r:embed="rId2"/>
          <a:stretch>
            <a:fillRect/>
          </a:stretch>
        </p:blipFill>
        <p:spPr>
          <a:xfrm>
            <a:off x="1076131" y="2801614"/>
            <a:ext cx="8899885" cy="2909021"/>
          </a:xfrm>
          <a:prstGeom prst="rect">
            <a:avLst/>
          </a:prstGeom>
        </p:spPr>
      </p:pic>
    </p:spTree>
    <p:extLst>
      <p:ext uri="{BB962C8B-B14F-4D97-AF65-F5344CB8AC3E}">
        <p14:creationId xmlns:p14="http://schemas.microsoft.com/office/powerpoint/2010/main" val="918591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6" y="365127"/>
            <a:ext cx="11622157" cy="837510"/>
          </a:xfrm>
        </p:spPr>
        <p:txBody>
          <a:bodyPr>
            <a:normAutofit/>
          </a:bodyPr>
          <a:lstStyle/>
          <a:p>
            <a:pPr hangingPunct="0"/>
            <a:r>
              <a:rPr lang="en-GB" b="1" u="sng" dirty="0"/>
              <a:t>Topic #1: SFTD measurements</a:t>
            </a:r>
            <a:endParaRPr lang="da-DK"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540564"/>
            <a:ext cx="11449878" cy="4952309"/>
          </a:xfrm>
        </p:spPr>
        <p:txBody>
          <a:bodyPr>
            <a:normAutofit/>
          </a:bodyPr>
          <a:lstStyle/>
          <a:p>
            <a:pPr marL="0" lvl="0" indent="0">
              <a:buNone/>
            </a:pPr>
            <a:endParaRPr lang="en-US" baseline="-25000" dirty="0"/>
          </a:p>
          <a:p>
            <a:pPr lvl="0"/>
            <a:endParaRPr lang="en-US" baseline="-25000" dirty="0"/>
          </a:p>
          <a:p>
            <a:pPr lvl="1"/>
            <a:endParaRPr lang="sv-SE" dirty="0"/>
          </a:p>
          <a:p>
            <a:pPr lvl="0"/>
            <a:endParaRPr lang="sv-SE" dirty="0"/>
          </a:p>
          <a:p>
            <a:pPr marL="457200" lvl="1" indent="0">
              <a:buNone/>
            </a:pP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928188"/>
            <a:ext cx="11449878" cy="32302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u="sng" dirty="0"/>
              <a:t>Issue 1-2: UE behavior when reaching the maximum extension of the SFTD measurement</a:t>
            </a:r>
            <a:endParaRPr lang="da-DK" dirty="0"/>
          </a:p>
          <a:p>
            <a:pPr lvl="1" hangingPunct="0"/>
            <a:r>
              <a:rPr lang="en-GB" dirty="0">
                <a:solidFill>
                  <a:srgbClr val="00B050"/>
                </a:solidFill>
              </a:rPr>
              <a:t>UE </a:t>
            </a:r>
            <a:r>
              <a:rPr lang="en-GB" dirty="0" err="1">
                <a:solidFill>
                  <a:srgbClr val="00B050"/>
                </a:solidFill>
              </a:rPr>
              <a:t>behavior</a:t>
            </a:r>
            <a:r>
              <a:rPr lang="en-GB" dirty="0">
                <a:solidFill>
                  <a:srgbClr val="00B050"/>
                </a:solidFill>
              </a:rPr>
              <a:t> upon exceeding </a:t>
            </a:r>
            <a:r>
              <a:rPr lang="en-GB" dirty="0" err="1">
                <a:solidFill>
                  <a:srgbClr val="00B050"/>
                </a:solidFill>
              </a:rPr>
              <a:t>Tmeasure_SFTD_LBT_max</a:t>
            </a:r>
            <a:r>
              <a:rPr lang="en-GB" dirty="0">
                <a:solidFill>
                  <a:srgbClr val="00B050"/>
                </a:solidFill>
              </a:rPr>
              <a:t>: UE shall stop the search and stop performing the related measurement.</a:t>
            </a:r>
            <a:endParaRPr lang="da-DK" dirty="0">
              <a:solidFill>
                <a:srgbClr val="00B050"/>
              </a:solidFill>
            </a:endParaRPr>
          </a:p>
          <a:p>
            <a:endParaRPr lang="sv-SE" dirty="0">
              <a:solidFill>
                <a:srgbClr val="00B050"/>
              </a:solidFill>
            </a:endParaRPr>
          </a:p>
          <a:p>
            <a:pPr marL="457200" lvl="1" indent="0">
              <a:buNone/>
            </a:pPr>
            <a:endParaRPr lang="sv-SE" dirty="0"/>
          </a:p>
          <a:p>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1982233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F758F-44DF-4996-A2BE-F7C0B918F714}"/>
              </a:ext>
            </a:extLst>
          </p:cNvPr>
          <p:cNvSpPr>
            <a:spLocks noGrp="1"/>
          </p:cNvSpPr>
          <p:nvPr>
            <p:ph type="title"/>
          </p:nvPr>
        </p:nvSpPr>
        <p:spPr/>
        <p:txBody>
          <a:bodyPr>
            <a:normAutofit fontScale="90000"/>
          </a:bodyPr>
          <a:lstStyle/>
          <a:p>
            <a:br>
              <a:rPr lang="da-DK" dirty="0"/>
            </a:br>
            <a:r>
              <a:rPr lang="en-GB" b="1" u="sng" dirty="0"/>
              <a:t>Topic #2: Remaining issues in intra and inter-frequency measurements</a:t>
            </a:r>
            <a:br>
              <a:rPr lang="da-DK" dirty="0"/>
            </a:br>
            <a:endParaRPr lang="en-US" dirty="0"/>
          </a:p>
        </p:txBody>
      </p:sp>
      <p:sp>
        <p:nvSpPr>
          <p:cNvPr id="3" name="Content Placeholder 2">
            <a:extLst>
              <a:ext uri="{FF2B5EF4-FFF2-40B4-BE49-F238E27FC236}">
                <a16:creationId xmlns:a16="http://schemas.microsoft.com/office/drawing/2014/main" id="{B14EB13C-4028-40EF-81BA-021105339360}"/>
              </a:ext>
            </a:extLst>
          </p:cNvPr>
          <p:cNvSpPr>
            <a:spLocks noGrp="1"/>
          </p:cNvSpPr>
          <p:nvPr>
            <p:ph idx="1"/>
          </p:nvPr>
        </p:nvSpPr>
        <p:spPr/>
        <p:txBody>
          <a:bodyPr>
            <a:normAutofit fontScale="92500" lnSpcReduction="10000"/>
          </a:bodyPr>
          <a:lstStyle/>
          <a:p>
            <a:r>
              <a:rPr lang="en-GB" u="sng" dirty="0"/>
              <a:t>Issue 2-1-1, Issue 2-1-2, Issue 2-1-3 and Issue 2-1-4:</a:t>
            </a:r>
          </a:p>
          <a:p>
            <a:pPr lvl="1"/>
            <a:r>
              <a:rPr lang="en-US" dirty="0"/>
              <a:t>Define the following UE capabilities</a:t>
            </a:r>
            <a:endParaRPr lang="da-DK" dirty="0"/>
          </a:p>
          <a:p>
            <a:pPr lvl="2"/>
            <a:r>
              <a:rPr lang="en-US" dirty="0"/>
              <a:t>For RLM/BFD/CBD UE is required to monitor at least </a:t>
            </a:r>
            <a:r>
              <a:rPr lang="en-US" b="1" dirty="0"/>
              <a:t>N1</a:t>
            </a:r>
            <a:r>
              <a:rPr lang="en-US" dirty="0"/>
              <a:t> candidate SSB positions from the set of SSBs that are </a:t>
            </a:r>
            <a:r>
              <a:rPr lang="en-US" dirty="0" err="1"/>
              <a:t>QCLed</a:t>
            </a:r>
            <a:r>
              <a:rPr lang="en-US" dirty="0"/>
              <a:t> with each other within the set of configured resources</a:t>
            </a:r>
            <a:endParaRPr lang="da-DK" dirty="0"/>
          </a:p>
          <a:p>
            <a:pPr lvl="2"/>
            <a:r>
              <a:rPr lang="en-US" dirty="0"/>
              <a:t>For intra and inter-frequency measurements UE is required to monitor at least </a:t>
            </a:r>
            <a:r>
              <a:rPr lang="en-US" b="1" dirty="0"/>
              <a:t>N2</a:t>
            </a:r>
            <a:r>
              <a:rPr lang="en-US" dirty="0"/>
              <a:t> candidate SSB positions from the set of SSBs that are </a:t>
            </a:r>
            <a:r>
              <a:rPr lang="en-US" dirty="0" err="1"/>
              <a:t>QCLed</a:t>
            </a:r>
            <a:r>
              <a:rPr lang="en-US" dirty="0"/>
              <a:t> with each other within SMTC </a:t>
            </a:r>
            <a:endParaRPr lang="da-DK" dirty="0"/>
          </a:p>
          <a:p>
            <a:pPr lvl="3"/>
            <a:r>
              <a:rPr lang="en-US" dirty="0"/>
              <a:t>FFS for the case Q is not provided to the UE</a:t>
            </a:r>
            <a:endParaRPr lang="da-DK" dirty="0"/>
          </a:p>
          <a:p>
            <a:pPr lvl="3"/>
            <a:r>
              <a:rPr lang="en-US" dirty="0"/>
              <a:t>FFS how to handle IDLE mode capabilities</a:t>
            </a:r>
            <a:endParaRPr lang="da-DK" dirty="0"/>
          </a:p>
          <a:p>
            <a:pPr lvl="2"/>
            <a:r>
              <a:rPr lang="en-US" dirty="0"/>
              <a:t>Candidate N1 and N2 values are [1, 2, …]</a:t>
            </a:r>
            <a:endParaRPr lang="da-DK" dirty="0"/>
          </a:p>
          <a:p>
            <a:pPr lvl="2"/>
            <a:r>
              <a:rPr lang="en-US" dirty="0"/>
              <a:t>FFS whether N1 = N2</a:t>
            </a:r>
            <a:endParaRPr lang="da-DK" dirty="0"/>
          </a:p>
          <a:p>
            <a:pPr lvl="2"/>
            <a:r>
              <a:rPr lang="en-US" dirty="0"/>
              <a:t>FFS whether to have different capabilities for FBE and LBE modes</a:t>
            </a:r>
            <a:endParaRPr lang="da-DK" dirty="0"/>
          </a:p>
          <a:p>
            <a:pPr lvl="1"/>
            <a:r>
              <a:rPr lang="en-US" dirty="0"/>
              <a:t>Send LS to RAN1 to ask for feedback on candidate values N1 and N2 taking into account impact on the overall system performance</a:t>
            </a:r>
            <a:endParaRPr lang="da-DK" dirty="0"/>
          </a:p>
          <a:p>
            <a:pPr lvl="1"/>
            <a:r>
              <a:rPr lang="en-US" dirty="0"/>
              <a:t>Further discuss other cases</a:t>
            </a:r>
            <a:endParaRPr lang="da-DK" dirty="0"/>
          </a:p>
          <a:p>
            <a:endParaRPr lang="en-US" dirty="0"/>
          </a:p>
        </p:txBody>
      </p:sp>
    </p:spTree>
    <p:extLst>
      <p:ext uri="{BB962C8B-B14F-4D97-AF65-F5344CB8AC3E}">
        <p14:creationId xmlns:p14="http://schemas.microsoft.com/office/powerpoint/2010/main" val="1186849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DC5AA-6D36-4909-AED0-C4B4671D0108}"/>
              </a:ext>
            </a:extLst>
          </p:cNvPr>
          <p:cNvSpPr>
            <a:spLocks noGrp="1"/>
          </p:cNvSpPr>
          <p:nvPr>
            <p:ph type="title"/>
          </p:nvPr>
        </p:nvSpPr>
        <p:spPr/>
        <p:txBody>
          <a:bodyPr>
            <a:normAutofit/>
          </a:bodyPr>
          <a:lstStyle/>
          <a:p>
            <a:r>
              <a:rPr lang="en-GB" sz="4000" b="1" u="sng" dirty="0"/>
              <a:t>Topic #2: Remaining issues in intra and inter-frequency measurements</a:t>
            </a:r>
            <a:endParaRPr lang="en-US" sz="4000" dirty="0"/>
          </a:p>
        </p:txBody>
      </p:sp>
      <p:sp>
        <p:nvSpPr>
          <p:cNvPr id="3" name="Content Placeholder 2">
            <a:extLst>
              <a:ext uri="{FF2B5EF4-FFF2-40B4-BE49-F238E27FC236}">
                <a16:creationId xmlns:a16="http://schemas.microsoft.com/office/drawing/2014/main" id="{1F86C34E-8958-484D-A938-C79D0AAD1CA5}"/>
              </a:ext>
            </a:extLst>
          </p:cNvPr>
          <p:cNvSpPr>
            <a:spLocks noGrp="1"/>
          </p:cNvSpPr>
          <p:nvPr>
            <p:ph idx="1"/>
          </p:nvPr>
        </p:nvSpPr>
        <p:spPr/>
        <p:txBody>
          <a:bodyPr/>
          <a:lstStyle/>
          <a:p>
            <a:r>
              <a:rPr lang="en-US" dirty="0"/>
              <a:t>Issue 2-2-2: Additional requirements on consecutively missing SSBs during the measurement period</a:t>
            </a:r>
          </a:p>
          <a:p>
            <a:pPr lvl="1"/>
            <a:r>
              <a:rPr lang="en-US" dirty="0">
                <a:solidFill>
                  <a:srgbClr val="00B050"/>
                </a:solidFill>
              </a:rPr>
              <a:t>No additional requirement is specified on consecutively missing SSBs </a:t>
            </a:r>
          </a:p>
          <a:p>
            <a:endParaRPr lang="en-US" dirty="0"/>
          </a:p>
        </p:txBody>
      </p:sp>
    </p:spTree>
    <p:extLst>
      <p:ext uri="{BB962C8B-B14F-4D97-AF65-F5344CB8AC3E}">
        <p14:creationId xmlns:p14="http://schemas.microsoft.com/office/powerpoint/2010/main" val="1639963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7DA4B-F6E4-470B-AB69-E235708AF298}"/>
              </a:ext>
            </a:extLst>
          </p:cNvPr>
          <p:cNvSpPr>
            <a:spLocks noGrp="1"/>
          </p:cNvSpPr>
          <p:nvPr>
            <p:ph type="title"/>
          </p:nvPr>
        </p:nvSpPr>
        <p:spPr/>
        <p:txBody>
          <a:bodyPr>
            <a:normAutofit/>
          </a:bodyPr>
          <a:lstStyle/>
          <a:p>
            <a:r>
              <a:rPr lang="en-GB" sz="4000" b="1" u="sng" dirty="0"/>
              <a:t>Topic #2: Remaining issues in intra and inter-frequency measurements</a:t>
            </a:r>
            <a:endParaRPr lang="en-US" sz="4000" dirty="0"/>
          </a:p>
        </p:txBody>
      </p:sp>
      <p:sp>
        <p:nvSpPr>
          <p:cNvPr id="3" name="Content Placeholder 2">
            <a:extLst>
              <a:ext uri="{FF2B5EF4-FFF2-40B4-BE49-F238E27FC236}">
                <a16:creationId xmlns:a16="http://schemas.microsoft.com/office/drawing/2014/main" id="{5D0EB4F3-30C0-4D5B-AACE-15331EB6C265}"/>
              </a:ext>
            </a:extLst>
          </p:cNvPr>
          <p:cNvSpPr>
            <a:spLocks noGrp="1"/>
          </p:cNvSpPr>
          <p:nvPr>
            <p:ph idx="1"/>
          </p:nvPr>
        </p:nvSpPr>
        <p:spPr/>
        <p:txBody>
          <a:bodyPr/>
          <a:lstStyle/>
          <a:p>
            <a:r>
              <a:rPr lang="en-US" u="sng" dirty="0"/>
              <a:t>Issue 2-3-1: </a:t>
            </a:r>
            <a:r>
              <a:rPr lang="en-US" u="sng" dirty="0" err="1"/>
              <a:t>Lmax</a:t>
            </a:r>
            <a:r>
              <a:rPr lang="en-US" u="sng" dirty="0"/>
              <a:t> for the intra-frequency PSS/SSS detection period</a:t>
            </a:r>
          </a:p>
          <a:p>
            <a:pPr marL="0" indent="0">
              <a:buNone/>
            </a:pPr>
            <a:r>
              <a:rPr lang="en-US" u="sng" dirty="0">
                <a:solidFill>
                  <a:srgbClr val="FF0000"/>
                </a:solidFill>
              </a:rPr>
              <a:t>Following values for intra-frequency:</a:t>
            </a:r>
          </a:p>
        </p:txBody>
      </p:sp>
      <p:graphicFrame>
        <p:nvGraphicFramePr>
          <p:cNvPr id="5" name="Table 4">
            <a:extLst>
              <a:ext uri="{FF2B5EF4-FFF2-40B4-BE49-F238E27FC236}">
                <a16:creationId xmlns:a16="http://schemas.microsoft.com/office/drawing/2014/main" id="{CC2C344F-88D2-4EA7-BAEC-0C6517B682FE}"/>
              </a:ext>
            </a:extLst>
          </p:cNvPr>
          <p:cNvGraphicFramePr>
            <a:graphicFrameLocks noGrp="1"/>
          </p:cNvGraphicFramePr>
          <p:nvPr>
            <p:extLst>
              <p:ext uri="{D42A27DB-BD31-4B8C-83A1-F6EECF244321}">
                <p14:modId xmlns:p14="http://schemas.microsoft.com/office/powerpoint/2010/main" val="750280924"/>
              </p:ext>
            </p:extLst>
          </p:nvPr>
        </p:nvGraphicFramePr>
        <p:xfrm>
          <a:off x="2006081" y="2916306"/>
          <a:ext cx="7492482" cy="2647839"/>
        </p:xfrm>
        <a:graphic>
          <a:graphicData uri="http://schemas.openxmlformats.org/drawingml/2006/table">
            <a:tbl>
              <a:tblPr firstRow="1" firstCol="1" bandRow="1">
                <a:tableStyleId>{21E4AEA4-8DFA-4A89-87EB-49C32662AFE0}</a:tableStyleId>
              </a:tblPr>
              <a:tblGrid>
                <a:gridCol w="1514626">
                  <a:extLst>
                    <a:ext uri="{9D8B030D-6E8A-4147-A177-3AD203B41FA5}">
                      <a16:colId xmlns:a16="http://schemas.microsoft.com/office/drawing/2014/main" val="2027641657"/>
                    </a:ext>
                  </a:extLst>
                </a:gridCol>
                <a:gridCol w="920664">
                  <a:extLst>
                    <a:ext uri="{9D8B030D-6E8A-4147-A177-3AD203B41FA5}">
                      <a16:colId xmlns:a16="http://schemas.microsoft.com/office/drawing/2014/main" val="4110387591"/>
                    </a:ext>
                  </a:extLst>
                </a:gridCol>
                <a:gridCol w="858417">
                  <a:extLst>
                    <a:ext uri="{9D8B030D-6E8A-4147-A177-3AD203B41FA5}">
                      <a16:colId xmlns:a16="http://schemas.microsoft.com/office/drawing/2014/main" val="1115291194"/>
                    </a:ext>
                  </a:extLst>
                </a:gridCol>
                <a:gridCol w="1996758">
                  <a:extLst>
                    <a:ext uri="{9D8B030D-6E8A-4147-A177-3AD203B41FA5}">
                      <a16:colId xmlns:a16="http://schemas.microsoft.com/office/drawing/2014/main" val="348964005"/>
                    </a:ext>
                  </a:extLst>
                </a:gridCol>
                <a:gridCol w="2202017">
                  <a:extLst>
                    <a:ext uri="{9D8B030D-6E8A-4147-A177-3AD203B41FA5}">
                      <a16:colId xmlns:a16="http://schemas.microsoft.com/office/drawing/2014/main" val="3535225194"/>
                    </a:ext>
                  </a:extLst>
                </a:gridCol>
              </a:tblGrid>
              <a:tr h="309880">
                <a:tc rowSpan="2">
                  <a:txBody>
                    <a:bodyPr/>
                    <a:lstStyle/>
                    <a:p>
                      <a:pPr algn="ctr">
                        <a:lnSpc>
                          <a:spcPct val="115000"/>
                        </a:lnSpc>
                        <a:spcAft>
                          <a:spcPts val="0"/>
                        </a:spcAft>
                      </a:pPr>
                      <a:r>
                        <a:rPr lang="en-GB" sz="1050" dirty="0">
                          <a:effectLst/>
                        </a:rPr>
                        <a:t>Procedure</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lnSpc>
                          <a:spcPct val="115000"/>
                        </a:lnSpc>
                        <a:spcAft>
                          <a:spcPts val="0"/>
                        </a:spcAft>
                      </a:pPr>
                      <a:r>
                        <a:rPr lang="en-GB" sz="1050" dirty="0">
                          <a:effectLst/>
                        </a:rPr>
                        <a:t>Rel-15 samples</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lnSpc>
                          <a:spcPct val="115000"/>
                        </a:lnSpc>
                        <a:spcAft>
                          <a:spcPts val="0"/>
                        </a:spcAft>
                      </a:pPr>
                      <a:r>
                        <a:rPr lang="en-GB" sz="1050">
                          <a:effectLst/>
                        </a:rPr>
                        <a:t>Maximum number of DL LBT failures</a:t>
                      </a:r>
                      <a:endParaRPr lang="da-DK" sz="12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2389612"/>
                  </a:ext>
                </a:extLst>
              </a:tr>
              <a:tr h="309245">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dirty="0">
                          <a:effectLst/>
                        </a:rPr>
                        <a:t>Parameter name</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Parameter value</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Condition</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536805636"/>
                  </a:ext>
                </a:extLst>
              </a:tr>
              <a:tr h="101600">
                <a:tc rowSpan="3">
                  <a:txBody>
                    <a:bodyPr/>
                    <a:lstStyle/>
                    <a:p>
                      <a:pPr algn="ctr">
                        <a:lnSpc>
                          <a:spcPct val="115000"/>
                        </a:lnSpc>
                        <a:spcAft>
                          <a:spcPts val="0"/>
                        </a:spcAft>
                      </a:pPr>
                      <a:r>
                        <a:rPr lang="en-GB" sz="1050">
                          <a:effectLst/>
                        </a:rPr>
                        <a:t>PSS/SSS detection, no gaps</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5</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L</a:t>
                      </a:r>
                      <a:r>
                        <a:rPr lang="en-GB" sz="1050" baseline="-25000">
                          <a:effectLst/>
                        </a:rPr>
                        <a:t>PSS/SSS,max</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7</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Max(T</a:t>
                      </a:r>
                      <a:r>
                        <a:rPr lang="en-GB" sz="1050" baseline="-25000">
                          <a:effectLst/>
                        </a:rPr>
                        <a:t>DRX</a:t>
                      </a:r>
                      <a:r>
                        <a:rPr lang="en-GB" sz="1050">
                          <a:effectLst/>
                        </a:rPr>
                        <a:t>,T</a:t>
                      </a:r>
                      <a:r>
                        <a:rPr lang="en-GB" sz="1050" baseline="-25000">
                          <a:effectLst/>
                        </a:rPr>
                        <a:t>SMTC</a:t>
                      </a:r>
                      <a:r>
                        <a:rPr lang="en-GB" sz="1050">
                          <a:effectLst/>
                        </a:rPr>
                        <a:t>)≤40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77923418"/>
                  </a:ext>
                </a:extLst>
              </a:tr>
              <a:tr h="1003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dirty="0">
                          <a:effectLst/>
                        </a:rPr>
                        <a:t>5</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40&lt;Max(T</a:t>
                      </a:r>
                      <a:r>
                        <a:rPr lang="en-GB" sz="1050" baseline="-25000">
                          <a:effectLst/>
                        </a:rPr>
                        <a:t>DRX</a:t>
                      </a:r>
                      <a:r>
                        <a:rPr lang="en-GB" sz="1050">
                          <a:effectLst/>
                        </a:rPr>
                        <a:t>,T</a:t>
                      </a:r>
                      <a:r>
                        <a:rPr lang="en-GB" sz="1050" baseline="-25000">
                          <a:effectLst/>
                        </a:rPr>
                        <a:t>SMTC</a:t>
                      </a:r>
                      <a:r>
                        <a:rPr lang="en-GB" sz="1050">
                          <a:effectLst/>
                        </a:rPr>
                        <a:t>)≤320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06455221"/>
                  </a:ext>
                </a:extLst>
              </a:tr>
              <a:tr h="1003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dirty="0">
                          <a:effectLst/>
                        </a:rPr>
                        <a:t>3</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T</a:t>
                      </a:r>
                      <a:r>
                        <a:rPr lang="en-GB" sz="1050" baseline="-25000">
                          <a:effectLst/>
                        </a:rPr>
                        <a:t>DRX</a:t>
                      </a:r>
                      <a:r>
                        <a:rPr lang="en-GB" sz="1050">
                          <a:effectLst/>
                        </a:rPr>
                        <a:t>&gt;320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88601269"/>
                  </a:ext>
                </a:extLst>
              </a:tr>
              <a:tr h="100330">
                <a:tc rowSpan="3">
                  <a:txBody>
                    <a:bodyPr/>
                    <a:lstStyle/>
                    <a:p>
                      <a:pPr algn="ctr">
                        <a:lnSpc>
                          <a:spcPct val="115000"/>
                        </a:lnSpc>
                        <a:spcAft>
                          <a:spcPts val="0"/>
                        </a:spcAft>
                      </a:pPr>
                      <a:r>
                        <a:rPr lang="en-GB" sz="1050">
                          <a:effectLst/>
                        </a:rPr>
                        <a:t>PSS/SSS detection for deactivated SCell, no gaps</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5</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L</a:t>
                      </a:r>
                      <a:r>
                        <a:rPr lang="en-GB" sz="1050" baseline="-25000">
                          <a:effectLst/>
                        </a:rPr>
                        <a:t>PSS/SSS,deact,max</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7</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Max(T</a:t>
                      </a:r>
                      <a:r>
                        <a:rPr lang="en-GB" sz="1050" baseline="-25000">
                          <a:effectLst/>
                        </a:rPr>
                        <a:t>DRX</a:t>
                      </a:r>
                      <a:r>
                        <a:rPr lang="en-GB" sz="1050">
                          <a:effectLst/>
                        </a:rPr>
                        <a:t>, measCycleSCell)≤40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49356065"/>
                  </a:ext>
                </a:extLst>
              </a:tr>
              <a:tr h="1003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dirty="0">
                          <a:effectLst/>
                        </a:rPr>
                        <a:t>5</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40&lt; Max(T</a:t>
                      </a:r>
                      <a:r>
                        <a:rPr lang="en-GB" sz="1050" baseline="-25000">
                          <a:effectLst/>
                        </a:rPr>
                        <a:t>DRX</a:t>
                      </a:r>
                      <a:r>
                        <a:rPr lang="en-GB" sz="1050">
                          <a:effectLst/>
                        </a:rPr>
                        <a:t>, measCycleSCell)≤320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48936035"/>
                  </a:ext>
                </a:extLst>
              </a:tr>
              <a:tr h="1003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dirty="0">
                          <a:effectLst/>
                        </a:rPr>
                        <a:t>3</a:t>
                      </a:r>
                      <a:endParaRPr lang="da-DK"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T</a:t>
                      </a:r>
                      <a:r>
                        <a:rPr lang="en-GB" sz="1050" baseline="-25000">
                          <a:effectLst/>
                        </a:rPr>
                        <a:t>DRX</a:t>
                      </a:r>
                      <a:r>
                        <a:rPr lang="en-GB" sz="1050">
                          <a:effectLst/>
                        </a:rPr>
                        <a:t>&gt;320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5753131"/>
                  </a:ext>
                </a:extLst>
              </a:tr>
              <a:tr h="100330">
                <a:tc rowSpan="3">
                  <a:txBody>
                    <a:bodyPr/>
                    <a:lstStyle/>
                    <a:p>
                      <a:pPr algn="ctr">
                        <a:lnSpc>
                          <a:spcPct val="115000"/>
                        </a:lnSpc>
                        <a:spcAft>
                          <a:spcPts val="0"/>
                        </a:spcAft>
                      </a:pPr>
                      <a:r>
                        <a:rPr lang="en-GB" sz="1050">
                          <a:effectLst/>
                        </a:rPr>
                        <a:t>PSS/SSS detection, with gaps</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5</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L</a:t>
                      </a:r>
                      <a:r>
                        <a:rPr lang="en-GB" sz="1050" baseline="-25000">
                          <a:effectLst/>
                        </a:rPr>
                        <a:t>PSS/SSS,gaps,max</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7</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Max(T</a:t>
                      </a:r>
                      <a:r>
                        <a:rPr lang="en-GB" sz="1050" baseline="-25000" dirty="0">
                          <a:effectLst/>
                        </a:rPr>
                        <a:t>DRX</a:t>
                      </a:r>
                      <a:r>
                        <a:rPr lang="en-GB" sz="1050" dirty="0">
                          <a:effectLst/>
                        </a:rPr>
                        <a:t>,T</a:t>
                      </a:r>
                      <a:r>
                        <a:rPr lang="en-GB" sz="1050" baseline="-25000" dirty="0">
                          <a:effectLst/>
                        </a:rPr>
                        <a:t>SMTC</a:t>
                      </a:r>
                      <a:r>
                        <a:rPr lang="en-GB" sz="1050" dirty="0">
                          <a:effectLst/>
                        </a:rPr>
                        <a:t>, MGRP)≤40</a:t>
                      </a:r>
                      <a:endParaRPr lang="da-DK"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94751705"/>
                  </a:ext>
                </a:extLst>
              </a:tr>
              <a:tr h="10033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a:effectLst/>
                        </a:rPr>
                        <a:t>5</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40&lt;Max(T</a:t>
                      </a:r>
                      <a:r>
                        <a:rPr lang="en-GB" sz="1050" baseline="-25000" dirty="0">
                          <a:effectLst/>
                        </a:rPr>
                        <a:t>DRX</a:t>
                      </a:r>
                      <a:r>
                        <a:rPr lang="en-GB" sz="1050" dirty="0">
                          <a:effectLst/>
                        </a:rPr>
                        <a:t>,T</a:t>
                      </a:r>
                      <a:r>
                        <a:rPr lang="en-GB" sz="1050" baseline="-25000" dirty="0">
                          <a:effectLst/>
                        </a:rPr>
                        <a:t>SMTC</a:t>
                      </a:r>
                      <a:r>
                        <a:rPr lang="en-GB" sz="1050" dirty="0">
                          <a:effectLst/>
                        </a:rPr>
                        <a:t>, MGRP)≤320</a:t>
                      </a:r>
                      <a:endParaRPr lang="da-DK"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18852913"/>
                  </a:ext>
                </a:extLst>
              </a:tr>
              <a:tr h="57906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a:effectLst/>
                        </a:rPr>
                        <a:t>3</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T</a:t>
                      </a:r>
                      <a:r>
                        <a:rPr lang="en-GB" sz="1050" baseline="-25000" dirty="0">
                          <a:effectLst/>
                        </a:rPr>
                        <a:t>DRX</a:t>
                      </a:r>
                      <a:r>
                        <a:rPr lang="en-GB" sz="1050" dirty="0">
                          <a:effectLst/>
                        </a:rPr>
                        <a:t>&gt;320</a:t>
                      </a:r>
                      <a:endParaRPr lang="da-DK"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24661931"/>
                  </a:ext>
                </a:extLst>
              </a:tr>
            </a:tbl>
          </a:graphicData>
        </a:graphic>
      </p:graphicFrame>
    </p:spTree>
    <p:extLst>
      <p:ext uri="{BB962C8B-B14F-4D97-AF65-F5344CB8AC3E}">
        <p14:creationId xmlns:p14="http://schemas.microsoft.com/office/powerpoint/2010/main" val="1696561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7DA4B-F6E4-470B-AB69-E235708AF298}"/>
              </a:ext>
            </a:extLst>
          </p:cNvPr>
          <p:cNvSpPr>
            <a:spLocks noGrp="1"/>
          </p:cNvSpPr>
          <p:nvPr>
            <p:ph type="title"/>
          </p:nvPr>
        </p:nvSpPr>
        <p:spPr/>
        <p:txBody>
          <a:bodyPr>
            <a:normAutofit/>
          </a:bodyPr>
          <a:lstStyle/>
          <a:p>
            <a:r>
              <a:rPr lang="en-GB" sz="4000" b="1" u="sng" dirty="0"/>
              <a:t>Topic #2: Remaining issues in intra and inter-frequency measurements</a:t>
            </a:r>
            <a:endParaRPr lang="en-US" sz="4000" dirty="0"/>
          </a:p>
        </p:txBody>
      </p:sp>
      <p:sp>
        <p:nvSpPr>
          <p:cNvPr id="3" name="Content Placeholder 2">
            <a:extLst>
              <a:ext uri="{FF2B5EF4-FFF2-40B4-BE49-F238E27FC236}">
                <a16:creationId xmlns:a16="http://schemas.microsoft.com/office/drawing/2014/main" id="{5D0EB4F3-30C0-4D5B-AACE-15331EB6C265}"/>
              </a:ext>
            </a:extLst>
          </p:cNvPr>
          <p:cNvSpPr>
            <a:spLocks noGrp="1"/>
          </p:cNvSpPr>
          <p:nvPr>
            <p:ph idx="1"/>
          </p:nvPr>
        </p:nvSpPr>
        <p:spPr/>
        <p:txBody>
          <a:bodyPr/>
          <a:lstStyle/>
          <a:p>
            <a:r>
              <a:rPr lang="en-US" u="sng" dirty="0"/>
              <a:t>Issue 2-3-2: </a:t>
            </a:r>
            <a:r>
              <a:rPr lang="en-US" u="sng" dirty="0" err="1"/>
              <a:t>Lmax</a:t>
            </a:r>
            <a:r>
              <a:rPr lang="en-US" u="sng" dirty="0"/>
              <a:t> for the inter-frequency PSS/SSS detection period</a:t>
            </a:r>
          </a:p>
          <a:p>
            <a:pPr marL="0" indent="0">
              <a:buNone/>
            </a:pPr>
            <a:r>
              <a:rPr lang="en-US" u="sng" dirty="0">
                <a:solidFill>
                  <a:srgbClr val="FF0000"/>
                </a:solidFill>
              </a:rPr>
              <a:t>Following values for inter-frequency:</a:t>
            </a:r>
          </a:p>
        </p:txBody>
      </p:sp>
      <p:graphicFrame>
        <p:nvGraphicFramePr>
          <p:cNvPr id="4" name="Table 3">
            <a:extLst>
              <a:ext uri="{FF2B5EF4-FFF2-40B4-BE49-F238E27FC236}">
                <a16:creationId xmlns:a16="http://schemas.microsoft.com/office/drawing/2014/main" id="{A31C3B76-88BB-4679-A37E-EA0A26ED4E02}"/>
              </a:ext>
            </a:extLst>
          </p:cNvPr>
          <p:cNvGraphicFramePr>
            <a:graphicFrameLocks noGrp="1"/>
          </p:cNvGraphicFramePr>
          <p:nvPr>
            <p:extLst>
              <p:ext uri="{D42A27DB-BD31-4B8C-83A1-F6EECF244321}">
                <p14:modId xmlns:p14="http://schemas.microsoft.com/office/powerpoint/2010/main" val="2051678070"/>
              </p:ext>
            </p:extLst>
          </p:nvPr>
        </p:nvGraphicFramePr>
        <p:xfrm>
          <a:off x="2071396" y="3252882"/>
          <a:ext cx="6895323" cy="2018915"/>
        </p:xfrm>
        <a:graphic>
          <a:graphicData uri="http://schemas.openxmlformats.org/drawingml/2006/table">
            <a:tbl>
              <a:tblPr firstRow="1" firstCol="1" bandRow="1">
                <a:tableStyleId>{21E4AEA4-8DFA-4A89-87EB-49C32662AFE0}</a:tableStyleId>
              </a:tblPr>
              <a:tblGrid>
                <a:gridCol w="1299257">
                  <a:extLst>
                    <a:ext uri="{9D8B030D-6E8A-4147-A177-3AD203B41FA5}">
                      <a16:colId xmlns:a16="http://schemas.microsoft.com/office/drawing/2014/main" val="3617130537"/>
                    </a:ext>
                  </a:extLst>
                </a:gridCol>
                <a:gridCol w="577446">
                  <a:extLst>
                    <a:ext uri="{9D8B030D-6E8A-4147-A177-3AD203B41FA5}">
                      <a16:colId xmlns:a16="http://schemas.microsoft.com/office/drawing/2014/main" val="24827904"/>
                    </a:ext>
                  </a:extLst>
                </a:gridCol>
                <a:gridCol w="965592">
                  <a:extLst>
                    <a:ext uri="{9D8B030D-6E8A-4147-A177-3AD203B41FA5}">
                      <a16:colId xmlns:a16="http://schemas.microsoft.com/office/drawing/2014/main" val="3535436969"/>
                    </a:ext>
                  </a:extLst>
                </a:gridCol>
                <a:gridCol w="2026514">
                  <a:extLst>
                    <a:ext uri="{9D8B030D-6E8A-4147-A177-3AD203B41FA5}">
                      <a16:colId xmlns:a16="http://schemas.microsoft.com/office/drawing/2014/main" val="710138166"/>
                    </a:ext>
                  </a:extLst>
                </a:gridCol>
                <a:gridCol w="2026514">
                  <a:extLst>
                    <a:ext uri="{9D8B030D-6E8A-4147-A177-3AD203B41FA5}">
                      <a16:colId xmlns:a16="http://schemas.microsoft.com/office/drawing/2014/main" val="3186435710"/>
                    </a:ext>
                  </a:extLst>
                </a:gridCol>
              </a:tblGrid>
              <a:tr h="457622">
                <a:tc rowSpan="2">
                  <a:txBody>
                    <a:bodyPr/>
                    <a:lstStyle/>
                    <a:p>
                      <a:pPr algn="ctr">
                        <a:lnSpc>
                          <a:spcPct val="115000"/>
                        </a:lnSpc>
                        <a:spcAft>
                          <a:spcPts val="0"/>
                        </a:spcAft>
                      </a:pPr>
                      <a:r>
                        <a:rPr lang="en-GB" sz="1050">
                          <a:effectLst/>
                        </a:rPr>
                        <a:t>Procedure</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lnSpc>
                          <a:spcPct val="115000"/>
                        </a:lnSpc>
                        <a:spcAft>
                          <a:spcPts val="0"/>
                        </a:spcAft>
                      </a:pPr>
                      <a:r>
                        <a:rPr lang="en-GB" sz="1050">
                          <a:effectLst/>
                        </a:rPr>
                        <a:t>Rel-15 samples</a:t>
                      </a:r>
                      <a:endParaRPr lang="da-DK" sz="1200">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lnSpc>
                          <a:spcPct val="115000"/>
                        </a:lnSpc>
                        <a:spcAft>
                          <a:spcPts val="0"/>
                        </a:spcAft>
                      </a:pPr>
                      <a:r>
                        <a:rPr lang="en-GB" sz="1050">
                          <a:effectLst/>
                        </a:rPr>
                        <a:t>Maximum number of DL LBT failures</a:t>
                      </a:r>
                      <a:endParaRPr lang="da-DK" sz="12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95019728"/>
                  </a:ext>
                </a:extLst>
              </a:tr>
              <a:tr h="564619">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a:effectLst/>
                        </a:rPr>
                        <a:t>Parameter name</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Parameter value</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Condition</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85430355"/>
                  </a:ext>
                </a:extLst>
              </a:tr>
              <a:tr h="401077">
                <a:tc rowSpan="3">
                  <a:txBody>
                    <a:bodyPr/>
                    <a:lstStyle/>
                    <a:p>
                      <a:pPr algn="ctr">
                        <a:lnSpc>
                          <a:spcPct val="115000"/>
                        </a:lnSpc>
                        <a:spcAft>
                          <a:spcPts val="0"/>
                        </a:spcAft>
                      </a:pPr>
                      <a:r>
                        <a:rPr lang="en-GB" sz="1050">
                          <a:effectLst/>
                        </a:rPr>
                        <a:t>PSS/SSS detection, with gaps</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8</a:t>
                      </a:r>
                      <a:endParaRPr lang="da-DK" sz="12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lnSpc>
                          <a:spcPct val="115000"/>
                        </a:lnSpc>
                        <a:spcAft>
                          <a:spcPts val="0"/>
                        </a:spcAft>
                      </a:pPr>
                      <a:r>
                        <a:rPr lang="en-GB" sz="1050">
                          <a:effectLst/>
                        </a:rPr>
                        <a:t>L</a:t>
                      </a:r>
                      <a:r>
                        <a:rPr lang="en-GB" sz="1050" baseline="-25000">
                          <a:effectLst/>
                        </a:rPr>
                        <a:t>PSS/SSS,gaps,max</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12</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Max(T</a:t>
                      </a:r>
                      <a:r>
                        <a:rPr lang="en-GB" sz="1050" baseline="-25000">
                          <a:effectLst/>
                        </a:rPr>
                        <a:t>DRX</a:t>
                      </a:r>
                      <a:r>
                        <a:rPr lang="en-GB" sz="1050">
                          <a:effectLst/>
                        </a:rPr>
                        <a:t>,T</a:t>
                      </a:r>
                      <a:r>
                        <a:rPr lang="en-GB" sz="1050" baseline="-25000">
                          <a:effectLst/>
                        </a:rPr>
                        <a:t>SMTC</a:t>
                      </a:r>
                      <a:r>
                        <a:rPr lang="en-GB" sz="1050">
                          <a:effectLst/>
                        </a:rPr>
                        <a:t>, MGRP)≤40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38933957"/>
                  </a:ext>
                </a:extLst>
              </a:tr>
              <a:tr h="40107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a:effectLst/>
                        </a:rPr>
                        <a:t>8</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a:effectLst/>
                        </a:rPr>
                        <a:t>40&lt;Max(T</a:t>
                      </a:r>
                      <a:r>
                        <a:rPr lang="en-GB" sz="1050" baseline="-25000">
                          <a:effectLst/>
                        </a:rPr>
                        <a:t>DRX</a:t>
                      </a:r>
                      <a:r>
                        <a:rPr lang="en-GB" sz="1050">
                          <a:effectLst/>
                        </a:rPr>
                        <a:t>,T</a:t>
                      </a:r>
                      <a:r>
                        <a:rPr lang="en-GB" sz="1050" baseline="-25000">
                          <a:effectLst/>
                        </a:rPr>
                        <a:t>SMTC</a:t>
                      </a:r>
                      <a:r>
                        <a:rPr lang="en-GB" sz="1050">
                          <a:effectLst/>
                        </a:rPr>
                        <a:t>, MGRP)≤320</a:t>
                      </a:r>
                      <a:endParaRPr lang="da-DK"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13167242"/>
                  </a:ext>
                </a:extLst>
              </a:tr>
              <a:tr h="1945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GB" sz="1050">
                          <a:effectLst/>
                        </a:rPr>
                        <a:t>5</a:t>
                      </a:r>
                      <a:endParaRPr lang="da-DK"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15000"/>
                        </a:lnSpc>
                        <a:spcAft>
                          <a:spcPts val="0"/>
                        </a:spcAft>
                      </a:pPr>
                      <a:r>
                        <a:rPr lang="en-GB" sz="1050" dirty="0">
                          <a:effectLst/>
                        </a:rPr>
                        <a:t>T</a:t>
                      </a:r>
                      <a:r>
                        <a:rPr lang="en-GB" sz="1050" baseline="-25000" dirty="0">
                          <a:effectLst/>
                        </a:rPr>
                        <a:t>DRX</a:t>
                      </a:r>
                      <a:r>
                        <a:rPr lang="en-GB" sz="1050" dirty="0">
                          <a:effectLst/>
                        </a:rPr>
                        <a:t>&gt;320</a:t>
                      </a:r>
                      <a:endParaRPr lang="da-DK"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6972067"/>
                  </a:ext>
                </a:extLst>
              </a:tr>
            </a:tbl>
          </a:graphicData>
        </a:graphic>
      </p:graphicFrame>
    </p:spTree>
    <p:extLst>
      <p:ext uri="{BB962C8B-B14F-4D97-AF65-F5344CB8AC3E}">
        <p14:creationId xmlns:p14="http://schemas.microsoft.com/office/powerpoint/2010/main" val="3170276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21E4C-8E8A-48AE-B523-2E5F83C09FB0}"/>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8DDEE8F4-8176-424F-900E-5A6586FC2FB0}"/>
              </a:ext>
            </a:extLst>
          </p:cNvPr>
          <p:cNvSpPr>
            <a:spLocks noGrp="1"/>
          </p:cNvSpPr>
          <p:nvPr>
            <p:ph idx="1"/>
          </p:nvPr>
        </p:nvSpPr>
        <p:spPr/>
        <p:txBody>
          <a:bodyPr/>
          <a:lstStyle/>
          <a:p>
            <a:r>
              <a:rPr lang="en-US" u="sng" dirty="0"/>
              <a:t>Issue 2-3-3: </a:t>
            </a:r>
            <a:r>
              <a:rPr lang="en-GB" u="sng" dirty="0"/>
              <a:t>Requirements when reaching the maximum extension of the detection period</a:t>
            </a:r>
          </a:p>
          <a:p>
            <a:pPr lvl="1"/>
            <a:r>
              <a:rPr lang="en-US" dirty="0">
                <a:solidFill>
                  <a:srgbClr val="00B050"/>
                </a:solidFill>
              </a:rPr>
              <a:t>Upon exceeding LPSS/</a:t>
            </a:r>
            <a:r>
              <a:rPr lang="en-US" dirty="0" err="1">
                <a:solidFill>
                  <a:srgbClr val="00B050"/>
                </a:solidFill>
              </a:rPr>
              <a:t>SSS,max</a:t>
            </a:r>
            <a:r>
              <a:rPr lang="en-US" dirty="0">
                <a:solidFill>
                  <a:srgbClr val="00B050"/>
                </a:solidFill>
              </a:rPr>
              <a:t>, the UE is not required to meet the corresponding intra-frequency or inter-frequency PSS/SSS detection requirement.</a:t>
            </a:r>
          </a:p>
        </p:txBody>
      </p:sp>
    </p:spTree>
    <p:extLst>
      <p:ext uri="{BB962C8B-B14F-4D97-AF65-F5344CB8AC3E}">
        <p14:creationId xmlns:p14="http://schemas.microsoft.com/office/powerpoint/2010/main" val="3311346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588DD-E9E2-431A-B137-91E59CC65B5B}"/>
              </a:ext>
            </a:extLst>
          </p:cNvPr>
          <p:cNvSpPr>
            <a:spLocks noGrp="1"/>
          </p:cNvSpPr>
          <p:nvPr>
            <p:ph type="title"/>
          </p:nvPr>
        </p:nvSpPr>
        <p:spPr/>
        <p:txBody>
          <a:bodyPr/>
          <a:lstStyle/>
          <a:p>
            <a:r>
              <a:rPr lang="en-US" b="1" u="sng" dirty="0"/>
              <a:t>Topic #3: RSSI and CO measurements in NR-U</a:t>
            </a:r>
          </a:p>
        </p:txBody>
      </p:sp>
      <p:sp>
        <p:nvSpPr>
          <p:cNvPr id="3" name="Content Placeholder 2">
            <a:extLst>
              <a:ext uri="{FF2B5EF4-FFF2-40B4-BE49-F238E27FC236}">
                <a16:creationId xmlns:a16="http://schemas.microsoft.com/office/drawing/2014/main" id="{5A75CCAD-2D6A-40EA-B76E-C60C9EB7139D}"/>
              </a:ext>
            </a:extLst>
          </p:cNvPr>
          <p:cNvSpPr>
            <a:spLocks noGrp="1"/>
          </p:cNvSpPr>
          <p:nvPr>
            <p:ph idx="1"/>
          </p:nvPr>
        </p:nvSpPr>
        <p:spPr/>
        <p:txBody>
          <a:bodyPr/>
          <a:lstStyle/>
          <a:p>
            <a:r>
              <a:rPr lang="en-US" u="sng" dirty="0"/>
              <a:t>Issue 3-1-1: Normalization of the RSSI measurement report </a:t>
            </a:r>
            <a:endParaRPr lang="da-DK" u="sng" dirty="0"/>
          </a:p>
          <a:p>
            <a:pPr lvl="1"/>
            <a:r>
              <a:rPr lang="en-US" dirty="0">
                <a:solidFill>
                  <a:srgbClr val="FF0000"/>
                </a:solidFill>
              </a:rPr>
              <a:t>UE shall not normalize RSSI measurements for reporting purpose</a:t>
            </a:r>
          </a:p>
          <a:p>
            <a:r>
              <a:rPr lang="en-US" u="sng" dirty="0"/>
              <a:t>Issue 3-1-2: RSSI measurement report mapping</a:t>
            </a:r>
          </a:p>
          <a:p>
            <a:r>
              <a:rPr lang="en-US" dirty="0">
                <a:solidFill>
                  <a:srgbClr val="00B050"/>
                </a:solidFill>
              </a:rPr>
              <a:t>RSSI measurement report mapping in NR-U is defined as: </a:t>
            </a:r>
            <a:endParaRPr lang="da-DK" dirty="0">
              <a:solidFill>
                <a:srgbClr val="00B050"/>
              </a:solidFill>
            </a:endParaRPr>
          </a:p>
          <a:p>
            <a:endParaRPr lang="en-US" dirty="0">
              <a:solidFill>
                <a:srgbClr val="FF0000"/>
              </a:solidFill>
            </a:endParaRPr>
          </a:p>
        </p:txBody>
      </p:sp>
      <p:pic>
        <p:nvPicPr>
          <p:cNvPr id="7" name="Picture 6">
            <a:extLst>
              <a:ext uri="{FF2B5EF4-FFF2-40B4-BE49-F238E27FC236}">
                <a16:creationId xmlns:a16="http://schemas.microsoft.com/office/drawing/2014/main" id="{6A0FA60F-C716-4D42-BBD0-74DF5947C829}"/>
              </a:ext>
            </a:extLst>
          </p:cNvPr>
          <p:cNvPicPr>
            <a:picLocks noChangeAspect="1"/>
          </p:cNvPicPr>
          <p:nvPr/>
        </p:nvPicPr>
        <p:blipFill>
          <a:blip r:embed="rId2"/>
          <a:stretch>
            <a:fillRect/>
          </a:stretch>
        </p:blipFill>
        <p:spPr>
          <a:xfrm>
            <a:off x="3435123" y="3900909"/>
            <a:ext cx="5191125" cy="1552575"/>
          </a:xfrm>
          <a:prstGeom prst="rect">
            <a:avLst/>
          </a:prstGeom>
        </p:spPr>
      </p:pic>
    </p:spTree>
    <p:extLst>
      <p:ext uri="{BB962C8B-B14F-4D97-AF65-F5344CB8AC3E}">
        <p14:creationId xmlns:p14="http://schemas.microsoft.com/office/powerpoint/2010/main" val="7430460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TotalTime>
  <Words>2398</Words>
  <Application>Microsoft Office PowerPoint</Application>
  <PresentationFormat>Widescreen</PresentationFormat>
  <Paragraphs>220</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Times New Roman</vt:lpstr>
      <vt:lpstr>Office Theme</vt:lpstr>
      <vt:lpstr>WF on NR-U RRM (Part 3)   Agreements and topics discussed in email thread: [94e Bis][106] NR_unlic_RRM_Core_Part_3</vt:lpstr>
      <vt:lpstr>PowerPoint Presentation</vt:lpstr>
      <vt:lpstr>Topic #1: SFTD measurements</vt:lpstr>
      <vt:lpstr> Topic #2: Remaining issues in intra and inter-frequency measurements </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Issues that need further discussion</vt:lpstr>
      <vt:lpstr>PowerPoint Presentation</vt:lpstr>
      <vt:lpstr>Topic #1: SFTD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Topic #3: RSSI and CO measurements in NR-U</vt:lpstr>
      <vt:lpstr>Topic #3: RSSI and CO measurements in NR-U</vt:lpstr>
      <vt:lpstr>Topic #3: RSSI and CO measurements in NR-U</vt:lpstr>
      <vt:lpstr>Topic #4: L1-RSRP</vt:lpstr>
      <vt:lpstr>Topic #4: L1-RSRP</vt:lpstr>
      <vt:lpstr>Topic #4: L1-RSRP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(Part 3)   Agreements and topics discussed in email thread: [94e Bis][106] NR_unlic_RRM_Core_Part_3</dc:title>
  <dc:creator>Nokia_Erika</dc:creator>
  <cp:lastModifiedBy>Nokia_Erika</cp:lastModifiedBy>
  <cp:revision>27</cp:revision>
  <dcterms:created xsi:type="dcterms:W3CDTF">2020-04-29T06:40:34Z</dcterms:created>
  <dcterms:modified xsi:type="dcterms:W3CDTF">2020-04-29T14:39:53Z</dcterms:modified>
</cp:coreProperties>
</file>