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5" r:id="rId5"/>
    <p:sldId id="308" r:id="rId6"/>
    <p:sldId id="310" r:id="rId7"/>
    <p:sldId id="311" r:id="rId8"/>
    <p:sldId id="312" r:id="rId9"/>
    <p:sldId id="313" r:id="rId10"/>
    <p:sldId id="314" r:id="rId11"/>
    <p:sldId id="320" r:id="rId12"/>
    <p:sldId id="298" r:id="rId13"/>
    <p:sldId id="299" r:id="rId14"/>
    <p:sldId id="301" r:id="rId15"/>
    <p:sldId id="304" r:id="rId16"/>
    <p:sldId id="321" r:id="rId17"/>
    <p:sldId id="323" r:id="rId18"/>
    <p:sldId id="303" r:id="rId19"/>
    <p:sldId id="32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E83701-7F01-4A74-ACFC-AE9603AF7B78}" v="17" dt="2020-04-30T01:02:52.2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4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72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He (Qunfeng)" userId="6f4d2238-25dd-4a3f-b2f2-f4404111ee0a" providerId="ADAL" clId="{31E83701-7F01-4A74-ACFC-AE9603AF7B78}"/>
    <pc:docChg chg="undo custSel modSld">
      <pc:chgData name="Michael He (Qunfeng)" userId="6f4d2238-25dd-4a3f-b2f2-f4404111ee0a" providerId="ADAL" clId="{31E83701-7F01-4A74-ACFC-AE9603AF7B78}" dt="2020-04-30T01:02:52.282" v="403" actId="207"/>
      <pc:docMkLst>
        <pc:docMk/>
      </pc:docMkLst>
      <pc:sldChg chg="modSp">
        <pc:chgData name="Michael He (Qunfeng)" userId="6f4d2238-25dd-4a3f-b2f2-f4404111ee0a" providerId="ADAL" clId="{31E83701-7F01-4A74-ACFC-AE9603AF7B78}" dt="2020-04-30T01:01:05.716" v="393" actId="27636"/>
        <pc:sldMkLst>
          <pc:docMk/>
          <pc:sldMk cId="263862736" sldId="299"/>
        </pc:sldMkLst>
        <pc:spChg chg="mod">
          <ac:chgData name="Michael He (Qunfeng)" userId="6f4d2238-25dd-4a3f-b2f2-f4404111ee0a" providerId="ADAL" clId="{31E83701-7F01-4A74-ACFC-AE9603AF7B78}" dt="2020-04-30T01:01:05.716" v="393" actId="27636"/>
          <ac:spMkLst>
            <pc:docMk/>
            <pc:sldMk cId="263862736" sldId="299"/>
            <ac:spMk id="3" creationId="{EBC1EEA6-7C1C-4DB0-921B-8F15A380782C}"/>
          </ac:spMkLst>
        </pc:spChg>
      </pc:sldChg>
      <pc:sldChg chg="modSp">
        <pc:chgData name="Michael He (Qunfeng)" userId="6f4d2238-25dd-4a3f-b2f2-f4404111ee0a" providerId="ADAL" clId="{31E83701-7F01-4A74-ACFC-AE9603AF7B78}" dt="2020-04-30T00:27:18.517" v="55" actId="207"/>
        <pc:sldMkLst>
          <pc:docMk/>
          <pc:sldMk cId="3886881584" sldId="303"/>
        </pc:sldMkLst>
        <pc:spChg chg="mod">
          <ac:chgData name="Michael He (Qunfeng)" userId="6f4d2238-25dd-4a3f-b2f2-f4404111ee0a" providerId="ADAL" clId="{31E83701-7F01-4A74-ACFC-AE9603AF7B78}" dt="2020-04-30T00:27:18.517" v="55" actId="207"/>
          <ac:spMkLst>
            <pc:docMk/>
            <pc:sldMk cId="3886881584" sldId="303"/>
            <ac:spMk id="3" creationId="{EBC1EEA6-7C1C-4DB0-921B-8F15A380782C}"/>
          </ac:spMkLst>
        </pc:spChg>
      </pc:sldChg>
      <pc:sldChg chg="modSp">
        <pc:chgData name="Michael He (Qunfeng)" userId="6f4d2238-25dd-4a3f-b2f2-f4404111ee0a" providerId="ADAL" clId="{31E83701-7F01-4A74-ACFC-AE9603AF7B78}" dt="2020-04-30T00:48:36.091" v="219" actId="27636"/>
        <pc:sldMkLst>
          <pc:docMk/>
          <pc:sldMk cId="3516642678" sldId="308"/>
        </pc:sldMkLst>
        <pc:spChg chg="mod">
          <ac:chgData name="Michael He (Qunfeng)" userId="6f4d2238-25dd-4a3f-b2f2-f4404111ee0a" providerId="ADAL" clId="{31E83701-7F01-4A74-ACFC-AE9603AF7B78}" dt="2020-04-30T00:48:36.091" v="219" actId="27636"/>
          <ac:spMkLst>
            <pc:docMk/>
            <pc:sldMk cId="3516642678" sldId="308"/>
            <ac:spMk id="3" creationId="{EBC1EEA6-7C1C-4DB0-921B-8F15A380782C}"/>
          </ac:spMkLst>
        </pc:spChg>
      </pc:sldChg>
      <pc:sldChg chg="modSp">
        <pc:chgData name="Michael He (Qunfeng)" userId="6f4d2238-25dd-4a3f-b2f2-f4404111ee0a" providerId="ADAL" clId="{31E83701-7F01-4A74-ACFC-AE9603AF7B78}" dt="2020-04-30T00:39:46.886" v="169" actId="207"/>
        <pc:sldMkLst>
          <pc:docMk/>
          <pc:sldMk cId="856154310" sldId="312"/>
        </pc:sldMkLst>
        <pc:spChg chg="mod">
          <ac:chgData name="Michael He (Qunfeng)" userId="6f4d2238-25dd-4a3f-b2f2-f4404111ee0a" providerId="ADAL" clId="{31E83701-7F01-4A74-ACFC-AE9603AF7B78}" dt="2020-04-30T00:39:46.886" v="169" actId="207"/>
          <ac:spMkLst>
            <pc:docMk/>
            <pc:sldMk cId="856154310" sldId="312"/>
            <ac:spMk id="3" creationId="{DEF73131-491D-4C31-8E53-2AA818087C87}"/>
          </ac:spMkLst>
        </pc:spChg>
      </pc:sldChg>
      <pc:sldChg chg="modSp">
        <pc:chgData name="Michael He (Qunfeng)" userId="6f4d2238-25dd-4a3f-b2f2-f4404111ee0a" providerId="ADAL" clId="{31E83701-7F01-4A74-ACFC-AE9603AF7B78}" dt="2020-04-30T01:02:52.282" v="403" actId="207"/>
        <pc:sldMkLst>
          <pc:docMk/>
          <pc:sldMk cId="3498719656" sldId="313"/>
        </pc:sldMkLst>
        <pc:spChg chg="mod">
          <ac:chgData name="Michael He (Qunfeng)" userId="6f4d2238-25dd-4a3f-b2f2-f4404111ee0a" providerId="ADAL" clId="{31E83701-7F01-4A74-ACFC-AE9603AF7B78}" dt="2020-04-30T01:02:52.282" v="403" actId="207"/>
          <ac:spMkLst>
            <pc:docMk/>
            <pc:sldMk cId="3498719656" sldId="313"/>
            <ac:spMk id="3" creationId="{DEF73131-491D-4C31-8E53-2AA818087C87}"/>
          </ac:spMkLst>
        </pc:spChg>
      </pc:sldChg>
      <pc:sldChg chg="modSp">
        <pc:chgData name="Michael He (Qunfeng)" userId="6f4d2238-25dd-4a3f-b2f2-f4404111ee0a" providerId="ADAL" clId="{31E83701-7F01-4A74-ACFC-AE9603AF7B78}" dt="2020-04-30T00:38:59.109" v="126" actId="207"/>
        <pc:sldMkLst>
          <pc:docMk/>
          <pc:sldMk cId="540880922" sldId="320"/>
        </pc:sldMkLst>
        <pc:spChg chg="mod">
          <ac:chgData name="Michael He (Qunfeng)" userId="6f4d2238-25dd-4a3f-b2f2-f4404111ee0a" providerId="ADAL" clId="{31E83701-7F01-4A74-ACFC-AE9603AF7B78}" dt="2020-04-30T00:38:59.109" v="126" actId="207"/>
          <ac:spMkLst>
            <pc:docMk/>
            <pc:sldMk cId="540880922" sldId="320"/>
            <ac:spMk id="3" creationId="{00000000-0000-0000-0000-000000000000}"/>
          </ac:spMkLst>
        </pc:spChg>
      </pc:sldChg>
      <pc:sldChg chg="modSp">
        <pc:chgData name="Michael He (Qunfeng)" userId="6f4d2238-25dd-4a3f-b2f2-f4404111ee0a" providerId="ADAL" clId="{31E83701-7F01-4A74-ACFC-AE9603AF7B78}" dt="2020-04-30T00:28:02.140" v="56" actId="207"/>
        <pc:sldMkLst>
          <pc:docMk/>
          <pc:sldMk cId="1511545587" sldId="322"/>
        </pc:sldMkLst>
        <pc:spChg chg="mod">
          <ac:chgData name="Michael He (Qunfeng)" userId="6f4d2238-25dd-4a3f-b2f2-f4404111ee0a" providerId="ADAL" clId="{31E83701-7F01-4A74-ACFC-AE9603AF7B78}" dt="2020-04-30T00:28:02.140" v="56" actId="207"/>
          <ac:spMkLst>
            <pc:docMk/>
            <pc:sldMk cId="1511545587" sldId="322"/>
            <ac:spMk id="3" creationId="{00000000-0000-0000-0000-000000000000}"/>
          </ac:spMkLst>
        </pc:spChg>
      </pc:sldChg>
      <pc:sldChg chg="modSp">
        <pc:chgData name="Michael He (Qunfeng)" userId="6f4d2238-25dd-4a3f-b2f2-f4404111ee0a" providerId="ADAL" clId="{31E83701-7F01-4A74-ACFC-AE9603AF7B78}" dt="2020-04-30T00:26:51.524" v="44" actId="207"/>
        <pc:sldMkLst>
          <pc:docMk/>
          <pc:sldMk cId="2549809857" sldId="325"/>
        </pc:sldMkLst>
        <pc:spChg chg="mod">
          <ac:chgData name="Michael He (Qunfeng)" userId="6f4d2238-25dd-4a3f-b2f2-f4404111ee0a" providerId="ADAL" clId="{31E83701-7F01-4A74-ACFC-AE9603AF7B78}" dt="2020-04-30T00:26:51.524" v="44" actId="207"/>
          <ac:spMkLst>
            <pc:docMk/>
            <pc:sldMk cId="2549809857" sldId="325"/>
            <ac:spMk id="3" creationId="{EBC1EEA6-7C1C-4DB0-921B-8F15A38078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AFBD721-9C39-45DE-A1A1-F793B070E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D833BB2-F662-4C2D-9906-B12511310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7857166-BDD4-4B4A-8D44-47ED19B9E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8350B2D-D5FB-4DBB-8AAE-E9A6EFC7B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E7962E6-A125-421F-AA74-CE5CA337E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5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707560-D018-439D-8DE4-0BCA33916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5F347F0-FB26-43B5-89DE-84CEC7C8C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4DD813B-DAB6-480B-8A15-6BB5CAB9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C87C14-01ED-4022-9D99-C0F7F49B7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324D4F7-4960-4EBF-921D-802112F45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59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B27491D-37AF-4BB4-BF4A-E9F1974BF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1EE211A-C4C9-4040-9E3D-27FC5F36BE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0D5A935-C3BE-4B8A-B613-37D2E1195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3AE5EF-BD10-431E-93B4-47A2EBA79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6929B1C-C608-46BD-BAA9-F8C689880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2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980E6D-0EB0-44D5-A4FC-3BB14FB55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219C6C0-05A0-4F88-9851-6F123FE822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88A850F-61F1-48D1-B191-DD8A44092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B063260-99CF-4BB1-B42D-CDD0F1C05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AD42229-133C-4494-A27C-938CC19B0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47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8781F5-B732-4EB2-AD40-B9329D554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FF15CF-AEFC-478B-818D-374B1FE23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66FC109-0D9A-49E4-BE5A-1AD79C3E2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13F147-BC81-417E-954F-61837FD72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69B3C4-B1D0-4691-AC07-E3ACBEB58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9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28C983-0607-4099-8A53-9102509D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9619211-6CE0-4D72-AFD0-08181545D3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4BE0F39-0DF2-442F-B490-7DC2504C29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9080827-2273-443A-814A-9F0FF3275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E4F9C29-E1A1-41D5-976F-0D0709679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338EE0D-DC11-43DB-BDB6-4C69B376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7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A75E87C-F2FD-4386-BC00-3B9EA8B16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901157-1EE2-44AB-A59C-752ABC4DF7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D16315B-C283-4A76-8FDC-8092193F83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411FE61-90DB-45E0-A4A0-DAE967C643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E3099E3-04C0-401A-89E4-B95888B7AF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115851E-5FEB-487E-95FD-98F36D693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478670F-AD4C-496E-B02A-11E73E108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2D35FB9-2D09-4ED5-AA4E-61298629F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15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AF9BA4-13FD-459D-B781-B02FF71E7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7801C00-63A6-4F75-91BF-C163A807A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E21F7B5-3B0D-4FE7-AEBC-BD9AB7AF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FD4CA54-B270-4281-80BD-AB90A19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1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724F017-251B-4887-B1FB-F71D04FD4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81957381-5FCB-447D-82F8-3FFD5552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ACB8827-1944-467A-8111-D37F35E03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9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DACD46-FCA6-448C-8765-1DEBB969A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7364A34-BC22-471A-B716-A6BFC8510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27D0F60-0D4B-485D-A49D-B3C1F9F7A5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10FBACC-CEEF-4E67-A020-658D14F93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7A4D95-9EC1-488F-A5B2-4BA7D08CE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EBBCA94-0966-4B1B-8F75-0F6E7CA3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3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E99E56-76CB-4B63-B613-DACF24AB4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9E7F5D9-0865-4344-8B21-35620E6454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0E4B004-CDEA-4377-AD4E-571CE8B84F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E0674FB-5A17-498C-8B0F-F8899FDA7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E024BA7-D40F-4CC8-9A55-A9EA771FE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0F76107-C3D8-4759-94F7-0B3CAAE7A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04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32602097-726D-48F2-8064-39BFEDFBA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20FB6A-7225-4D4A-9D43-309F61B2BF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8C2695B-0CC2-41B5-BF40-C55DC55F7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562BD-5278-40E8-9FA7-00EE27F6872B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8CCC6CE-0CB2-4CC0-96CC-6E8D11BE34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139D6C-FF07-465B-9792-4406473C6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A105-5277-48D7-8D3F-2DC0BBDA8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533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6281" y="1825793"/>
            <a:ext cx="9721685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CSI-RS based L3 measurement capability and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altLang="zh-CN" dirty="0"/>
              <a:t>OPPO</a:t>
            </a:r>
            <a:r>
              <a:rPr lang="en-US" dirty="0"/>
              <a:t>, [ … ]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399" y="174536"/>
            <a:ext cx="66838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sz="2400" b="1" dirty="0"/>
              <a:t>3GPP TSG-RAN4 Meeting #94</a:t>
            </a:r>
            <a:r>
              <a:rPr lang="en-US" altLang="zh-CN" sz="2400" b="1" dirty="0"/>
              <a:t>e-</a:t>
            </a:r>
            <a:r>
              <a:rPr lang="en-US" altLang="zh-CN" sz="2400" b="1" dirty="0" err="1"/>
              <a:t>bis</a:t>
            </a:r>
            <a:endParaRPr lang="en-GB" sz="2400" b="1" dirty="0"/>
          </a:p>
          <a:p>
            <a:pPr>
              <a:spcBef>
                <a:spcPct val="0"/>
              </a:spcBef>
              <a:buNone/>
            </a:pPr>
            <a:r>
              <a:rPr lang="en-US" sz="2400" b="1" dirty="0"/>
              <a:t>Electronic Meeting, 20</a:t>
            </a:r>
            <a:r>
              <a:rPr lang="en-US" sz="2400" b="1" baseline="30000" dirty="0"/>
              <a:t>th</a:t>
            </a:r>
            <a:r>
              <a:rPr lang="en-US" sz="2400" b="1" dirty="0"/>
              <a:t>  – 30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</a:t>
            </a:r>
            <a:r>
              <a:rPr lang="en-US" sz="2400" b="1" dirty="0"/>
              <a:t> 2020</a:t>
            </a:r>
            <a:endParaRPr lang="ja-JP" altLang="en-US" sz="1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BA78D76-0F58-4301-A445-DB93FFE26169}"/>
              </a:ext>
            </a:extLst>
          </p:cNvPr>
          <p:cNvSpPr/>
          <p:nvPr/>
        </p:nvSpPr>
        <p:spPr>
          <a:xfrm>
            <a:off x="10571284" y="17453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Arial" panose="020B0604020202020204" pitchFamily="34" charset="0"/>
              </a:rPr>
              <a:t>R4-2005357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87044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WF on measurement requirements for </a:t>
            </a:r>
            <a:r>
              <a:rPr lang="en-US" altLang="zh-CN" sz="3600" dirty="0"/>
              <a:t>Case 2 if </a:t>
            </a:r>
            <a:r>
              <a:rPr lang="en-US" altLang="zh-CN" sz="3600" dirty="0" err="1"/>
              <a:t>associatedSSB</a:t>
            </a:r>
            <a:r>
              <a:rPr lang="en-US" altLang="zh-CN" sz="3600" dirty="0"/>
              <a:t> is configured for CSI-RS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10681531" cy="4641746"/>
          </a:xfrm>
        </p:spPr>
        <p:txBody>
          <a:bodyPr>
            <a:normAutofit fontScale="77500" lnSpcReduction="20000"/>
          </a:bodyPr>
          <a:lstStyle/>
          <a:p>
            <a:pPr marL="0" lvl="1" indent="0">
              <a:spcBef>
                <a:spcPts val="1000"/>
              </a:spcBef>
              <a:buNone/>
            </a:pPr>
            <a:r>
              <a:rPr lang="en-US" altLang="zh-CN" sz="3300" dirty="0">
                <a:solidFill>
                  <a:schemeClr val="accent1"/>
                </a:solidFill>
              </a:rPr>
              <a:t>A</a:t>
            </a:r>
            <a:r>
              <a:rPr lang="en-US" altLang="zh-CN" sz="3300" dirty="0" smtClean="0">
                <a:solidFill>
                  <a:schemeClr val="accent1"/>
                </a:solidFill>
              </a:rPr>
              <a:t>greement</a:t>
            </a:r>
            <a:r>
              <a:rPr lang="en-GB" altLang="zh-CN" sz="3300" dirty="0" smtClean="0">
                <a:solidFill>
                  <a:schemeClr val="accent1"/>
                </a:solidFill>
              </a:rPr>
              <a:t>s</a:t>
            </a:r>
            <a:r>
              <a:rPr lang="en-GB" altLang="zh-CN" sz="3300" dirty="0" smtClean="0"/>
              <a:t>:</a:t>
            </a:r>
            <a:endParaRPr lang="en-GB" altLang="zh-CN" sz="3300" dirty="0"/>
          </a:p>
          <a:p>
            <a:pPr lvl="1"/>
            <a:r>
              <a:rPr lang="en-GB" altLang="zh-CN" dirty="0">
                <a:solidFill>
                  <a:schemeClr val="accent1"/>
                </a:solidFill>
              </a:rPr>
              <a:t>CSI-RS based cell identification can consider</a:t>
            </a:r>
            <a:endParaRPr lang="zh-CN" altLang="zh-CN" dirty="0">
              <a:solidFill>
                <a:schemeClr val="accent1"/>
              </a:solidFill>
            </a:endParaRPr>
          </a:p>
          <a:p>
            <a:pPr lvl="2"/>
            <a:r>
              <a:rPr lang="en-GB" altLang="zh-CN" dirty="0">
                <a:solidFill>
                  <a:schemeClr val="accent1"/>
                </a:solidFill>
              </a:rPr>
              <a:t>1) Cell search via SSB, 2) PBCH decoding and 3) CSI-RS measurement. </a:t>
            </a:r>
            <a:endParaRPr lang="en-GB" altLang="zh-CN" dirty="0" smtClean="0">
              <a:solidFill>
                <a:schemeClr val="accent1"/>
              </a:solidFill>
            </a:endParaRPr>
          </a:p>
          <a:p>
            <a:pPr marL="685800" lvl="2">
              <a:spcBef>
                <a:spcPts val="1000"/>
              </a:spcBef>
            </a:pPr>
            <a:r>
              <a:rPr lang="en-GB" altLang="zh-CN" sz="2500" dirty="0">
                <a:solidFill>
                  <a:schemeClr val="accent1"/>
                </a:solidFill>
              </a:rPr>
              <a:t>If configured SSB fails to be detected, requirement should not be defined. </a:t>
            </a:r>
          </a:p>
          <a:p>
            <a:pPr marL="457200" lvl="1" indent="0">
              <a:buNone/>
            </a:pPr>
            <a:endParaRPr lang="en-GB" altLang="zh-CN" dirty="0">
              <a:solidFill>
                <a:schemeClr val="accent1"/>
              </a:solidFill>
            </a:endParaRPr>
          </a:p>
          <a:p>
            <a:pPr hangingPunct="0"/>
            <a:r>
              <a:rPr lang="en-GB" altLang="zh-CN" dirty="0">
                <a:solidFill>
                  <a:schemeClr val="accent1"/>
                </a:solidFill>
              </a:rPr>
              <a:t>FFS: If UE already detects the SSB of the target cell and </a:t>
            </a:r>
            <a:r>
              <a:rPr lang="en-GB" altLang="zh-CN" dirty="0" err="1">
                <a:solidFill>
                  <a:schemeClr val="accent1"/>
                </a:solidFill>
              </a:rPr>
              <a:t>deriveSSB-IndexFromCell</a:t>
            </a:r>
            <a:r>
              <a:rPr lang="en-GB" altLang="zh-CN" dirty="0">
                <a:solidFill>
                  <a:schemeClr val="accent1"/>
                </a:solidFill>
              </a:rPr>
              <a:t> is indicated, PBCH decoding can be skipped.</a:t>
            </a:r>
          </a:p>
          <a:p>
            <a:pPr hangingPunct="0"/>
            <a:r>
              <a:rPr lang="en-GB" altLang="zh-CN" dirty="0" smtClean="0">
                <a:solidFill>
                  <a:schemeClr val="accent1"/>
                </a:solidFill>
              </a:rPr>
              <a:t>FFS</a:t>
            </a:r>
            <a:r>
              <a:rPr lang="en-GB" altLang="zh-CN" dirty="0">
                <a:solidFill>
                  <a:schemeClr val="accent1"/>
                </a:solidFill>
              </a:rPr>
              <a:t>: the working assumption of single FFT window and whether to define a capability.</a:t>
            </a:r>
          </a:p>
          <a:p>
            <a:pPr hangingPunct="0"/>
            <a:r>
              <a:rPr lang="en-US" altLang="zh-CN" dirty="0">
                <a:solidFill>
                  <a:schemeClr val="accent1"/>
                </a:solidFill>
              </a:rPr>
              <a:t>FFS the requirements for </a:t>
            </a:r>
            <a:r>
              <a:rPr lang="en-GB" altLang="zh-CN" dirty="0">
                <a:solidFill>
                  <a:schemeClr val="accent1"/>
                </a:solidFill>
              </a:rPr>
              <a:t>the case</a:t>
            </a:r>
            <a:r>
              <a:rPr lang="en-US" altLang="zh-CN" dirty="0">
                <a:solidFill>
                  <a:schemeClr val="accent1"/>
                </a:solidFill>
              </a:rPr>
              <a:t>s</a:t>
            </a:r>
            <a:endParaRPr lang="en-GB" altLang="zh-CN" dirty="0">
              <a:solidFill>
                <a:schemeClr val="accent1"/>
              </a:solidFill>
            </a:endParaRPr>
          </a:p>
          <a:p>
            <a:pPr lvl="1" hangingPunct="0"/>
            <a:r>
              <a:rPr lang="en-GB" altLang="zh-CN" dirty="0">
                <a:solidFill>
                  <a:schemeClr val="accent1"/>
                </a:solidFill>
                <a:cs typeface="Times New Roman" panose="02020603050405020304" pitchFamily="18" charset="0"/>
              </a:rPr>
              <a:t>If the MO includes the serving CSI-RS resource with associated SSB</a:t>
            </a:r>
          </a:p>
          <a:p>
            <a:pPr lvl="1" hangingPunct="0"/>
            <a:r>
              <a:rPr lang="en-GB" altLang="zh-CN" dirty="0">
                <a:solidFill>
                  <a:schemeClr val="accent1"/>
                </a:solidFill>
              </a:rPr>
              <a:t>if the MO doesn’t include the serving CSI-RS resource and the CSI-RS resource associated SSB is configured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altLang="zh-CN" sz="2800" dirty="0">
                <a:solidFill>
                  <a:schemeClr val="accent1"/>
                </a:solidFill>
              </a:rPr>
              <a:t>FFS AGC adjustment time. 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altLang="zh-CN" sz="2800" dirty="0" smtClean="0">
                <a:solidFill>
                  <a:schemeClr val="accent1"/>
                </a:solidFill>
              </a:rPr>
              <a:t>FFS CSSF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altLang="zh-CN" sz="2800" dirty="0" smtClean="0">
                <a:solidFill>
                  <a:schemeClr val="accent1"/>
                </a:solidFill>
              </a:rPr>
              <a:t>FFS scheduling restriction</a:t>
            </a:r>
            <a:endParaRPr lang="en-GB" altLang="zh-CN" sz="2800" dirty="0">
              <a:solidFill>
                <a:schemeClr val="accent1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62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on Scaling factor for Rx beam sweeping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>
                <a:solidFill>
                  <a:schemeClr val="accent1"/>
                </a:solidFill>
              </a:rPr>
              <a:t>Agreement</a:t>
            </a:r>
            <a:r>
              <a:rPr lang="en-GB" altLang="zh-CN" dirty="0" smtClean="0"/>
              <a:t>:</a:t>
            </a:r>
            <a:endParaRPr lang="en-GB" altLang="zh-CN" dirty="0"/>
          </a:p>
          <a:p>
            <a:pPr lvl="1" hangingPunct="0"/>
            <a:r>
              <a:rPr lang="en-GB" altLang="zh-CN" dirty="0">
                <a:solidFill>
                  <a:schemeClr val="accent1"/>
                </a:solidFill>
              </a:rPr>
              <a:t>If the CSI-RS is QCL-</a:t>
            </a:r>
            <a:r>
              <a:rPr lang="en-GB" altLang="zh-CN" dirty="0" err="1">
                <a:solidFill>
                  <a:schemeClr val="accent1"/>
                </a:solidFill>
              </a:rPr>
              <a:t>ed</a:t>
            </a:r>
            <a:r>
              <a:rPr lang="en-GB" altLang="zh-CN" dirty="0">
                <a:solidFill>
                  <a:schemeClr val="accent1"/>
                </a:solidFill>
              </a:rPr>
              <a:t> to the associated SSB, no Rx sweeping is needed only after SSB has been detected. </a:t>
            </a:r>
          </a:p>
          <a:p>
            <a:pPr lvl="1" hangingPunct="0"/>
            <a:r>
              <a:rPr lang="en-GB" altLang="zh-CN" dirty="0">
                <a:solidFill>
                  <a:schemeClr val="accent1"/>
                </a:solidFill>
              </a:rPr>
              <a:t>If CSI-RS configured with associated SSB but not QCL-</a:t>
            </a:r>
            <a:r>
              <a:rPr lang="en-GB" altLang="zh-CN" dirty="0" err="1">
                <a:solidFill>
                  <a:schemeClr val="accent1"/>
                </a:solidFill>
              </a:rPr>
              <a:t>ed</a:t>
            </a:r>
            <a:r>
              <a:rPr lang="en-GB" altLang="zh-CN" dirty="0">
                <a:solidFill>
                  <a:schemeClr val="accent1"/>
                </a:solidFill>
              </a:rPr>
              <a:t> to the associated SSB, Rx sweeping is needed. </a:t>
            </a:r>
            <a:endParaRPr lang="en-GB" altLang="zh-CN" dirty="0" smtClean="0">
              <a:solidFill>
                <a:schemeClr val="accent1"/>
              </a:solidFill>
            </a:endParaRPr>
          </a:p>
          <a:p>
            <a:pPr lvl="2" hangingPunct="0"/>
            <a:r>
              <a:rPr lang="en-GB" altLang="zh-CN" dirty="0" smtClean="0">
                <a:solidFill>
                  <a:schemeClr val="accent1"/>
                </a:solidFill>
              </a:rPr>
              <a:t>FFS </a:t>
            </a:r>
            <a:r>
              <a:rPr lang="en-GB" altLang="zh-CN" dirty="0">
                <a:solidFill>
                  <a:schemeClr val="accent1"/>
                </a:solidFill>
              </a:rPr>
              <a:t>on the scaling factor N =8</a:t>
            </a:r>
            <a:r>
              <a:rPr lang="en-GB" altLang="zh-CN" dirty="0" smtClean="0">
                <a:solidFill>
                  <a:schemeClr val="accent1"/>
                </a:solidFill>
              </a:rPr>
              <a:t>.</a:t>
            </a:r>
            <a:endParaRPr lang="en-US" dirty="0">
              <a:solidFill>
                <a:schemeClr val="accent1"/>
              </a:solidFill>
            </a:endParaRPr>
          </a:p>
          <a:p>
            <a:pPr lvl="1"/>
            <a:r>
              <a:rPr lang="en-US" dirty="0">
                <a:solidFill>
                  <a:schemeClr val="accent1"/>
                </a:solidFill>
              </a:rPr>
              <a:t>For </a:t>
            </a:r>
            <a:r>
              <a:rPr lang="en-US" dirty="0" smtClean="0">
                <a:solidFill>
                  <a:schemeClr val="accent1"/>
                </a:solidFill>
              </a:rPr>
              <a:t>FR2</a:t>
            </a:r>
            <a:r>
              <a:rPr lang="en-US" dirty="0">
                <a:solidFill>
                  <a:schemeClr val="accent1"/>
                </a:solidFill>
              </a:rPr>
              <a:t>, if the RX beam sweeping for QCL-</a:t>
            </a:r>
            <a:r>
              <a:rPr lang="en-US" dirty="0" err="1">
                <a:solidFill>
                  <a:schemeClr val="accent1"/>
                </a:solidFill>
              </a:rPr>
              <a:t>ed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err="1">
                <a:solidFill>
                  <a:schemeClr val="accent1"/>
                </a:solidFill>
              </a:rPr>
              <a:t>associatedSSB</a:t>
            </a:r>
            <a:r>
              <a:rPr lang="en-US" dirty="0">
                <a:solidFill>
                  <a:schemeClr val="accent1"/>
                </a:solidFill>
              </a:rPr>
              <a:t> is not finished, requirement should not be applied.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50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on CSI-RS resources outside of DRX/MG duration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hangingPunct="0"/>
            <a:r>
              <a:rPr lang="en-US" altLang="zh-CN" dirty="0" smtClean="0">
                <a:solidFill>
                  <a:schemeClr val="accent1"/>
                </a:solidFill>
              </a:rPr>
              <a:t>Agreement</a:t>
            </a:r>
            <a:r>
              <a:rPr lang="en-GB" altLang="zh-CN" dirty="0" smtClean="0">
                <a:solidFill>
                  <a:schemeClr val="accent1"/>
                </a:solidFill>
              </a:rPr>
              <a:t> </a:t>
            </a:r>
            <a:endParaRPr lang="en-US" altLang="zh-CN" dirty="0"/>
          </a:p>
          <a:p>
            <a:pPr lvl="1" hangingPunct="0"/>
            <a:r>
              <a:rPr lang="en-US" altLang="zh-CN" dirty="0">
                <a:solidFill>
                  <a:schemeClr val="accent1"/>
                </a:solidFill>
              </a:rPr>
              <a:t>No UE performance requirement is defined for the CSI-RS resources that are not within DRX on-duration or measurement gap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11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on requirements of Measurement Gap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chemeClr val="accent1"/>
                </a:solidFill>
              </a:rPr>
              <a:t>More discussion based on the options as below in next meeting.</a:t>
            </a:r>
          </a:p>
          <a:p>
            <a:pPr lvl="1"/>
            <a:r>
              <a:rPr lang="en-US" altLang="zh-CN" dirty="0" smtClean="0">
                <a:solidFill>
                  <a:schemeClr val="accent1"/>
                </a:solidFill>
              </a:rPr>
              <a:t>Requirements </a:t>
            </a:r>
            <a:r>
              <a:rPr lang="en-US" altLang="zh-CN" dirty="0">
                <a:solidFill>
                  <a:schemeClr val="accent1"/>
                </a:solidFill>
              </a:rPr>
              <a:t>with or w/o gaps</a:t>
            </a:r>
          </a:p>
          <a:p>
            <a:pPr lvl="2"/>
            <a:r>
              <a:rPr lang="en-US" altLang="zh-CN" dirty="0" smtClean="0">
                <a:solidFill>
                  <a:schemeClr val="accent1"/>
                </a:solidFill>
              </a:rPr>
              <a:t>Option </a:t>
            </a:r>
            <a:r>
              <a:rPr lang="en-US" altLang="zh-CN" dirty="0">
                <a:solidFill>
                  <a:schemeClr val="accent1"/>
                </a:solidFill>
              </a:rPr>
              <a:t>1 </a:t>
            </a:r>
            <a:r>
              <a:rPr lang="en-US" altLang="zh-CN" dirty="0" smtClean="0">
                <a:solidFill>
                  <a:schemeClr val="accent1"/>
                </a:solidFill>
              </a:rPr>
              <a:t>: For </a:t>
            </a:r>
            <a:r>
              <a:rPr lang="en-US" altLang="zh-CN" dirty="0">
                <a:solidFill>
                  <a:schemeClr val="accent1"/>
                </a:solidFill>
              </a:rPr>
              <a:t>CSI-RS based measurement requirement, the following scenarios are prioritized to be defined in Rel-16: </a:t>
            </a:r>
          </a:p>
          <a:p>
            <a:pPr lvl="3"/>
            <a:r>
              <a:rPr lang="en-US" altLang="zh-CN" dirty="0" smtClean="0">
                <a:solidFill>
                  <a:schemeClr val="accent1"/>
                </a:solidFill>
              </a:rPr>
              <a:t>Intra-frequency </a:t>
            </a:r>
            <a:r>
              <a:rPr lang="en-US" altLang="zh-CN" dirty="0">
                <a:solidFill>
                  <a:schemeClr val="accent1"/>
                </a:solidFill>
              </a:rPr>
              <a:t>measurement without gap</a:t>
            </a:r>
          </a:p>
          <a:p>
            <a:pPr lvl="3"/>
            <a:r>
              <a:rPr lang="en-US" altLang="zh-CN" dirty="0" smtClean="0">
                <a:solidFill>
                  <a:schemeClr val="accent1"/>
                </a:solidFill>
              </a:rPr>
              <a:t>Inter-frequency </a:t>
            </a:r>
            <a:r>
              <a:rPr lang="en-US" altLang="zh-CN" dirty="0">
                <a:solidFill>
                  <a:schemeClr val="accent1"/>
                </a:solidFill>
              </a:rPr>
              <a:t>measurement with gap</a:t>
            </a:r>
          </a:p>
          <a:p>
            <a:pPr lvl="1"/>
            <a:r>
              <a:rPr lang="en-US" altLang="zh-CN" dirty="0">
                <a:solidFill>
                  <a:schemeClr val="accent1"/>
                </a:solidFill>
              </a:rPr>
              <a:t>The principle for gap-needed or gapless</a:t>
            </a:r>
          </a:p>
          <a:p>
            <a:pPr lvl="2"/>
            <a:r>
              <a:rPr lang="en-US" altLang="zh-CN" dirty="0" smtClean="0">
                <a:solidFill>
                  <a:schemeClr val="accent1"/>
                </a:solidFill>
              </a:rPr>
              <a:t>Option 1: The </a:t>
            </a:r>
            <a:r>
              <a:rPr lang="en-US" altLang="zh-CN" dirty="0">
                <a:solidFill>
                  <a:schemeClr val="accent1"/>
                </a:solidFill>
              </a:rPr>
              <a:t>UE will need GAPs for CSI-RS L3 measurements if</a:t>
            </a:r>
          </a:p>
          <a:p>
            <a:pPr lvl="3"/>
            <a:r>
              <a:rPr lang="en-US" altLang="zh-CN" dirty="0" smtClean="0">
                <a:solidFill>
                  <a:schemeClr val="accent1"/>
                </a:solidFill>
              </a:rPr>
              <a:t>The SCS of CSI-RS is different from active BWP </a:t>
            </a:r>
            <a:r>
              <a:rPr lang="en-US" altLang="zh-CN" dirty="0" smtClean="0">
                <a:solidFill>
                  <a:srgbClr val="FFC000"/>
                </a:solidFill>
              </a:rPr>
              <a:t>[if UE is not capable of mixed numerology]</a:t>
            </a:r>
          </a:p>
          <a:p>
            <a:pPr lvl="3"/>
            <a:r>
              <a:rPr lang="en-US" altLang="zh-CN" dirty="0" smtClean="0">
                <a:solidFill>
                  <a:schemeClr val="accent1"/>
                </a:solidFill>
              </a:rPr>
              <a:t>The CSI-RS is not fully confined within the active BWP</a:t>
            </a:r>
          </a:p>
          <a:p>
            <a:pPr lvl="3"/>
            <a:r>
              <a:rPr lang="en-US" altLang="zh-CN" dirty="0" smtClean="0">
                <a:solidFill>
                  <a:schemeClr val="accent1"/>
                </a:solidFill>
              </a:rPr>
              <a:t>The CP of cells to be measured is different from that of active BWP (60 kHz SCS only)</a:t>
            </a:r>
          </a:p>
          <a:p>
            <a:pPr lvl="2"/>
            <a:r>
              <a:rPr lang="en-US" altLang="zh-CN" dirty="0" smtClean="0">
                <a:solidFill>
                  <a:schemeClr val="accent1"/>
                </a:solidFill>
              </a:rPr>
              <a:t>FFS </a:t>
            </a:r>
            <a:r>
              <a:rPr lang="en-US" altLang="zh-CN" dirty="0">
                <a:solidFill>
                  <a:schemeClr val="accent1"/>
                </a:solidFill>
              </a:rPr>
              <a:t>: The tuning time for CSI-RS based measurements that are outside UE’s active BWP will be same as that for BWP switch. </a:t>
            </a:r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482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on Collision between L1 measurement of serving cell and CSI-RS L3 measurement of </a:t>
            </a:r>
            <a:r>
              <a:rPr lang="en-US" altLang="zh-CN" sz="3600" dirty="0" err="1"/>
              <a:t>neighbour</a:t>
            </a:r>
            <a:r>
              <a:rPr lang="en-US" altLang="zh-CN" sz="3600" dirty="0"/>
              <a:t> cell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FFS on </a:t>
            </a:r>
            <a:r>
              <a:rPr lang="en-US" altLang="zh-CN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collision 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between L1 measurement of serving cell and CSI-RS L3 measurement of </a:t>
            </a:r>
            <a:r>
              <a:rPr lang="en-US" altLang="zh-CN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neighbour</a:t>
            </a:r>
            <a:r>
              <a: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cell </a:t>
            </a:r>
            <a:endParaRPr lang="en-GB" altLang="zh-CN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en-GB" altLang="zh-CN" dirty="0" smtClean="0"/>
              <a:t>Option </a:t>
            </a:r>
            <a:r>
              <a:rPr lang="en-GB" altLang="zh-CN" dirty="0"/>
              <a:t>1(LGE, MTK, OPPO, Apple): </a:t>
            </a:r>
          </a:p>
          <a:p>
            <a:pPr lvl="1"/>
            <a:r>
              <a:rPr lang="en-GB" altLang="zh-CN" dirty="0"/>
              <a:t>Do not define CSI-RS measurement requirements for the collision case.</a:t>
            </a:r>
            <a:endParaRPr lang="zh-CN" altLang="zh-CN" dirty="0"/>
          </a:p>
          <a:p>
            <a:pPr lvl="0"/>
            <a:r>
              <a:rPr lang="en-GB" altLang="zh-CN" dirty="0"/>
              <a:t>Option 2(LGE, MTK, Qualcomm, OPPO</a:t>
            </a:r>
            <a:r>
              <a:rPr lang="en-GB" altLang="zh-CN" dirty="0" smtClean="0"/>
              <a:t>, </a:t>
            </a:r>
            <a:r>
              <a:rPr lang="en-GB" altLang="zh-CN" strike="sngStrike" dirty="0" smtClean="0"/>
              <a:t>ZTE</a:t>
            </a:r>
            <a:r>
              <a:rPr lang="en-GB" altLang="zh-CN" dirty="0" smtClean="0"/>
              <a:t>, </a:t>
            </a:r>
            <a:r>
              <a:rPr lang="en-GB" altLang="zh-CN" dirty="0"/>
              <a:t>H</a:t>
            </a:r>
            <a:r>
              <a:rPr lang="en-US" altLang="zh-CN" dirty="0" err="1"/>
              <a:t>uawei</a:t>
            </a:r>
            <a:r>
              <a:rPr lang="en-GB" altLang="zh-CN" dirty="0"/>
              <a:t>): </a:t>
            </a:r>
          </a:p>
          <a:p>
            <a:pPr lvl="1"/>
            <a:r>
              <a:rPr lang="en-GB" altLang="zh-CN" dirty="0"/>
              <a:t>Network should configure L1 measurement resource to avoid collision with CSI-RS L3 measurement resource of neighbour cell.</a:t>
            </a:r>
            <a:endParaRPr lang="zh-CN" altLang="zh-CN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433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on Scheduling restriction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174927"/>
          </a:xfrm>
        </p:spPr>
        <p:txBody>
          <a:bodyPr>
            <a:normAutofit/>
          </a:bodyPr>
          <a:lstStyle/>
          <a:p>
            <a:r>
              <a:rPr lang="en-GB" altLang="zh-CN" dirty="0"/>
              <a:t>Whether to introduce the UE capability to indicate the simultaneous reception of CSI-RS of neighbour cell and SSB of serving cell </a:t>
            </a:r>
            <a:endParaRPr lang="zh-CN" altLang="zh-CN" dirty="0"/>
          </a:p>
          <a:p>
            <a:pPr lvl="1"/>
            <a:r>
              <a:rPr lang="en-GB" altLang="zh-CN" dirty="0"/>
              <a:t>Option 1(OPPO, CATT, MTK, Apple</a:t>
            </a:r>
            <a:r>
              <a:rPr lang="en-US" altLang="zh-CN" dirty="0">
                <a:solidFill>
                  <a:srgbClr val="FF0000"/>
                </a:solidFill>
              </a:rPr>
              <a:t>,Huawei, </a:t>
            </a:r>
            <a:r>
              <a:rPr lang="en-US" altLang="zh-CN" dirty="0">
                <a:solidFill>
                  <a:srgbClr val="00B050"/>
                </a:solidFill>
              </a:rPr>
              <a:t>Qualcomm</a:t>
            </a:r>
            <a:r>
              <a:rPr lang="en-GB" altLang="zh-CN" dirty="0"/>
              <a:t>): New UE capability</a:t>
            </a:r>
            <a:endParaRPr lang="zh-CN" altLang="zh-CN" dirty="0"/>
          </a:p>
          <a:p>
            <a:pPr lvl="1"/>
            <a:r>
              <a:rPr lang="en-GB" altLang="zh-CN" dirty="0"/>
              <a:t>Option 2: Reusing </a:t>
            </a:r>
            <a:r>
              <a:rPr lang="en-GB" altLang="zh-CN" i="1" dirty="0" err="1"/>
              <a:t>SimultaneousRxDataSSB-DiffNumerology</a:t>
            </a:r>
            <a:r>
              <a:rPr lang="en-GB" altLang="zh-CN" dirty="0"/>
              <a:t> </a:t>
            </a:r>
            <a:endParaRPr lang="zh-CN" altLang="zh-CN" dirty="0"/>
          </a:p>
          <a:p>
            <a:pPr lvl="1"/>
            <a:r>
              <a:rPr lang="en-GB" altLang="zh-CN" dirty="0"/>
              <a:t>Option 3(MTK, ZTE): Do not consider the case mix-numerology between data/SSB of serving cell and CSI-RS of neighbour cell</a:t>
            </a:r>
            <a:endParaRPr lang="zh-CN" altLang="zh-CN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 txBox="1">
            <a:spLocks/>
          </p:cNvSpPr>
          <p:nvPr/>
        </p:nvSpPr>
        <p:spPr>
          <a:xfrm>
            <a:off x="838200" y="4579620"/>
            <a:ext cx="10515600" cy="1597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868815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on Scheduling restriction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7648"/>
            <a:ext cx="10515600" cy="5167312"/>
          </a:xfrm>
        </p:spPr>
        <p:txBody>
          <a:bodyPr>
            <a:normAutofit lnSpcReduction="10000"/>
          </a:bodyPr>
          <a:lstStyle/>
          <a:p>
            <a:pPr lvl="0"/>
            <a:r>
              <a:rPr lang="en-GB" altLang="zh-CN" sz="2000" dirty="0"/>
              <a:t>Option 1 (Huawei):</a:t>
            </a:r>
            <a:endParaRPr lang="zh-CN" altLang="zh-CN" sz="2000" dirty="0"/>
          </a:p>
          <a:p>
            <a:pPr lvl="1"/>
            <a:r>
              <a:rPr lang="en-GB" altLang="zh-CN" sz="1800" dirty="0"/>
              <a:t>If UE is not able to support mixed numerology of data and CSI-RS L3 mobility, the following scheduling restrictions apply due to intra-frequency CSI-RS based L3 measurement:</a:t>
            </a:r>
            <a:endParaRPr lang="zh-CN" altLang="zh-CN" sz="1800" dirty="0"/>
          </a:p>
          <a:p>
            <a:pPr lvl="2"/>
            <a:r>
              <a:rPr lang="en-GB" altLang="zh-CN" sz="1600" dirty="0"/>
              <a:t>if the </a:t>
            </a:r>
            <a:r>
              <a:rPr lang="en-GB" altLang="zh-CN" sz="1600" dirty="0" err="1"/>
              <a:t>associatedSSB</a:t>
            </a:r>
            <a:r>
              <a:rPr lang="en-GB" altLang="zh-CN" sz="1600" dirty="0"/>
              <a:t> is configured, UE is not expected to transmit or receive on 2 data OFDM symbols impacted by CSI-RS resource symbol to be measured.</a:t>
            </a:r>
            <a:endParaRPr lang="zh-CN" altLang="zh-CN" sz="1600" dirty="0"/>
          </a:p>
          <a:p>
            <a:pPr lvl="2"/>
            <a:r>
              <a:rPr lang="en-GB" altLang="zh-CN" sz="1600" dirty="0"/>
              <a:t>if the </a:t>
            </a:r>
            <a:r>
              <a:rPr lang="en-GB" altLang="zh-CN" sz="1600" dirty="0" err="1"/>
              <a:t>associatedSSB</a:t>
            </a:r>
            <a:r>
              <a:rPr lang="en-GB" altLang="zh-CN" sz="1600" dirty="0"/>
              <a:t> is not configured, UE is not expected to transmit or receive on the data OFDM symbol impacted by CSI-RS resource symbol to be measured, provided timing difference between the CSI-RS resource and the serving cell should be less than half CP corresponding to the SCS of the CSI-RS.</a:t>
            </a:r>
            <a:endParaRPr lang="zh-CN" altLang="zh-CN" sz="1600" dirty="0"/>
          </a:p>
          <a:p>
            <a:pPr lvl="1"/>
            <a:r>
              <a:rPr lang="en-GB" altLang="zh-CN" sz="1800" dirty="0"/>
              <a:t>When UE performs CSI-RS intra-frequency measurements in a TDD band, UE is not expected to transmit and receive on 2 data OFDM symbols impacted by CSI-RS resource symbol to be measured.</a:t>
            </a:r>
            <a:endParaRPr lang="zh-CN" altLang="zh-CN" sz="1800" dirty="0"/>
          </a:p>
          <a:p>
            <a:pPr lvl="1"/>
            <a:r>
              <a:rPr lang="en-GB" altLang="zh-CN" sz="1800" dirty="0"/>
              <a:t>Scheduling restriction shall be considered when UE performs RX beam sweeping.</a:t>
            </a:r>
            <a:endParaRPr lang="zh-CN" altLang="zh-CN" sz="1800" dirty="0"/>
          </a:p>
          <a:p>
            <a:pPr lvl="0"/>
            <a:r>
              <a:rPr lang="en-GB" altLang="zh-CN" sz="2000" dirty="0"/>
              <a:t>Option 2 (</a:t>
            </a:r>
            <a:r>
              <a:rPr lang="en-GB" altLang="zh-CN" sz="2000" dirty="0" err="1"/>
              <a:t>MediaTek</a:t>
            </a:r>
            <a:r>
              <a:rPr lang="en-GB" altLang="zh-CN" sz="2000" dirty="0"/>
              <a:t>, DOCOMO):</a:t>
            </a:r>
            <a:endParaRPr lang="zh-CN" altLang="zh-CN" sz="2000" dirty="0"/>
          </a:p>
          <a:p>
            <a:pPr lvl="1"/>
            <a:r>
              <a:rPr lang="en-GB" altLang="zh-CN" sz="1800" dirty="0"/>
              <a:t>The scheduling restriction on the additional OFDM symbols before and after SSB is not needed.</a:t>
            </a:r>
            <a:endParaRPr lang="zh-CN" altLang="zh-CN" sz="1800" dirty="0"/>
          </a:p>
          <a:p>
            <a:pPr lvl="0"/>
            <a:r>
              <a:rPr lang="en-GB" altLang="zh-CN" sz="2000" dirty="0"/>
              <a:t>Option 3 (LGE, Apple):</a:t>
            </a:r>
            <a:endParaRPr lang="zh-CN" altLang="zh-CN" sz="2000" dirty="0"/>
          </a:p>
          <a:p>
            <a:pPr lvl="1"/>
            <a:r>
              <a:rPr lang="en-GB" altLang="zh-CN" sz="1800" dirty="0"/>
              <a:t>Define scheduling restriction on one data symbol before and after CSI-RS symbol to be measured due to Rx beam sweeping.</a:t>
            </a:r>
            <a:endParaRPr lang="zh-CN" altLang="zh-CN" sz="1800" dirty="0"/>
          </a:p>
          <a:p>
            <a:pPr lvl="1"/>
            <a:r>
              <a:rPr lang="en-GB" altLang="zh-CN" sz="1800" dirty="0"/>
              <a:t>Do not define scheduling restriction if the timing difference between serving and </a:t>
            </a:r>
            <a:r>
              <a:rPr lang="en-GB" altLang="zh-CN" sz="1800" dirty="0" err="1"/>
              <a:t>neighbor</a:t>
            </a:r>
            <a:r>
              <a:rPr lang="en-GB" altLang="zh-CN" sz="1800" dirty="0"/>
              <a:t> cell including cell phase synchronization is guaranteed to be less than CP length</a:t>
            </a:r>
          </a:p>
          <a:p>
            <a:r>
              <a:rPr lang="en-GB" altLang="zh-CN" sz="2200" dirty="0" err="1">
                <a:solidFill>
                  <a:srgbClr val="00B050"/>
                </a:solidFill>
              </a:rPr>
              <a:t>Donot</a:t>
            </a:r>
            <a:r>
              <a:rPr lang="en-GB" altLang="zh-CN" sz="2200" dirty="0">
                <a:solidFill>
                  <a:srgbClr val="00B050"/>
                </a:solidFill>
              </a:rPr>
              <a:t> preclude other options(Qualcomm)</a:t>
            </a:r>
            <a:endParaRPr lang="zh-CN" altLang="zh-CN" sz="2200" dirty="0">
              <a:solidFill>
                <a:srgbClr val="00B050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 txBox="1">
            <a:spLocks/>
          </p:cNvSpPr>
          <p:nvPr/>
        </p:nvSpPr>
        <p:spPr>
          <a:xfrm>
            <a:off x="838200" y="4579620"/>
            <a:ext cx="10515600" cy="1597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49809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WF on assumption and applicability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886772" cy="42315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chemeClr val="accent1"/>
                </a:solidFill>
              </a:rPr>
              <a:t>Agreement</a:t>
            </a:r>
            <a:endParaRPr lang="en-US" altLang="zh-CN" sz="2400" dirty="0">
              <a:solidFill>
                <a:schemeClr val="accent1"/>
              </a:solidFill>
            </a:endParaRPr>
          </a:p>
          <a:p>
            <a:pPr lvl="1"/>
            <a:r>
              <a:rPr lang="en-US" altLang="zh-CN" sz="2000" dirty="0">
                <a:solidFill>
                  <a:schemeClr val="accent1"/>
                </a:solidFill>
              </a:rPr>
              <a:t>Requirements shall be defined when CSI-RS is configured with an associated SSB. </a:t>
            </a:r>
          </a:p>
          <a:p>
            <a:pPr lvl="2"/>
            <a:r>
              <a:rPr lang="en-GB" altLang="zh-CN" dirty="0">
                <a:solidFill>
                  <a:schemeClr val="accent1"/>
                </a:solidFill>
              </a:rPr>
              <a:t>No requirements in Rel-16 for the case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US" altLang="zh-CN" dirty="0" err="1">
                <a:solidFill>
                  <a:schemeClr val="accent1"/>
                </a:solidFill>
              </a:rPr>
              <a:t>associatedSSB</a:t>
            </a:r>
            <a:r>
              <a:rPr lang="en-US" altLang="zh-CN" dirty="0">
                <a:solidFill>
                  <a:schemeClr val="accent1"/>
                </a:solidFill>
              </a:rPr>
              <a:t> is not configured for CSI-RS </a:t>
            </a:r>
          </a:p>
          <a:p>
            <a:pPr lvl="2"/>
            <a:endParaRPr lang="en-US" altLang="zh-CN" dirty="0">
              <a:solidFill>
                <a:schemeClr val="accent1"/>
              </a:solidFill>
            </a:endParaRPr>
          </a:p>
          <a:p>
            <a:r>
              <a:rPr lang="en-US" sz="2400" dirty="0"/>
              <a:t>Measurement capabilities per MO or per layer</a:t>
            </a:r>
          </a:p>
          <a:p>
            <a:pPr lvl="1"/>
            <a:r>
              <a:rPr lang="en-US" sz="2000" dirty="0"/>
              <a:t>Option 1: per frequency layer</a:t>
            </a:r>
          </a:p>
          <a:p>
            <a:pPr lvl="2"/>
            <a:r>
              <a:rPr lang="en-US" dirty="0"/>
              <a:t>Option 1a (CATT, Nokia): a frequency layer is identical to an MO </a:t>
            </a:r>
          </a:p>
          <a:p>
            <a:pPr lvl="2"/>
            <a:r>
              <a:rPr lang="en-US" dirty="0"/>
              <a:t>Option 1b (ZTE, Apple): One or multiple MOs can be one frequency layer.</a:t>
            </a:r>
          </a:p>
          <a:p>
            <a:pPr lvl="1"/>
            <a:r>
              <a:rPr lang="en-US" sz="2000" dirty="0"/>
              <a:t>Option 2: per MO</a:t>
            </a:r>
          </a:p>
          <a:p>
            <a:pPr lvl="2"/>
            <a:r>
              <a:rPr lang="en-US" dirty="0"/>
              <a:t>A frequency layer is identical to an MO </a:t>
            </a:r>
          </a:p>
          <a:p>
            <a:pPr lvl="1"/>
            <a:r>
              <a:rPr lang="en-US" altLang="zh-CN" sz="2000" dirty="0"/>
              <a:t>Option 3: Measurement capabilities per MO or per layer are the same, since single MO is configured per frequency layer,</a:t>
            </a:r>
            <a:r>
              <a:rPr lang="zh-CN" altLang="en-US" sz="2000" dirty="0"/>
              <a:t> </a:t>
            </a:r>
            <a:endParaRPr lang="en-US" altLang="zh-CN" sz="2000" dirty="0"/>
          </a:p>
          <a:p>
            <a:pPr lvl="2"/>
            <a:r>
              <a:rPr lang="en-US" altLang="zh-CN" dirty="0"/>
              <a:t>CSI-RS resources in the same MO should have the same center frequency, SCS and CP type.</a:t>
            </a:r>
            <a:endParaRPr lang="en-US" dirty="0"/>
          </a:p>
          <a:p>
            <a:pPr marL="457200" lvl="1" indent="0">
              <a:buNone/>
            </a:pPr>
            <a:endParaRPr lang="en-US" sz="3200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642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163495-9817-47AD-BD54-4DDD8BD96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4044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WF on number of frequency layers to be monitored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2205C53-E5CC-4621-8AF2-95B72DF209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dirty="0">
                <a:solidFill>
                  <a:schemeClr val="accent1"/>
                </a:solidFill>
              </a:rPr>
              <a:t>Agreement: 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pPr marL="457200" lvl="1" indent="0">
              <a:buNone/>
            </a:pPr>
            <a:r>
              <a:rPr lang="en-US" altLang="zh-CN" dirty="0" smtClean="0">
                <a:solidFill>
                  <a:schemeClr val="accent1"/>
                </a:solidFill>
              </a:rPr>
              <a:t>The </a:t>
            </a:r>
            <a:r>
              <a:rPr lang="en-US" altLang="zh-CN" dirty="0">
                <a:solidFill>
                  <a:schemeClr val="accent1"/>
                </a:solidFill>
              </a:rPr>
              <a:t>total number of carrier </a:t>
            </a:r>
            <a:r>
              <a:rPr lang="en-GB" altLang="zh-CN" dirty="0">
                <a:solidFill>
                  <a:schemeClr val="accent1"/>
                </a:solidFill>
              </a:rPr>
              <a:t>UE shall be capable of monitoring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en-GB" altLang="zh-CN" dirty="0">
                <a:solidFill>
                  <a:schemeClr val="accent1"/>
                </a:solidFill>
              </a:rPr>
              <a:t>at least 13 effective carrier frequency </a:t>
            </a:r>
            <a:r>
              <a:rPr lang="en-GB" altLang="zh-CN" dirty="0" smtClean="0">
                <a:solidFill>
                  <a:schemeClr val="accent1"/>
                </a:solidFill>
              </a:rPr>
              <a:t>layers</a:t>
            </a:r>
          </a:p>
          <a:p>
            <a:pPr marL="457200" lvl="1" indent="0">
              <a:buNone/>
            </a:pPr>
            <a:endParaRPr lang="zh-CN" altLang="zh-CN" dirty="0">
              <a:solidFill>
                <a:schemeClr val="accent1"/>
              </a:solidFill>
            </a:endParaRPr>
          </a:p>
          <a:p>
            <a:pPr lvl="0"/>
            <a:r>
              <a:rPr lang="en-US" altLang="zh-CN" dirty="0" smtClean="0"/>
              <a:t>CSI-RS </a:t>
            </a:r>
            <a:r>
              <a:rPr lang="en-US" altLang="zh-CN" dirty="0"/>
              <a:t>based NR inter-frequency layers</a:t>
            </a:r>
            <a:endParaRPr lang="zh-CN" altLang="zh-CN" dirty="0"/>
          </a:p>
          <a:p>
            <a:pPr lvl="1"/>
            <a:r>
              <a:rPr lang="en-US" altLang="zh-CN" dirty="0"/>
              <a:t>Option 1</a:t>
            </a:r>
            <a:r>
              <a:rPr lang="it-IT" altLang="zh-CN" dirty="0"/>
              <a:t> (MediaTek, OPPO, Qualcomm, </a:t>
            </a:r>
            <a:r>
              <a:rPr lang="en-US" altLang="zh-CN" dirty="0"/>
              <a:t>CATT, Apple, Huawei</a:t>
            </a:r>
            <a:r>
              <a:rPr lang="it-IT" altLang="zh-CN" dirty="0"/>
              <a:t>)</a:t>
            </a:r>
            <a:r>
              <a:rPr lang="en-US" altLang="zh-CN" dirty="0"/>
              <a:t>: </a:t>
            </a:r>
            <a:endParaRPr lang="zh-CN" altLang="zh-CN" dirty="0"/>
          </a:p>
          <a:p>
            <a:pPr lvl="2" hangingPunct="0"/>
            <a:r>
              <a:rPr lang="en-US" altLang="zh-CN" dirty="0"/>
              <a:t>UE shall be able to measure at least 7 NR frequency layers in total, including SSB frequency layers and CSI-RS frequency layers. </a:t>
            </a:r>
            <a:endParaRPr lang="zh-CN" altLang="zh-CN" dirty="0"/>
          </a:p>
          <a:p>
            <a:pPr lvl="1"/>
            <a:r>
              <a:rPr lang="en-US" altLang="zh-CN" dirty="0"/>
              <a:t>Option 2 (CMCC): </a:t>
            </a:r>
            <a:endParaRPr lang="zh-CN" altLang="zh-CN" dirty="0"/>
          </a:p>
          <a:p>
            <a:pPr lvl="2"/>
            <a:r>
              <a:rPr lang="en-GB" altLang="zh-CN" dirty="0"/>
              <a:t>UE shall be able to measure at least [3] CSI-RS frequency layers. </a:t>
            </a:r>
            <a:endParaRPr lang="zh-CN" altLang="zh-CN" dirty="0"/>
          </a:p>
          <a:p>
            <a:pPr lvl="2"/>
            <a:r>
              <a:rPr lang="en-GB" altLang="zh-CN" dirty="0"/>
              <a:t>UE shall be able to measure at least 8 NR frequency layers in total, including SSB frequency layers and CSI-RS frequency layers. </a:t>
            </a:r>
            <a:endParaRPr lang="zh-CN" altLang="zh-CN" dirty="0"/>
          </a:p>
          <a:p>
            <a:pPr lvl="1"/>
            <a:r>
              <a:rPr lang="en-US" altLang="zh-CN" dirty="0"/>
              <a:t>Option 3 (ZTE): </a:t>
            </a:r>
            <a:endParaRPr lang="zh-CN" altLang="zh-CN" dirty="0"/>
          </a:p>
          <a:p>
            <a:pPr lvl="2"/>
            <a:r>
              <a:rPr lang="en-GB" altLang="zh-CN" dirty="0"/>
              <a:t>UE shall be able to measure at least [7] CSI-RS frequency layers</a:t>
            </a:r>
            <a:endParaRPr lang="zh-CN" altLang="zh-CN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9DEB3102-3127-431A-B5FD-FEF1B1B0D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712" y="3401187"/>
            <a:ext cx="1730081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662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C17950-A4D2-408C-9A5D-27181CE8F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on number of cells to be monitored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BCCC85D-8420-4EA8-B680-882261229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68875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altLang="zh-CN" dirty="0"/>
              <a:t>Option 1 (</a:t>
            </a:r>
            <a:r>
              <a:rPr lang="en-GB" altLang="zh-CN" dirty="0" err="1"/>
              <a:t>MediaTek</a:t>
            </a:r>
            <a:r>
              <a:rPr lang="en-GB" altLang="zh-CN" dirty="0"/>
              <a:t>, OPPO, Qualcomm, Nokia): Shared capability for CSI-RS&amp;SSB</a:t>
            </a:r>
            <a:endParaRPr lang="zh-CN" altLang="zh-CN" dirty="0"/>
          </a:p>
          <a:p>
            <a:pPr lvl="1"/>
            <a:r>
              <a:rPr lang="en-GB" altLang="zh-CN" dirty="0"/>
              <a:t>Number of monitored cells is determined by the UE capability based on SSB based measurements.</a:t>
            </a:r>
            <a:endParaRPr lang="zh-CN" altLang="zh-CN" dirty="0"/>
          </a:p>
          <a:p>
            <a:pPr lvl="0"/>
            <a:r>
              <a:rPr lang="en-GB" altLang="zh-CN" dirty="0"/>
              <a:t>Option 2(Huawei, CATT, CMCC):  Separated capability for CSI-RS</a:t>
            </a:r>
            <a:endParaRPr lang="zh-CN" altLang="zh-CN" dirty="0"/>
          </a:p>
          <a:p>
            <a:pPr lvl="1"/>
            <a:r>
              <a:rPr lang="en-GB" altLang="zh-CN" dirty="0"/>
              <a:t>Option 2a (Huawei): </a:t>
            </a:r>
            <a:endParaRPr lang="zh-CN" altLang="zh-CN" dirty="0"/>
          </a:p>
          <a:p>
            <a:pPr lvl="2"/>
            <a:r>
              <a:rPr lang="en-GB" altLang="zh-CN" dirty="0"/>
              <a:t>Re-use the SSB requirements for CSI-RS on number of cells UE shall monitor per layer.</a:t>
            </a:r>
            <a:endParaRPr lang="zh-CN" altLang="zh-CN" dirty="0"/>
          </a:p>
          <a:p>
            <a:pPr lvl="1"/>
            <a:r>
              <a:rPr lang="en-GB" altLang="zh-CN" dirty="0"/>
              <a:t>Option 2b (CMCC): </a:t>
            </a:r>
            <a:endParaRPr lang="zh-CN" altLang="zh-CN" dirty="0"/>
          </a:p>
          <a:p>
            <a:pPr lvl="2"/>
            <a:r>
              <a:rPr lang="en-GB" altLang="zh-CN" dirty="0"/>
              <a:t>For each intra-frequency layer, UE is capable of measuring [8] CSI-RS cell; </a:t>
            </a:r>
            <a:endParaRPr lang="zh-CN" altLang="zh-CN" dirty="0"/>
          </a:p>
          <a:p>
            <a:pPr lvl="2"/>
            <a:r>
              <a:rPr lang="en-GB" altLang="zh-CN" dirty="0"/>
              <a:t>For each inter-frequency layer, UE is capable of measuring [4] CSI-RS cell.</a:t>
            </a:r>
            <a:endParaRPr lang="zh-CN" altLang="zh-CN" dirty="0"/>
          </a:p>
          <a:p>
            <a:pPr lvl="0"/>
            <a:r>
              <a:rPr lang="en-GB" altLang="zh-CN" dirty="0"/>
              <a:t>Option 3(ZTE): Capabilities for CSI-RS only and CSI-RS&amp;SSB</a:t>
            </a:r>
            <a:endParaRPr lang="zh-CN" altLang="zh-CN" dirty="0"/>
          </a:p>
          <a:p>
            <a:pPr lvl="1"/>
            <a:r>
              <a:rPr lang="en-GB" altLang="zh-CN" dirty="0"/>
              <a:t>UE shall be capable of performing CSI-RS based measurements for at least [8] identified cells in FR1 for intra frequency measurement and at least [4] identified cells in FR1 for inter frequency measurement, at least [6] identified cells in FR2 for intra frequency measurement and at least [4] identified cells in FR2 for inter frequency measurement.</a:t>
            </a:r>
            <a:endParaRPr lang="zh-CN" altLang="zh-CN" dirty="0"/>
          </a:p>
          <a:p>
            <a:pPr lvl="1"/>
            <a:r>
              <a:rPr lang="en-GB" altLang="zh-CN" dirty="0"/>
              <a:t>UE shall be capable of performing SSB and CSI-RS based measurements for at least [12] identified cells in FR1 for intra frequency measurement and at least [6] identified cells in FR1 for inter frequency measurement.</a:t>
            </a:r>
            <a:endParaRPr lang="zh-CN" altLang="zh-CN" dirty="0"/>
          </a:p>
          <a:p>
            <a:pPr lvl="1"/>
            <a:r>
              <a:rPr lang="en-GB" altLang="zh-CN" dirty="0"/>
              <a:t>UE shall be capable of performing CSI-RS based measurements for at least [9] identified cells in FR2 for intra frequency measurement and at least [6] identified cells in FR2 for inter frequency measurement.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28441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055F45-B92A-400A-B093-36C4A2964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92" y="698735"/>
            <a:ext cx="11701609" cy="760949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WF on number of CSI-RS resource/beams to be monitored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F73131-491D-4C31-8E53-2AA818087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640" y="1729838"/>
            <a:ext cx="10561774" cy="4414911"/>
          </a:xfr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lvl="0"/>
            <a:r>
              <a:rPr lang="en-GB" altLang="zh-CN" dirty="0"/>
              <a:t>Option 1(</a:t>
            </a:r>
            <a:r>
              <a:rPr lang="en-US" altLang="zh-CN" dirty="0"/>
              <a:t>CATT, Huawei</a:t>
            </a:r>
            <a:r>
              <a:rPr lang="en-GB" altLang="zh-CN" dirty="0"/>
              <a:t>): UE shall monitor at least 32 CSI-RS resources per frequency layer </a:t>
            </a:r>
            <a:endParaRPr lang="zh-CN" altLang="zh-CN" dirty="0"/>
          </a:p>
          <a:p>
            <a:pPr lvl="0"/>
            <a:r>
              <a:rPr lang="en-GB" altLang="zh-CN" dirty="0"/>
              <a:t>Option 2(ZTE): Define different UE capability for different scenarios, and number of CSI-RS resources shall be monitored by UE,</a:t>
            </a:r>
            <a:endParaRPr lang="zh-CN" altLang="zh-CN" dirty="0"/>
          </a:p>
          <a:p>
            <a:pPr lvl="1"/>
            <a:r>
              <a:rPr lang="en-GB" altLang="zh-CN" dirty="0"/>
              <a:t>[24] CSI-RS resources for intra frequency measurements in FR1</a:t>
            </a:r>
            <a:endParaRPr lang="zh-CN" altLang="zh-CN" dirty="0"/>
          </a:p>
          <a:p>
            <a:pPr lvl="1"/>
            <a:r>
              <a:rPr lang="en-GB" altLang="zh-CN" dirty="0"/>
              <a:t>[48] CSI-RS resources for intra frequency measurements in FR2,</a:t>
            </a:r>
            <a:endParaRPr lang="zh-CN" altLang="zh-CN" dirty="0"/>
          </a:p>
          <a:p>
            <a:pPr lvl="1"/>
            <a:r>
              <a:rPr lang="en-GB" altLang="zh-CN" dirty="0"/>
              <a:t>[16] CSI-RS resources for inter frequency measurements in FR1,</a:t>
            </a:r>
            <a:endParaRPr lang="zh-CN" altLang="zh-CN" dirty="0"/>
          </a:p>
          <a:p>
            <a:pPr lvl="1"/>
            <a:r>
              <a:rPr lang="en-GB" altLang="zh-CN" dirty="0"/>
              <a:t>[24] CSI-RS resources for inter frequency measurements in FR2.</a:t>
            </a:r>
            <a:endParaRPr lang="zh-CN" altLang="zh-CN" dirty="0"/>
          </a:p>
          <a:p>
            <a:pPr lvl="0"/>
            <a:r>
              <a:rPr lang="en-GB" altLang="zh-CN" dirty="0"/>
              <a:t>Option 3 (MTK,OPPO, Apple): Requirements defined the same requirements as those for SSB </a:t>
            </a:r>
            <a:endParaRPr lang="zh-CN" altLang="zh-CN" dirty="0"/>
          </a:p>
          <a:p>
            <a:pPr lvl="1"/>
            <a:r>
              <a:rPr lang="en-GB" altLang="zh-CN" dirty="0"/>
              <a:t>If network configures more CSI-RS resources in an MO than the UE measurement capability, the UE </a:t>
            </a:r>
            <a:r>
              <a:rPr lang="en-GB" altLang="zh-CN" dirty="0" err="1"/>
              <a:t>behavior</a:t>
            </a:r>
            <a:r>
              <a:rPr lang="en-GB" altLang="zh-CN" dirty="0"/>
              <a:t> is undefined.</a:t>
            </a:r>
          </a:p>
          <a:p>
            <a:pPr lvl="1"/>
            <a:r>
              <a:rPr lang="en-US" altLang="zh-CN" dirty="0"/>
              <a:t>For FR1, 14  and 7 CSI-RS resources for intra-f and inter-f, respectively. </a:t>
            </a:r>
          </a:p>
          <a:p>
            <a:pPr lvl="1"/>
            <a:r>
              <a:rPr lang="en-US" altLang="zh-CN" dirty="0"/>
              <a:t>For FR2, 24 and 10 CSI-RS resources for intra- and inter-frequency, respectively and at least 1 CSI-RS resources per cell.</a:t>
            </a:r>
            <a:endParaRPr lang="zh-CN" altLang="zh-CN" dirty="0"/>
          </a:p>
          <a:p>
            <a:pPr lvl="0" hangingPunct="0"/>
            <a:r>
              <a:rPr lang="en-GB" altLang="zh-CN" dirty="0"/>
              <a:t>Option 4 (CMCC, Huawei)</a:t>
            </a:r>
            <a:r>
              <a:rPr lang="zh-CN" altLang="zh-CN" dirty="0"/>
              <a:t>：</a:t>
            </a:r>
          </a:p>
          <a:p>
            <a:pPr lvl="1"/>
            <a:r>
              <a:rPr lang="en-GB" altLang="zh-CN" dirty="0"/>
              <a:t>For each intra-frequency layer, the number of CSI-RS resource is proposed to be [32].</a:t>
            </a:r>
            <a:endParaRPr lang="zh-CN" altLang="zh-CN" dirty="0"/>
          </a:p>
          <a:p>
            <a:pPr lvl="1"/>
            <a:r>
              <a:rPr lang="en-GB" altLang="zh-CN" dirty="0"/>
              <a:t>For each inter-frequency layer, the number of CSI-RS resource is proposed to be [24].</a:t>
            </a:r>
          </a:p>
          <a:p>
            <a:r>
              <a:rPr lang="en-GB" altLang="zh-CN" dirty="0" smtClean="0">
                <a:solidFill>
                  <a:srgbClr val="00B050"/>
                </a:solidFill>
              </a:rPr>
              <a:t>Do not </a:t>
            </a:r>
            <a:r>
              <a:rPr lang="en-GB" altLang="zh-CN" dirty="0">
                <a:solidFill>
                  <a:srgbClr val="00B050"/>
                </a:solidFill>
              </a:rPr>
              <a:t>preclude other options (</a:t>
            </a:r>
            <a:r>
              <a:rPr lang="en-GB" altLang="zh-CN" dirty="0" err="1">
                <a:solidFill>
                  <a:srgbClr val="00B050"/>
                </a:solidFill>
              </a:rPr>
              <a:t>Quaclomm</a:t>
            </a:r>
            <a:r>
              <a:rPr lang="en-GB" altLang="zh-CN" dirty="0">
                <a:solidFill>
                  <a:srgbClr val="00B050"/>
                </a:solidFill>
              </a:rPr>
              <a:t>)</a:t>
            </a:r>
            <a:endParaRPr lang="zh-CN" altLang="zh-CN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154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055F45-B92A-400A-B093-36C4A2964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760" y="310393"/>
            <a:ext cx="11104880" cy="1224792"/>
          </a:xfrm>
        </p:spPr>
        <p:txBody>
          <a:bodyPr>
            <a:noAutofit/>
          </a:bodyPr>
          <a:lstStyle/>
          <a:p>
            <a:r>
              <a:rPr lang="en-US" sz="3600" dirty="0"/>
              <a:t>WF on UE capability to indicate maximum CSI-RS resources in a slot per MO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F73131-491D-4C31-8E53-2AA818087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9188" y="1739998"/>
            <a:ext cx="9973612" cy="4054185"/>
          </a:xfr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altLang="zh-CN" sz="2400" dirty="0"/>
              <a:t>Option 1(Huawei, MTK, OPPO): Introduce UE capability to indicate the maximum number of CSI-RS resources per MO in a slot.</a:t>
            </a:r>
            <a:endParaRPr lang="zh-CN" altLang="zh-CN" sz="2400" dirty="0"/>
          </a:p>
          <a:p>
            <a:pPr lvl="0"/>
            <a:r>
              <a:rPr lang="en-GB" altLang="zh-CN" sz="2400" dirty="0"/>
              <a:t>Option 2(ZTE): Not to define UE capability to indicate maximum CSI-RS resources in a slot per MO.</a:t>
            </a:r>
            <a:endParaRPr lang="zh-CN" altLang="zh-CN" sz="2400" dirty="0"/>
          </a:p>
          <a:p>
            <a:pPr lvl="0"/>
            <a:r>
              <a:rPr lang="en-US" altLang="zh-CN" sz="2400" dirty="0"/>
              <a:t>Option 3(Qualcomm, Apple, Huawei): The total number of CSI resources that UE can monitor </a:t>
            </a:r>
            <a:r>
              <a:rPr lang="en-US" altLang="zh-CN" sz="2400" dirty="0">
                <a:solidFill>
                  <a:srgbClr val="00B050"/>
                </a:solidFill>
              </a:rPr>
              <a:t>per slot </a:t>
            </a:r>
            <a:r>
              <a:rPr lang="en-US" altLang="zh-CN" sz="2400" dirty="0"/>
              <a:t>should come from the UE capability </a:t>
            </a:r>
            <a:r>
              <a:rPr lang="en-US" altLang="zh-CN" sz="2400" dirty="0" err="1"/>
              <a:t>maxNumberCSI</a:t>
            </a:r>
            <a:r>
              <a:rPr lang="en-US" altLang="zh-CN" sz="2400" dirty="0"/>
              <a:t>-RS-RRM-RS-SINR. </a:t>
            </a:r>
            <a:endParaRPr lang="zh-CN" altLang="zh-CN" sz="2400" dirty="0"/>
          </a:p>
          <a:p>
            <a:pPr lvl="1"/>
            <a:r>
              <a:rPr lang="en-US" altLang="zh-CN" sz="2000" dirty="0"/>
              <a:t>FFS how to split up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498719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C4F5C0-214B-47DD-B99E-8CC728FBE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WF on UE buffering and processing capability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73B327-3846-4D67-9611-F71D76D502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zh-CN" dirty="0"/>
              <a:t>Option 1: Introduce UE capability on the minimum separation between two slots with CSI-RS resources.</a:t>
            </a:r>
            <a:endParaRPr lang="zh-CN" altLang="zh-CN" dirty="0"/>
          </a:p>
          <a:p>
            <a:pPr lvl="0"/>
            <a:r>
              <a:rPr lang="en-GB" altLang="zh-CN" dirty="0"/>
              <a:t>Option 2: Not to introduce UE capability on the minimum separation between two slots with CSI-RS resources.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43413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WF on CSI-RS resources configurations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Agreement</a:t>
            </a:r>
            <a:r>
              <a:rPr lang="en-US" altLang="zh-CN" dirty="0" smtClean="0"/>
              <a:t>:</a:t>
            </a:r>
            <a:endParaRPr lang="en-US" altLang="zh-CN" dirty="0"/>
          </a:p>
          <a:p>
            <a:pPr lvl="1"/>
            <a:r>
              <a:rPr lang="en-US" altLang="zh-CN" dirty="0">
                <a:solidFill>
                  <a:schemeClr val="accent1"/>
                </a:solidFill>
              </a:rPr>
              <a:t>Introduce restrictions about time-domain scheduling for</a:t>
            </a:r>
            <a:r>
              <a:rPr lang="zh-CN" altLang="zh-CN" dirty="0">
                <a:solidFill>
                  <a:schemeClr val="accent1"/>
                </a:solidFill>
              </a:rPr>
              <a:t> CSI-RS resources </a:t>
            </a:r>
            <a:endParaRPr lang="en-US" altLang="zh-CN" dirty="0">
              <a:solidFill>
                <a:schemeClr val="accent1"/>
              </a:solidFill>
            </a:endParaRPr>
          </a:p>
          <a:p>
            <a:r>
              <a:rPr lang="en-US" altLang="zh-CN" dirty="0"/>
              <a:t>FFS the maximum number of </a:t>
            </a:r>
            <a:r>
              <a:rPr lang="en-GB" altLang="zh-CN" dirty="0"/>
              <a:t>CSI-RS resources periodicities configured per intra-frequency and inter-frequency MO</a:t>
            </a:r>
            <a:endParaRPr lang="en-US" altLang="zh-CN" dirty="0"/>
          </a:p>
          <a:p>
            <a:r>
              <a:rPr lang="en-US" altLang="zh-CN" dirty="0"/>
              <a:t>FFS how to introduce </a:t>
            </a:r>
            <a:r>
              <a:rPr lang="zh-CN" altLang="zh-CN" dirty="0"/>
              <a:t>CMTC</a:t>
            </a:r>
            <a:endParaRPr lang="en-US" altLang="zh-CN" dirty="0"/>
          </a:p>
          <a:p>
            <a:pPr lvl="1"/>
            <a:r>
              <a:rPr lang="en-US" altLang="zh-CN" dirty="0"/>
              <a:t>Option 1(Apple):Introduce CSI-RS Measurement Timing Configuration (CMTC).</a:t>
            </a:r>
            <a:endParaRPr lang="zh-CN" altLang="zh-CN" dirty="0"/>
          </a:p>
          <a:p>
            <a:pPr lvl="2"/>
            <a:r>
              <a:rPr lang="en-US" altLang="zh-CN" dirty="0"/>
              <a:t>All CSI-RS resources for L3 </a:t>
            </a:r>
            <a:r>
              <a:rPr lang="en-US" altLang="zh-CN" dirty="0" err="1"/>
              <a:t>meaurement</a:t>
            </a:r>
            <a:r>
              <a:rPr lang="en-US" altLang="zh-CN" dirty="0"/>
              <a:t> should be configured within CMTC window</a:t>
            </a:r>
            <a:endParaRPr lang="zh-CN" altLang="zh-CN" dirty="0"/>
          </a:p>
          <a:p>
            <a:pPr lvl="2"/>
            <a:r>
              <a:rPr lang="en-US" altLang="zh-CN" dirty="0"/>
              <a:t>CMTC window duration: considering CSI-RS periodicity is up to [40]</a:t>
            </a:r>
            <a:r>
              <a:rPr lang="en-US" altLang="zh-CN" dirty="0" err="1"/>
              <a:t>ms</a:t>
            </a:r>
            <a:r>
              <a:rPr lang="en-US" altLang="zh-CN" dirty="0"/>
              <a:t>, the CMTC window should be less than [5] </a:t>
            </a:r>
            <a:r>
              <a:rPr lang="en-US" altLang="zh-CN" dirty="0" err="1"/>
              <a:t>ms.</a:t>
            </a:r>
            <a:endParaRPr lang="zh-CN" altLang="zh-CN" dirty="0"/>
          </a:p>
          <a:p>
            <a:pPr lvl="2"/>
            <a:r>
              <a:rPr lang="en-US" altLang="zh-CN" dirty="0"/>
              <a:t>Up to [2] CMTC periodicities can be configured per CSI-RS intra-frequency layer</a:t>
            </a:r>
            <a:endParaRPr lang="zh-CN" altLang="zh-CN" dirty="0"/>
          </a:p>
          <a:p>
            <a:pPr lvl="2"/>
            <a:r>
              <a:rPr lang="en-US" altLang="zh-CN" dirty="0"/>
              <a:t>Up to [1] CMTC periodicity can be configured per CSI-RS inter-frequency layer</a:t>
            </a:r>
          </a:p>
          <a:p>
            <a:r>
              <a:rPr lang="en-US" altLang="zh-CN" dirty="0">
                <a:solidFill>
                  <a:srgbClr val="FFC000"/>
                </a:solidFill>
              </a:rPr>
              <a:t>FFS whether to introduce CMTC in Rel-16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0880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C1EEA6-7C1C-4DB0-921B-8F15A3807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967720" cy="4486275"/>
          </a:xfrm>
        </p:spPr>
        <p:txBody>
          <a:bodyPr>
            <a:normAutofit/>
          </a:bodyPr>
          <a:lstStyle/>
          <a:p>
            <a:pPr lvl="0"/>
            <a:r>
              <a:rPr lang="en-GB" altLang="zh-CN" dirty="0"/>
              <a:t>Option 1 (MTK, Apple, Intel, Huawei, Qualcomm, Nokia, OPPO, CATT, ZTE): </a:t>
            </a:r>
            <a:endParaRPr lang="zh-CN" altLang="zh-CN" dirty="0"/>
          </a:p>
          <a:p>
            <a:pPr lvl="1"/>
            <a:r>
              <a:rPr lang="en-GB" altLang="zh-CN" dirty="0"/>
              <a:t>No requirements in Rel-16.</a:t>
            </a:r>
            <a:endParaRPr lang="zh-CN" altLang="zh-CN" dirty="0"/>
          </a:p>
          <a:p>
            <a:pPr lvl="0"/>
            <a:r>
              <a:rPr lang="en-GB" altLang="zh-CN" dirty="0"/>
              <a:t>Option 2 (DOCOMO, CMCC): </a:t>
            </a:r>
            <a:endParaRPr lang="zh-CN" altLang="zh-CN" dirty="0"/>
          </a:p>
          <a:p>
            <a:pPr lvl="1"/>
            <a:r>
              <a:rPr lang="en-GB" altLang="zh-CN" dirty="0"/>
              <a:t>the requirement needs at least consider the CSI-RS measurement time, if </a:t>
            </a:r>
            <a:r>
              <a:rPr lang="en-GB" altLang="zh-CN" dirty="0" err="1"/>
              <a:t>associatedSSB</a:t>
            </a:r>
            <a:r>
              <a:rPr lang="en-GB" altLang="zh-CN" dirty="0"/>
              <a:t> is not configured, assuming UE shall base the timing on its serving cell (indicated by </a:t>
            </a:r>
            <a:r>
              <a:rPr lang="en-GB" altLang="zh-CN" dirty="0" err="1"/>
              <a:t>refServCellIndex</a:t>
            </a:r>
            <a:r>
              <a:rPr lang="en-GB" altLang="zh-CN" dirty="0"/>
              <a:t> or </a:t>
            </a:r>
            <a:r>
              <a:rPr lang="en-GB" altLang="zh-CN" dirty="0" err="1"/>
              <a:t>PCell</a:t>
            </a:r>
            <a:r>
              <a:rPr lang="en-GB" altLang="zh-CN" dirty="0"/>
              <a:t>)</a:t>
            </a:r>
            <a:endParaRPr lang="zh-CN" altLang="zh-CN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2ED7DFEE-B8EE-468A-9522-B81149037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3570286"/>
            <a:ext cx="19622766" cy="5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AFA93BA5-D50D-4966-853C-8708A1802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60760" cy="1325563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WF on measurement requirements for Case 1 if </a:t>
            </a:r>
            <a:r>
              <a:rPr lang="en-US" altLang="zh-CN" sz="3600" dirty="0" err="1"/>
              <a:t>associatedSSB</a:t>
            </a:r>
            <a:r>
              <a:rPr lang="en-US" altLang="zh-CN" sz="3600" dirty="0"/>
              <a:t> is not configured for CSI-RS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6410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ea0ddfbca996a15d7025d65adde27b57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84cf250e635b5551ed7e685fe4f8e893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D5CCEA-C4BA-4ACD-A7E1-387FE0524DCD}">
  <ds:schemaRefs>
    <ds:schemaRef ds:uri="http://schemas.microsoft.com/office/2006/metadata/properties"/>
    <ds:schemaRef ds:uri="ba37140e-f4c5-4a6c-a9b4-20a691ce6c8a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c9c437c-ae0c-4066-8d90-a0f7de786127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85645A5-D2DA-490E-9527-8E89834EEA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61B112-260A-4667-8F59-BE6CC82AEB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17906</TotalTime>
  <Words>1897</Words>
  <Application>Microsoft Office PowerPoint</Application>
  <PresentationFormat>宽屏</PresentationFormat>
  <Paragraphs>141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 Unicode MS</vt:lpstr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WF on CSI-RS based L3 measurement capability and requirements</vt:lpstr>
      <vt:lpstr>WF on assumption and applicability</vt:lpstr>
      <vt:lpstr>WF on number of frequency layers to be monitored </vt:lpstr>
      <vt:lpstr>WF on number of cells to be monitored</vt:lpstr>
      <vt:lpstr>WF on number of CSI-RS resource/beams to be monitored</vt:lpstr>
      <vt:lpstr>WF on UE capability to indicate maximum CSI-RS resources in a slot per MO</vt:lpstr>
      <vt:lpstr>WF on UE buffering and processing capability</vt:lpstr>
      <vt:lpstr> WF on CSI-RS resources configurations</vt:lpstr>
      <vt:lpstr>WF on measurement requirements for Case 1 if associatedSSB is not configured for CSI-RS</vt:lpstr>
      <vt:lpstr>WF on measurement requirements for Case 2 if associatedSSB is configured for CSI-RS</vt:lpstr>
      <vt:lpstr>WF on Scaling factor for Rx beam sweeping</vt:lpstr>
      <vt:lpstr>WF on CSI-RS resources outside of DRX/MG duration</vt:lpstr>
      <vt:lpstr>WF on requirements of Measurement Gap</vt:lpstr>
      <vt:lpstr>WF on Collision between L1 measurement of serving cell and CSI-RS L3 measurement of neighbour cell </vt:lpstr>
      <vt:lpstr>WF on Scheduling restriction</vt:lpstr>
      <vt:lpstr>WF on Scheduling restriction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dynamic transient period location for NR</dc:title>
  <dc:creator>胡荣贻</dc:creator>
  <cp:lastModifiedBy>Roy</cp:lastModifiedBy>
  <cp:revision>275</cp:revision>
  <dcterms:created xsi:type="dcterms:W3CDTF">2018-06-25T11:15:24Z</dcterms:created>
  <dcterms:modified xsi:type="dcterms:W3CDTF">2020-04-30T03:56:16Z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(2)MYxI0CP5luQTZ5SDQxQMWtbFQZtLWSpcsSyZ5FOyEI5e67pULIx7k2CI2uSHu64VT21Gjea6
VKrqg5VuATSkm13NRfZOtdr5bTd5f/9fZBsOqwSkW5oDuyG4qDcpcIM2duPujK004WIE1X5u
S+oVCL5AKFDBxmVuHjtfcl8XuXT87jk8RQVdpurmdaA89mbzaWA+H5YkKUks/XVdTJncBe2q
QF9UxZ4SR40Hr25Zq5</vt:lpwstr>
  </property>
  <property fmtid="{D5CDD505-2E9C-101B-9397-08002B2CF9AE}" pid="3" name="_2015_ms_pID_7253431">
    <vt:lpwstr>Qe06vpH5h87oxDqzXohb4hEb5a8J7kZd1vLHA6HxXcXkl8tSgsTDd1
VkyLrkBFFKByWkwtfe+9qlR9LBdjQDqrABHp4EGarMTZiRBIVpWa7WR8Ke1bD42i29RRiwJi
Jc5K8JQL8EDYnKHGD+ubDJAsvGWAXuN82ZeXwYm6yLuOvaO0w1HhbjdvboMQolSXm5FxD9G+
b7p6nSME5J3luv8v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1582428986</vt:lpwstr>
  </property>
  <property fmtid="{D5CDD505-2E9C-101B-9397-08002B2CF9AE}" pid="8" name="ContentTypeId">
    <vt:lpwstr>0x010100EB28163D68FE8E4D9361964FDD814FC4</vt:lpwstr>
  </property>
</Properties>
</file>