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0"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114" d="100"/>
          <a:sy n="114" d="100"/>
        </p:scale>
        <p:origin x="300"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FFEAC-AC8B-4941-A898-6AD58C3104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76A9A4C-D5F6-4B9D-AA7A-22E4B8CB93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D34761-A892-42C9-AC94-6EEB7613883F}"/>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5" name="Footer Placeholder 4">
            <a:extLst>
              <a:ext uri="{FF2B5EF4-FFF2-40B4-BE49-F238E27FC236}">
                <a16:creationId xmlns:a16="http://schemas.microsoft.com/office/drawing/2014/main" id="{6DFEF90F-2914-4FB1-A613-3AFD5A5098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CA0EA-D534-49B9-B946-EA97D29B86B6}"/>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2215714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35C0D-D42A-485D-935C-9C8A7D4CB8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823755-834E-4A27-81F0-2B029A0E26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2823CE-BFAA-4746-B010-49949EA10B1D}"/>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5" name="Footer Placeholder 4">
            <a:extLst>
              <a:ext uri="{FF2B5EF4-FFF2-40B4-BE49-F238E27FC236}">
                <a16:creationId xmlns:a16="http://schemas.microsoft.com/office/drawing/2014/main" id="{6E3C78E5-240B-424F-9E24-3C5097F710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781EB1-20D5-4894-8A18-CEE3615A5609}"/>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1128762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067340-79EF-4741-BC88-2664A07456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AA5CE1-97A0-4049-B280-4AACA46AED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6BBB44-0E72-489F-B7D8-74FEB9D18663}"/>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5" name="Footer Placeholder 4">
            <a:extLst>
              <a:ext uri="{FF2B5EF4-FFF2-40B4-BE49-F238E27FC236}">
                <a16:creationId xmlns:a16="http://schemas.microsoft.com/office/drawing/2014/main" id="{9DFCE0B5-7428-4547-B6C3-617740DDDB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20653F-38CC-4668-83D6-F89D6180E3D9}"/>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2787675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24F28-26E1-4DD8-A4D4-33CBB230D4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D898AC-EC66-4CE0-A516-4FBA3E5784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33E30A-6910-4C5B-9F8D-DD85EC5FC019}"/>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5" name="Footer Placeholder 4">
            <a:extLst>
              <a:ext uri="{FF2B5EF4-FFF2-40B4-BE49-F238E27FC236}">
                <a16:creationId xmlns:a16="http://schemas.microsoft.com/office/drawing/2014/main" id="{D3ADFDF0-518D-4522-AA9B-643B45953B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3013CA-C350-4EDF-9095-0163925A1F79}"/>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760608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1B89C-63BC-47E3-A286-E75B8C353C8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F32BD2-C1BD-4C7D-AAFE-41A5DB30D5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43E9E-7851-42D6-AD8E-80D9C8B12303}"/>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5" name="Footer Placeholder 4">
            <a:extLst>
              <a:ext uri="{FF2B5EF4-FFF2-40B4-BE49-F238E27FC236}">
                <a16:creationId xmlns:a16="http://schemas.microsoft.com/office/drawing/2014/main" id="{1DA99BAE-8E25-4370-9E02-313E91A28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0CDD47-55C6-4107-992E-6DB609D1F483}"/>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532560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ABBE6-83D7-42C3-A2BA-BC61973760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6F6E81-2F1E-4A3D-8712-B87F665A37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85AD20-9B9E-4D17-B01D-5FCE758BD12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B4CF10-A06A-4DB2-A7B7-8743EF472B98}"/>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6" name="Footer Placeholder 5">
            <a:extLst>
              <a:ext uri="{FF2B5EF4-FFF2-40B4-BE49-F238E27FC236}">
                <a16:creationId xmlns:a16="http://schemas.microsoft.com/office/drawing/2014/main" id="{006B71EE-4D25-45C9-9982-DA5E2DECAB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339AA0-436C-4B30-8531-0CD7B61D0051}"/>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229872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D8A4-A660-4D81-B0E7-B5EB3F3D679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3AF2DAE-368E-44E7-A652-22A46B2314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1A8BCB-75DC-40F1-8CD6-14FBD9B3D8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C83D10E-0D15-491D-834E-9ACF4B70CD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0B714B-6F81-437B-B46A-145DF32C44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55AE6B-EA8E-45BB-B964-5DC92A9F2981}"/>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8" name="Footer Placeholder 7">
            <a:extLst>
              <a:ext uri="{FF2B5EF4-FFF2-40B4-BE49-F238E27FC236}">
                <a16:creationId xmlns:a16="http://schemas.microsoft.com/office/drawing/2014/main" id="{6839B29D-714B-485A-B4FA-691ABDC89A9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98A261-CD58-42DE-A241-5AC00763CBA4}"/>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1310300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3D9B2-A4E8-4450-96BD-E75E2A2034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1F2422F-B470-424F-94DF-BD3C5F26F2FC}"/>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4" name="Footer Placeholder 3">
            <a:extLst>
              <a:ext uri="{FF2B5EF4-FFF2-40B4-BE49-F238E27FC236}">
                <a16:creationId xmlns:a16="http://schemas.microsoft.com/office/drawing/2014/main" id="{37890848-90A3-44AD-9525-8E5FCD893C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72A128-EF44-41FD-9D20-1BF10DE2C261}"/>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426080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916369-265F-4523-86F1-30BEE922FAC8}"/>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3" name="Footer Placeholder 2">
            <a:extLst>
              <a:ext uri="{FF2B5EF4-FFF2-40B4-BE49-F238E27FC236}">
                <a16:creationId xmlns:a16="http://schemas.microsoft.com/office/drawing/2014/main" id="{52BAC249-2A81-422B-99A6-AB8977B6DB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0137D3-4F27-4D78-9E31-6CFA7C70CE62}"/>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98953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20143-D28B-4C74-9BA7-770498F4FB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FF1ABB6-C901-43A0-94F7-923612BD8D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D6CCA8F-639A-420B-95B6-39FA90679E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12752A-024C-4539-A10D-E0E56EA40EA1}"/>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6" name="Footer Placeholder 5">
            <a:extLst>
              <a:ext uri="{FF2B5EF4-FFF2-40B4-BE49-F238E27FC236}">
                <a16:creationId xmlns:a16="http://schemas.microsoft.com/office/drawing/2014/main" id="{032F0793-7465-4AD4-BF55-098602B51C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0B5CE6-FDA9-4662-8C63-48A948D9B86D}"/>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509598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565CF-16F9-436B-BCC4-A8649A7EAB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5050AF-35B4-48D3-8914-246E8264F4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E7948A-1F38-4A77-A552-3814CAEA59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51C95C-3B5A-4C3B-9822-0A9E1CC73748}"/>
              </a:ext>
            </a:extLst>
          </p:cNvPr>
          <p:cNvSpPr>
            <a:spLocks noGrp="1"/>
          </p:cNvSpPr>
          <p:nvPr>
            <p:ph type="dt" sz="half" idx="10"/>
          </p:nvPr>
        </p:nvSpPr>
        <p:spPr/>
        <p:txBody>
          <a:bodyPr/>
          <a:lstStyle/>
          <a:p>
            <a:fld id="{60E9CF07-DFDF-4C9D-94AF-7CF54E64EFD6}" type="datetimeFigureOut">
              <a:rPr lang="en-US" smtClean="0"/>
              <a:t>11/21/2019</a:t>
            </a:fld>
            <a:endParaRPr lang="en-US"/>
          </a:p>
        </p:txBody>
      </p:sp>
      <p:sp>
        <p:nvSpPr>
          <p:cNvPr id="6" name="Footer Placeholder 5">
            <a:extLst>
              <a:ext uri="{FF2B5EF4-FFF2-40B4-BE49-F238E27FC236}">
                <a16:creationId xmlns:a16="http://schemas.microsoft.com/office/drawing/2014/main" id="{1592FF6A-AEB0-47E9-8281-DA3511A74D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CB2913-742C-402A-B7BB-0C105890E4E8}"/>
              </a:ext>
            </a:extLst>
          </p:cNvPr>
          <p:cNvSpPr>
            <a:spLocks noGrp="1"/>
          </p:cNvSpPr>
          <p:nvPr>
            <p:ph type="sldNum" sz="quarter" idx="12"/>
          </p:nvPr>
        </p:nvSpPr>
        <p:spPr/>
        <p:txBody>
          <a:bodyPr/>
          <a:lstStyle/>
          <a:p>
            <a:fld id="{DF34B09B-9183-4C6A-8A42-463BFBA1F1FF}" type="slidenum">
              <a:rPr lang="en-US" smtClean="0"/>
              <a:t>‹#›</a:t>
            </a:fld>
            <a:endParaRPr lang="en-US"/>
          </a:p>
        </p:txBody>
      </p:sp>
    </p:spTree>
    <p:extLst>
      <p:ext uri="{BB962C8B-B14F-4D97-AF65-F5344CB8AC3E}">
        <p14:creationId xmlns:p14="http://schemas.microsoft.com/office/powerpoint/2010/main" val="3160843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A796EC-1973-4D9F-BD5C-5CD755EE6B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25C4109-28F6-407D-B388-06E7BD5336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888F83-2575-46D8-81F3-A7F619B6A5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E9CF07-DFDF-4C9D-94AF-7CF54E64EFD6}" type="datetimeFigureOut">
              <a:rPr lang="en-US" smtClean="0"/>
              <a:t>11/21/2019</a:t>
            </a:fld>
            <a:endParaRPr lang="en-US"/>
          </a:p>
        </p:txBody>
      </p:sp>
      <p:sp>
        <p:nvSpPr>
          <p:cNvPr id="5" name="Footer Placeholder 4">
            <a:extLst>
              <a:ext uri="{FF2B5EF4-FFF2-40B4-BE49-F238E27FC236}">
                <a16:creationId xmlns:a16="http://schemas.microsoft.com/office/drawing/2014/main" id="{3534D925-634F-4DE6-9D25-1494B056AE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5886840-E282-4663-9DA6-464A5A2AF7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34B09B-9183-4C6A-8A42-463BFBA1F1FF}" type="slidenum">
              <a:rPr lang="en-US" smtClean="0"/>
              <a:t>‹#›</a:t>
            </a:fld>
            <a:endParaRPr lang="en-US"/>
          </a:p>
        </p:txBody>
      </p:sp>
    </p:spTree>
    <p:extLst>
      <p:ext uri="{BB962C8B-B14F-4D97-AF65-F5344CB8AC3E}">
        <p14:creationId xmlns:p14="http://schemas.microsoft.com/office/powerpoint/2010/main" val="3735640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73854-DDB1-412A-B828-5750476AD2A9}"/>
              </a:ext>
            </a:extLst>
          </p:cNvPr>
          <p:cNvSpPr>
            <a:spLocks noGrp="1"/>
          </p:cNvSpPr>
          <p:nvPr>
            <p:ph type="ctrTitle"/>
          </p:nvPr>
        </p:nvSpPr>
        <p:spPr/>
        <p:txBody>
          <a:bodyPr>
            <a:normAutofit/>
          </a:bodyPr>
          <a:lstStyle/>
          <a:p>
            <a:r>
              <a:rPr lang="en-GB" dirty="0"/>
              <a:t>WF on switching time for IAB</a:t>
            </a:r>
            <a:endParaRPr lang="en-US" dirty="0"/>
          </a:p>
        </p:txBody>
      </p:sp>
      <p:sp>
        <p:nvSpPr>
          <p:cNvPr id="3" name="Subtitle 2">
            <a:extLst>
              <a:ext uri="{FF2B5EF4-FFF2-40B4-BE49-F238E27FC236}">
                <a16:creationId xmlns:a16="http://schemas.microsoft.com/office/drawing/2014/main" id="{FC8D90C3-5EB2-4987-BDF9-48B1E7284A89}"/>
              </a:ext>
            </a:extLst>
          </p:cNvPr>
          <p:cNvSpPr>
            <a:spLocks noGrp="1"/>
          </p:cNvSpPr>
          <p:nvPr>
            <p:ph type="subTitle" idx="1"/>
          </p:nvPr>
        </p:nvSpPr>
        <p:spPr/>
        <p:txBody>
          <a:bodyPr/>
          <a:lstStyle/>
          <a:p>
            <a:r>
              <a:rPr lang="en-US" dirty="0"/>
              <a:t>Qualcomm</a:t>
            </a:r>
          </a:p>
        </p:txBody>
      </p:sp>
      <p:sp>
        <p:nvSpPr>
          <p:cNvPr id="4" name="Rectangle 3">
            <a:extLst>
              <a:ext uri="{FF2B5EF4-FFF2-40B4-BE49-F238E27FC236}">
                <a16:creationId xmlns:a16="http://schemas.microsoft.com/office/drawing/2014/main" id="{B3B330B6-9069-40BF-9C43-AD3388D7A39D}"/>
              </a:ext>
            </a:extLst>
          </p:cNvPr>
          <p:cNvSpPr/>
          <p:nvPr/>
        </p:nvSpPr>
        <p:spPr>
          <a:xfrm>
            <a:off x="355134" y="270356"/>
            <a:ext cx="6096000" cy="646331"/>
          </a:xfrm>
          <a:prstGeom prst="rect">
            <a:avLst/>
          </a:prstGeom>
        </p:spPr>
        <p:txBody>
          <a:bodyPr>
            <a:spAutoFit/>
          </a:bodyPr>
          <a:lstStyle/>
          <a:p>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#93</a:t>
            </a:r>
            <a:b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br>
            <a:r>
              <a:rPr lang="en-GB" altLang="zh-CN" dirty="0">
                <a:latin typeface="Arial Unicode MS" panose="020B0604020202020204" pitchFamily="50" charset="-128"/>
                <a:ea typeface="Arial Unicode MS" panose="020B0604020202020204" pitchFamily="50" charset="-128"/>
                <a:cs typeface="Arial Unicode MS" panose="020B0604020202020204" pitchFamily="50" charset="-128"/>
              </a:rPr>
              <a:t>Reno</a:t>
            </a:r>
            <a:r>
              <a:rPr lang="en-GB" altLang="zh-CN" dirty="0"/>
              <a:t>, Nevada, Nov 18</a:t>
            </a:r>
            <a:r>
              <a:rPr lang="en-GB" altLang="zh-CN" baseline="30000" dirty="0"/>
              <a:t>th</a:t>
            </a:r>
            <a:r>
              <a:rPr lang="en-GB" altLang="zh-CN" dirty="0"/>
              <a:t> – 22</a:t>
            </a:r>
            <a:r>
              <a:rPr lang="en-GB" altLang="zh-CN" baseline="30000" dirty="0"/>
              <a:t>nd</a:t>
            </a:r>
            <a:r>
              <a:rPr lang="en-GB" altLang="zh-CN" dirty="0"/>
              <a:t>, </a:t>
            </a:r>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en-US" dirty="0"/>
          </a:p>
        </p:txBody>
      </p:sp>
      <p:sp>
        <p:nvSpPr>
          <p:cNvPr id="5" name="Rectangle 4">
            <a:extLst>
              <a:ext uri="{FF2B5EF4-FFF2-40B4-BE49-F238E27FC236}">
                <a16:creationId xmlns:a16="http://schemas.microsoft.com/office/drawing/2014/main" id="{AE9E771F-9622-4388-BF72-0C3A3869E0F3}"/>
              </a:ext>
            </a:extLst>
          </p:cNvPr>
          <p:cNvSpPr/>
          <p:nvPr/>
        </p:nvSpPr>
        <p:spPr>
          <a:xfrm>
            <a:off x="10519794" y="270355"/>
            <a:ext cx="1536911" cy="369332"/>
          </a:xfrm>
          <a:prstGeom prst="rect">
            <a:avLst/>
          </a:prstGeom>
        </p:spPr>
        <p:txBody>
          <a:bodyPr wrap="square">
            <a:spAutoFit/>
          </a:bodyPr>
          <a:lstStyle/>
          <a:p>
            <a:r>
              <a:rPr lang="en-GB" dirty="0"/>
              <a:t>R4-1916004 </a:t>
            </a:r>
            <a:endParaRPr lang="en-US" dirty="0"/>
          </a:p>
        </p:txBody>
      </p:sp>
    </p:spTree>
    <p:extLst>
      <p:ext uri="{BB962C8B-B14F-4D97-AF65-F5344CB8AC3E}">
        <p14:creationId xmlns:p14="http://schemas.microsoft.com/office/powerpoint/2010/main" val="1631307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950B1-28FE-4998-9C07-53D5537910D5}"/>
              </a:ext>
            </a:extLst>
          </p:cNvPr>
          <p:cNvSpPr>
            <a:spLocks noGrp="1"/>
          </p:cNvSpPr>
          <p:nvPr>
            <p:ph type="title"/>
          </p:nvPr>
        </p:nvSpPr>
        <p:spPr/>
        <p:txBody>
          <a:bodyPr/>
          <a:lstStyle/>
          <a:p>
            <a:r>
              <a:rPr lang="en-US" dirty="0"/>
              <a:t>Background - I</a:t>
            </a:r>
          </a:p>
        </p:txBody>
      </p:sp>
      <p:sp>
        <p:nvSpPr>
          <p:cNvPr id="3" name="Content Placeholder 2">
            <a:extLst>
              <a:ext uri="{FF2B5EF4-FFF2-40B4-BE49-F238E27FC236}">
                <a16:creationId xmlns:a16="http://schemas.microsoft.com/office/drawing/2014/main" id="{35F1C53B-71D6-4C42-BCC4-E113BB0F906E}"/>
              </a:ext>
            </a:extLst>
          </p:cNvPr>
          <p:cNvSpPr>
            <a:spLocks noGrp="1"/>
          </p:cNvSpPr>
          <p:nvPr>
            <p:ph idx="1"/>
          </p:nvPr>
        </p:nvSpPr>
        <p:spPr/>
        <p:txBody>
          <a:bodyPr/>
          <a:lstStyle/>
          <a:p>
            <a:r>
              <a:rPr lang="en-GB" dirty="0"/>
              <a:t>RAN plenary agreed to the following in the work item document of IAB for NR [1]</a:t>
            </a:r>
            <a:endParaRPr lang="en-US" dirty="0"/>
          </a:p>
          <a:p>
            <a:pPr lvl="1"/>
            <a:r>
              <a:rPr lang="en-GB" dirty="0"/>
              <a:t>Define RRM core requirements for both backhaul and access links of IAB node.</a:t>
            </a:r>
            <a:endParaRPr lang="en-US" dirty="0"/>
          </a:p>
          <a:p>
            <a:pPr lvl="1"/>
            <a:r>
              <a:rPr lang="en-GB" dirty="0">
                <a:highlight>
                  <a:srgbClr val="FFFF00"/>
                </a:highlight>
              </a:rPr>
              <a:t>Define latency requirements for switching between communication over parent backhaul link (i.e. MT) and child backhaul/access links (i.e. DU).</a:t>
            </a:r>
            <a:endParaRPr lang="en-US" dirty="0">
              <a:highlight>
                <a:srgbClr val="FFFF00"/>
              </a:highlight>
            </a:endParaRPr>
          </a:p>
          <a:p>
            <a:pPr lvl="1"/>
            <a:r>
              <a:rPr lang="en-GB" dirty="0"/>
              <a:t>Define timing requirements for IAB specific network synchronization. This may include (a) requirement for “case 1” timing (e.g. accuracy of DL transmission timing alignment between an IAB-node and its parent node), and (b) cell phase synchronization accuracy for multi-hop IAB network.</a:t>
            </a:r>
            <a:endParaRPr lang="en-US" dirty="0"/>
          </a:p>
        </p:txBody>
      </p:sp>
    </p:spTree>
    <p:extLst>
      <p:ext uri="{BB962C8B-B14F-4D97-AF65-F5344CB8AC3E}">
        <p14:creationId xmlns:p14="http://schemas.microsoft.com/office/powerpoint/2010/main" val="1306764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74F30-1E03-471C-8BDE-F05667A1C77A}"/>
              </a:ext>
            </a:extLst>
          </p:cNvPr>
          <p:cNvSpPr>
            <a:spLocks noGrp="1"/>
          </p:cNvSpPr>
          <p:nvPr>
            <p:ph type="title"/>
          </p:nvPr>
        </p:nvSpPr>
        <p:spPr/>
        <p:txBody>
          <a:bodyPr/>
          <a:lstStyle/>
          <a:p>
            <a:r>
              <a:rPr lang="en-US" dirty="0"/>
              <a:t>Background - II</a:t>
            </a:r>
          </a:p>
        </p:txBody>
      </p:sp>
      <p:graphicFrame>
        <p:nvGraphicFramePr>
          <p:cNvPr id="4" name="Content Placeholder 3">
            <a:extLst>
              <a:ext uri="{FF2B5EF4-FFF2-40B4-BE49-F238E27FC236}">
                <a16:creationId xmlns:a16="http://schemas.microsoft.com/office/drawing/2014/main" id="{B148B637-EB2D-4C6C-88E5-05E966D6ED41}"/>
              </a:ext>
            </a:extLst>
          </p:cNvPr>
          <p:cNvGraphicFramePr>
            <a:graphicFrameLocks noGrp="1"/>
          </p:cNvGraphicFramePr>
          <p:nvPr>
            <p:ph idx="1"/>
            <p:extLst>
              <p:ext uri="{D42A27DB-BD31-4B8C-83A1-F6EECF244321}">
                <p14:modId xmlns:p14="http://schemas.microsoft.com/office/powerpoint/2010/main" val="2922430106"/>
              </p:ext>
            </p:extLst>
          </p:nvPr>
        </p:nvGraphicFramePr>
        <p:xfrm>
          <a:off x="3237959" y="2034709"/>
          <a:ext cx="5716082" cy="4352620"/>
        </p:xfrm>
        <a:graphic>
          <a:graphicData uri="http://schemas.openxmlformats.org/drawingml/2006/table">
            <a:tbl>
              <a:tblPr firstRow="1" firstCol="1" bandRow="1">
                <a:tableStyleId>{5C22544A-7EE6-4342-B048-85BDC9FD1C3A}</a:tableStyleId>
              </a:tblPr>
              <a:tblGrid>
                <a:gridCol w="2029378">
                  <a:extLst>
                    <a:ext uri="{9D8B030D-6E8A-4147-A177-3AD203B41FA5}">
                      <a16:colId xmlns:a16="http://schemas.microsoft.com/office/drawing/2014/main" val="1359643818"/>
                    </a:ext>
                  </a:extLst>
                </a:gridCol>
                <a:gridCol w="2029378">
                  <a:extLst>
                    <a:ext uri="{9D8B030D-6E8A-4147-A177-3AD203B41FA5}">
                      <a16:colId xmlns:a16="http://schemas.microsoft.com/office/drawing/2014/main" val="1858141420"/>
                    </a:ext>
                  </a:extLst>
                </a:gridCol>
                <a:gridCol w="1657326">
                  <a:extLst>
                    <a:ext uri="{9D8B030D-6E8A-4147-A177-3AD203B41FA5}">
                      <a16:colId xmlns:a16="http://schemas.microsoft.com/office/drawing/2014/main" val="1796580425"/>
                    </a:ext>
                  </a:extLst>
                </a:gridCol>
              </a:tblGrid>
              <a:tr h="380650">
                <a:tc>
                  <a:txBody>
                    <a:bodyPr/>
                    <a:lstStyle/>
                    <a:p>
                      <a:pPr marL="0" marR="0">
                        <a:lnSpc>
                          <a:spcPct val="107000"/>
                        </a:lnSpc>
                        <a:spcBef>
                          <a:spcPts val="300"/>
                        </a:spcBef>
                        <a:spcAft>
                          <a:spcPts val="300"/>
                        </a:spcAft>
                      </a:pPr>
                      <a:r>
                        <a:rPr lang="en-GB" sz="900" dirty="0">
                          <a:effectLst/>
                        </a:rPr>
                        <a:t>Requirements</a:t>
                      </a:r>
                      <a:endParaRPr lang="en-US" sz="900" dirty="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Comments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US" sz="900">
                          <a:effectLst/>
                        </a:rPr>
                        <a:t>Is requirement needed? </a:t>
                      </a:r>
                    </a:p>
                    <a:p>
                      <a:pPr marL="0" marR="0">
                        <a:lnSpc>
                          <a:spcPct val="107000"/>
                        </a:lnSpc>
                        <a:spcBef>
                          <a:spcPts val="300"/>
                        </a:spcBef>
                        <a:spcAft>
                          <a:spcPts val="300"/>
                        </a:spcAft>
                      </a:pPr>
                      <a:r>
                        <a:rPr lang="en-US" sz="900">
                          <a:effectLst/>
                        </a:rPr>
                        <a:t> </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3015045290"/>
                  </a:ext>
                </a:extLst>
              </a:tr>
              <a:tr h="308295">
                <a:tc>
                  <a:txBody>
                    <a:bodyPr/>
                    <a:lstStyle/>
                    <a:p>
                      <a:pPr marL="0" marR="0">
                        <a:lnSpc>
                          <a:spcPct val="107000"/>
                        </a:lnSpc>
                        <a:spcBef>
                          <a:spcPts val="300"/>
                        </a:spcBef>
                        <a:spcAft>
                          <a:spcPts val="300"/>
                        </a:spcAft>
                      </a:pPr>
                      <a:r>
                        <a:rPr lang="en-GB" sz="900">
                          <a:effectLst/>
                        </a:rPr>
                        <a:t>RLM</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Requirements for RLM, e.g., based on SSB, CSI-RS or both </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FFS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2075367056"/>
                  </a:ext>
                </a:extLst>
              </a:tr>
              <a:tr h="370219">
                <a:tc>
                  <a:txBody>
                    <a:bodyPr/>
                    <a:lstStyle/>
                    <a:p>
                      <a:pPr marL="0" marR="0">
                        <a:lnSpc>
                          <a:spcPct val="107000"/>
                        </a:lnSpc>
                        <a:spcBef>
                          <a:spcPts val="300"/>
                        </a:spcBef>
                        <a:spcAft>
                          <a:spcPts val="300"/>
                        </a:spcAft>
                      </a:pPr>
                      <a:r>
                        <a:rPr lang="en-GB" sz="900">
                          <a:effectLst/>
                        </a:rPr>
                        <a:t>Link recovery procedures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Requirements for SSB-based and CSI-RS based BFD and CBD</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FFS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3876366842"/>
                  </a:ext>
                </a:extLst>
              </a:tr>
              <a:tr h="740438">
                <a:tc>
                  <a:txBody>
                    <a:bodyPr/>
                    <a:lstStyle/>
                    <a:p>
                      <a:pPr marL="0" marR="0">
                        <a:lnSpc>
                          <a:spcPct val="107000"/>
                        </a:lnSpc>
                        <a:spcBef>
                          <a:spcPts val="300"/>
                        </a:spcBef>
                        <a:spcAft>
                          <a:spcPts val="300"/>
                        </a:spcAft>
                      </a:pPr>
                      <a:r>
                        <a:rPr lang="en-GB" sz="900">
                          <a:effectLst/>
                        </a:rPr>
                        <a:t>Measurements requirements (time duration, number of cells, etc.) </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 </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US" sz="900">
                          <a:effectLst/>
                        </a:rPr>
                        <a:t>FFS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1551679047"/>
                  </a:ext>
                </a:extLst>
              </a:tr>
              <a:tr h="493826">
                <a:tc>
                  <a:txBody>
                    <a:bodyPr/>
                    <a:lstStyle/>
                    <a:p>
                      <a:pPr marL="0" marR="0">
                        <a:lnSpc>
                          <a:spcPct val="107000"/>
                        </a:lnSpc>
                        <a:spcBef>
                          <a:spcPts val="300"/>
                        </a:spcBef>
                        <a:spcAft>
                          <a:spcPts val="300"/>
                        </a:spcAft>
                      </a:pPr>
                      <a:r>
                        <a:rPr lang="en-GB" sz="900">
                          <a:effectLst/>
                        </a:rPr>
                        <a:t>Measurement accuracy requirements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 </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rPr>
                        <a:t>FFS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1069054938"/>
                  </a:ext>
                </a:extLst>
              </a:tr>
              <a:tr h="516136">
                <a:tc rowSpan="2">
                  <a:txBody>
                    <a:bodyPr/>
                    <a:lstStyle/>
                    <a:p>
                      <a:pPr marL="0" marR="0">
                        <a:lnSpc>
                          <a:spcPct val="107000"/>
                        </a:lnSpc>
                        <a:spcBef>
                          <a:spcPts val="300"/>
                        </a:spcBef>
                        <a:spcAft>
                          <a:spcPts val="300"/>
                        </a:spcAft>
                      </a:pPr>
                      <a:r>
                        <a:rPr lang="en-GB" sz="900">
                          <a:effectLst/>
                        </a:rPr>
                        <a:t>MT timing related requirements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342900" marR="0" lvl="0" indent="-342900">
                        <a:lnSpc>
                          <a:spcPct val="107000"/>
                        </a:lnSpc>
                        <a:spcBef>
                          <a:spcPts val="300"/>
                        </a:spcBef>
                        <a:spcAft>
                          <a:spcPts val="300"/>
                        </a:spcAft>
                        <a:buFont typeface="Times New Roman" panose="02020603050405020304" pitchFamily="18" charset="0"/>
                        <a:buChar char="-"/>
                        <a:tabLst>
                          <a:tab pos="457200" algn="l"/>
                        </a:tabLst>
                      </a:pPr>
                      <a:r>
                        <a:rPr lang="en-US" sz="900">
                          <a:effectLst/>
                        </a:rPr>
                        <a:t>MT transmit timing (Te and Tq)</a:t>
                      </a:r>
                    </a:p>
                    <a:p>
                      <a:pPr marL="342900" marR="0" lvl="0" indent="-342900">
                        <a:lnSpc>
                          <a:spcPct val="107000"/>
                        </a:lnSpc>
                        <a:spcBef>
                          <a:spcPts val="300"/>
                        </a:spcBef>
                        <a:spcAft>
                          <a:spcPts val="300"/>
                        </a:spcAft>
                        <a:buFont typeface="Times New Roman" panose="02020603050405020304" pitchFamily="18" charset="0"/>
                        <a:buChar char="-"/>
                        <a:tabLst>
                          <a:tab pos="457200" algn="l"/>
                        </a:tabLst>
                      </a:pPr>
                      <a:r>
                        <a:rPr lang="en-US" sz="900">
                          <a:effectLst/>
                        </a:rPr>
                        <a:t>Timing Advance</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US" sz="900">
                          <a:effectLst/>
                        </a:rPr>
                        <a:t>Yes </a:t>
                      </a:r>
                      <a:r>
                        <a:rPr lang="en-GB" sz="900">
                          <a:effectLst/>
                        </a:rPr>
                        <a:t> </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1575008216"/>
                  </a:ext>
                </a:extLst>
              </a:tr>
              <a:tr h="516136">
                <a:tc vMerge="1">
                  <a:txBody>
                    <a:bodyPr/>
                    <a:lstStyle/>
                    <a:p>
                      <a:endParaRPr lang="en-US"/>
                    </a:p>
                  </a:txBody>
                  <a:tcPr/>
                </a:tc>
                <a:tc>
                  <a:txBody>
                    <a:bodyPr/>
                    <a:lstStyle/>
                    <a:p>
                      <a:pPr marL="342900" marR="0" lvl="0" indent="-342900">
                        <a:lnSpc>
                          <a:spcPct val="107000"/>
                        </a:lnSpc>
                        <a:spcBef>
                          <a:spcPts val="300"/>
                        </a:spcBef>
                        <a:spcAft>
                          <a:spcPts val="300"/>
                        </a:spcAft>
                        <a:buFont typeface="Times New Roman" panose="02020603050405020304" pitchFamily="18" charset="0"/>
                        <a:buChar char="-"/>
                        <a:tabLst>
                          <a:tab pos="457200" algn="l"/>
                        </a:tabLst>
                      </a:pPr>
                      <a:r>
                        <a:rPr lang="en-US" sz="900">
                          <a:effectLst/>
                        </a:rPr>
                        <a:t>MRTD</a:t>
                      </a:r>
                    </a:p>
                    <a:p>
                      <a:pPr marL="342900" marR="0" lvl="0" indent="-342900">
                        <a:lnSpc>
                          <a:spcPct val="107000"/>
                        </a:lnSpc>
                        <a:spcBef>
                          <a:spcPts val="300"/>
                        </a:spcBef>
                        <a:spcAft>
                          <a:spcPts val="300"/>
                        </a:spcAft>
                        <a:buFont typeface="Times New Roman" panose="02020603050405020304" pitchFamily="18" charset="0"/>
                        <a:buChar char="-"/>
                        <a:tabLst>
                          <a:tab pos="457200" algn="l"/>
                        </a:tabLst>
                      </a:pPr>
                      <a:r>
                        <a:rPr lang="en-US" sz="900">
                          <a:effectLst/>
                        </a:rPr>
                        <a:t>MTTD</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US" sz="900">
                          <a:effectLst/>
                        </a:rPr>
                        <a:t>FFS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2892720003"/>
                  </a:ext>
                </a:extLst>
              </a:tr>
              <a:tr h="370219">
                <a:tc>
                  <a:txBody>
                    <a:bodyPr/>
                    <a:lstStyle/>
                    <a:p>
                      <a:pPr marL="0" marR="0">
                        <a:lnSpc>
                          <a:spcPct val="107000"/>
                        </a:lnSpc>
                        <a:spcBef>
                          <a:spcPts val="300"/>
                        </a:spcBef>
                        <a:spcAft>
                          <a:spcPts val="300"/>
                        </a:spcAft>
                      </a:pPr>
                      <a:r>
                        <a:rPr lang="en-GB" sz="900" u="sng" dirty="0">
                          <a:effectLst/>
                          <a:highlight>
                            <a:srgbClr val="00FF00"/>
                          </a:highlight>
                        </a:rPr>
                        <a:t>Switching time between MT and DU</a:t>
                      </a:r>
                      <a:endParaRPr lang="en-US" sz="900" dirty="0">
                        <a:effectLst/>
                        <a:highlight>
                          <a:srgbClr val="00FF00"/>
                        </a:highligh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a:effectLst/>
                          <a:highlight>
                            <a:srgbClr val="FFFF00"/>
                          </a:highlight>
                        </a:rPr>
                        <a:t>---</a:t>
                      </a:r>
                      <a:endParaRPr lang="en-US" sz="90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GB" sz="900" dirty="0">
                          <a:effectLst/>
                          <a:highlight>
                            <a:srgbClr val="FFFF00"/>
                          </a:highlight>
                        </a:rPr>
                        <a:t>TBD in RAN4 RF session</a:t>
                      </a:r>
                      <a:endParaRPr lang="en-US" sz="9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3561096206"/>
                  </a:ext>
                </a:extLst>
              </a:tr>
              <a:tr h="313540">
                <a:tc rowSpan="3">
                  <a:txBody>
                    <a:bodyPr/>
                    <a:lstStyle/>
                    <a:p>
                      <a:pPr marL="0" marR="0">
                        <a:lnSpc>
                          <a:spcPct val="107000"/>
                        </a:lnSpc>
                        <a:spcBef>
                          <a:spcPts val="300"/>
                        </a:spcBef>
                        <a:spcAft>
                          <a:spcPts val="300"/>
                        </a:spcAft>
                      </a:pPr>
                      <a:r>
                        <a:rPr lang="en-GB" sz="900">
                          <a:effectLst/>
                        </a:rPr>
                        <a:t>DU timing related requirements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rowSpan="2">
                  <a:txBody>
                    <a:bodyPr/>
                    <a:lstStyle/>
                    <a:p>
                      <a:pPr marL="342900" marR="0" lvl="0" indent="-342900">
                        <a:lnSpc>
                          <a:spcPct val="107000"/>
                        </a:lnSpc>
                        <a:spcBef>
                          <a:spcPts val="300"/>
                        </a:spcBef>
                        <a:spcAft>
                          <a:spcPts val="300"/>
                        </a:spcAft>
                        <a:buFont typeface="Times New Roman" panose="02020603050405020304" pitchFamily="18" charset="0"/>
                        <a:buChar char="-"/>
                        <a:tabLst>
                          <a:tab pos="457200" algn="l"/>
                        </a:tabLst>
                      </a:pPr>
                      <a:r>
                        <a:rPr lang="en-US" sz="900">
                          <a:effectLst/>
                        </a:rPr>
                        <a:t>3 us requirement</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a:txBody>
                    <a:bodyPr/>
                    <a:lstStyle/>
                    <a:p>
                      <a:pPr marL="0" marR="0">
                        <a:lnSpc>
                          <a:spcPct val="107000"/>
                        </a:lnSpc>
                        <a:spcBef>
                          <a:spcPts val="300"/>
                        </a:spcBef>
                        <a:spcAft>
                          <a:spcPts val="300"/>
                        </a:spcAft>
                      </a:pPr>
                      <a:r>
                        <a:rPr lang="en-US" sz="900">
                          <a:effectLst/>
                        </a:rPr>
                        <a:t>Yes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3743308996"/>
                  </a:ext>
                </a:extLst>
              </a:tr>
              <a:tr h="0">
                <a:tc vMerge="1">
                  <a:txBody>
                    <a:bodyPr/>
                    <a:lstStyle/>
                    <a:p>
                      <a:endParaRPr lang="en-US"/>
                    </a:p>
                  </a:txBody>
                  <a:tcPr/>
                </a:tc>
                <a:tc vMerge="1">
                  <a:txBody>
                    <a:bodyPr/>
                    <a:lstStyle/>
                    <a:p>
                      <a:endParaRPr lang="en-US"/>
                    </a:p>
                  </a:txBody>
                  <a:tcPr/>
                </a:tc>
                <a:tc rowSpan="2">
                  <a:txBody>
                    <a:bodyPr/>
                    <a:lstStyle/>
                    <a:p>
                      <a:pPr marL="0" marR="0">
                        <a:lnSpc>
                          <a:spcPct val="107000"/>
                        </a:lnSpc>
                        <a:spcBef>
                          <a:spcPts val="300"/>
                        </a:spcBef>
                        <a:spcAft>
                          <a:spcPts val="300"/>
                        </a:spcAft>
                      </a:pPr>
                      <a:r>
                        <a:rPr lang="en-US" sz="900">
                          <a:effectLst/>
                        </a:rPr>
                        <a:t>FFS</a:t>
                      </a:r>
                      <a:endParaRPr lang="en-US" sz="9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extLst>
                  <a:ext uri="{0D108BD9-81ED-4DB2-BD59-A6C34878D82A}">
                    <a16:rowId xmlns:a16="http://schemas.microsoft.com/office/drawing/2014/main" val="2908624897"/>
                  </a:ext>
                </a:extLst>
              </a:tr>
              <a:tr h="308717">
                <a:tc vMerge="1">
                  <a:txBody>
                    <a:bodyPr/>
                    <a:lstStyle/>
                    <a:p>
                      <a:endParaRPr lang="en-US"/>
                    </a:p>
                  </a:txBody>
                  <a:tcPr/>
                </a:tc>
                <a:tc>
                  <a:txBody>
                    <a:bodyPr/>
                    <a:lstStyle/>
                    <a:p>
                      <a:pPr marL="342900" marR="0" lvl="0" indent="-342900">
                        <a:lnSpc>
                          <a:spcPct val="107000"/>
                        </a:lnSpc>
                        <a:spcBef>
                          <a:spcPts val="300"/>
                        </a:spcBef>
                        <a:spcAft>
                          <a:spcPts val="300"/>
                        </a:spcAft>
                        <a:buFont typeface="Times New Roman" panose="02020603050405020304" pitchFamily="18" charset="0"/>
                        <a:buChar char="-"/>
                        <a:tabLst>
                          <a:tab pos="457200" algn="l"/>
                        </a:tabLst>
                      </a:pPr>
                      <a:r>
                        <a:rPr lang="en-US" sz="900" dirty="0" err="1">
                          <a:effectLst/>
                        </a:rPr>
                        <a:t>T_delta</a:t>
                      </a:r>
                      <a:r>
                        <a:rPr lang="en-US" sz="900" dirty="0">
                          <a:effectLst/>
                        </a:rPr>
                        <a:t> command</a:t>
                      </a:r>
                      <a:endParaRPr lang="en-US" sz="900" dirty="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604" marR="41604" marT="9044" marB="0"/>
                </a:tc>
                <a:tc vMerge="1">
                  <a:txBody>
                    <a:bodyPr/>
                    <a:lstStyle/>
                    <a:p>
                      <a:endParaRPr lang="en-US"/>
                    </a:p>
                  </a:txBody>
                  <a:tcPr/>
                </a:tc>
                <a:extLst>
                  <a:ext uri="{0D108BD9-81ED-4DB2-BD59-A6C34878D82A}">
                    <a16:rowId xmlns:a16="http://schemas.microsoft.com/office/drawing/2014/main" val="4148664663"/>
                  </a:ext>
                </a:extLst>
              </a:tr>
            </a:tbl>
          </a:graphicData>
        </a:graphic>
      </p:graphicFrame>
      <p:sp>
        <p:nvSpPr>
          <p:cNvPr id="5" name="TextBox 4">
            <a:extLst>
              <a:ext uri="{FF2B5EF4-FFF2-40B4-BE49-F238E27FC236}">
                <a16:creationId xmlns:a16="http://schemas.microsoft.com/office/drawing/2014/main" id="{17DFBE0F-FEC7-4905-A421-4253275B9482}"/>
              </a:ext>
            </a:extLst>
          </p:cNvPr>
          <p:cNvSpPr txBox="1"/>
          <p:nvPr/>
        </p:nvSpPr>
        <p:spPr>
          <a:xfrm>
            <a:off x="964734" y="1510018"/>
            <a:ext cx="5972961" cy="369332"/>
          </a:xfrm>
          <a:prstGeom prst="rect">
            <a:avLst/>
          </a:prstGeom>
          <a:noFill/>
        </p:spPr>
        <p:txBody>
          <a:bodyPr wrap="square" rtlCol="0">
            <a:spAutoFit/>
          </a:bodyPr>
          <a:lstStyle/>
          <a:p>
            <a:r>
              <a:rPr lang="en-US" dirty="0"/>
              <a:t>RAN4 RRM session agreed to the following </a:t>
            </a:r>
          </a:p>
        </p:txBody>
      </p:sp>
      <p:sp>
        <p:nvSpPr>
          <p:cNvPr id="6" name="TextBox 5">
            <a:extLst>
              <a:ext uri="{FF2B5EF4-FFF2-40B4-BE49-F238E27FC236}">
                <a16:creationId xmlns:a16="http://schemas.microsoft.com/office/drawing/2014/main" id="{185B81F0-D6D6-4C99-8D17-F2DCB0ED9A5F}"/>
              </a:ext>
            </a:extLst>
          </p:cNvPr>
          <p:cNvSpPr txBox="1"/>
          <p:nvPr/>
        </p:nvSpPr>
        <p:spPr>
          <a:xfrm>
            <a:off x="446015" y="6440970"/>
            <a:ext cx="10612073" cy="261610"/>
          </a:xfrm>
          <a:prstGeom prst="rect">
            <a:avLst/>
          </a:prstGeom>
          <a:noFill/>
        </p:spPr>
        <p:txBody>
          <a:bodyPr wrap="square" rtlCol="0">
            <a:spAutoFit/>
          </a:bodyPr>
          <a:lstStyle/>
          <a:p>
            <a:pPr hangingPunct="0"/>
            <a:r>
              <a:rPr lang="en-GB" sz="1100" dirty="0"/>
              <a:t>[1] R4-1914985, MT-DU switching time in an IAB node, Qualcomm.</a:t>
            </a:r>
            <a:endParaRPr lang="en-US" sz="1100" dirty="0"/>
          </a:p>
        </p:txBody>
      </p:sp>
    </p:spTree>
    <p:extLst>
      <p:ext uri="{BB962C8B-B14F-4D97-AF65-F5344CB8AC3E}">
        <p14:creationId xmlns:p14="http://schemas.microsoft.com/office/powerpoint/2010/main" val="3306587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24F3D-9B7F-4A2D-B84D-35EA537D460A}"/>
              </a:ext>
            </a:extLst>
          </p:cNvPr>
          <p:cNvSpPr>
            <a:spLocks noGrp="1"/>
          </p:cNvSpPr>
          <p:nvPr>
            <p:ph type="title"/>
          </p:nvPr>
        </p:nvSpPr>
        <p:spPr/>
        <p:txBody>
          <a:bodyPr/>
          <a:lstStyle/>
          <a:p>
            <a:r>
              <a:rPr lang="en-US" dirty="0"/>
              <a:t>Background - III</a:t>
            </a:r>
          </a:p>
        </p:txBody>
      </p:sp>
      <p:graphicFrame>
        <p:nvGraphicFramePr>
          <p:cNvPr id="8" name="Content Placeholder 7">
            <a:extLst>
              <a:ext uri="{FF2B5EF4-FFF2-40B4-BE49-F238E27FC236}">
                <a16:creationId xmlns:a16="http://schemas.microsoft.com/office/drawing/2014/main" id="{2A46CD9A-F02D-477E-A61A-7EC8F72B06B3}"/>
              </a:ext>
            </a:extLst>
          </p:cNvPr>
          <p:cNvGraphicFramePr>
            <a:graphicFrameLocks noGrp="1"/>
          </p:cNvGraphicFramePr>
          <p:nvPr>
            <p:ph idx="1"/>
            <p:extLst>
              <p:ext uri="{D42A27DB-BD31-4B8C-83A1-F6EECF244321}">
                <p14:modId xmlns:p14="http://schemas.microsoft.com/office/powerpoint/2010/main" val="1094578067"/>
              </p:ext>
            </p:extLst>
          </p:nvPr>
        </p:nvGraphicFramePr>
        <p:xfrm>
          <a:off x="8974790" y="1374493"/>
          <a:ext cx="2507908" cy="5238618"/>
        </p:xfrm>
        <a:graphic>
          <a:graphicData uri="http://schemas.openxmlformats.org/drawingml/2006/table">
            <a:tbl>
              <a:tblPr firstRow="1" firstCol="1" bandRow="1">
                <a:tableStyleId>{5C22544A-7EE6-4342-B048-85BDC9FD1C3A}</a:tableStyleId>
              </a:tblPr>
              <a:tblGrid>
                <a:gridCol w="1060044">
                  <a:extLst>
                    <a:ext uri="{9D8B030D-6E8A-4147-A177-3AD203B41FA5}">
                      <a16:colId xmlns:a16="http://schemas.microsoft.com/office/drawing/2014/main" val="604587525"/>
                    </a:ext>
                  </a:extLst>
                </a:gridCol>
                <a:gridCol w="731319">
                  <a:extLst>
                    <a:ext uri="{9D8B030D-6E8A-4147-A177-3AD203B41FA5}">
                      <a16:colId xmlns:a16="http://schemas.microsoft.com/office/drawing/2014/main" val="2139743289"/>
                    </a:ext>
                  </a:extLst>
                </a:gridCol>
                <a:gridCol w="716545">
                  <a:extLst>
                    <a:ext uri="{9D8B030D-6E8A-4147-A177-3AD203B41FA5}">
                      <a16:colId xmlns:a16="http://schemas.microsoft.com/office/drawing/2014/main" val="912797285"/>
                    </a:ext>
                  </a:extLst>
                </a:gridCol>
              </a:tblGrid>
              <a:tr h="873103">
                <a:tc>
                  <a:txBody>
                    <a:bodyPr/>
                    <a:lstStyle/>
                    <a:p>
                      <a:pPr marL="0" marR="0" indent="0" algn="ctr">
                        <a:lnSpc>
                          <a:spcPct val="120000"/>
                        </a:lnSpc>
                        <a:spcBef>
                          <a:spcPts val="300"/>
                        </a:spcBef>
                        <a:spcAft>
                          <a:spcPts val="300"/>
                        </a:spcAft>
                      </a:pPr>
                      <a:r>
                        <a:rPr lang="en-GB" sz="1000">
                          <a:effectLst/>
                        </a:rPr>
                        <a:t>MT to DU</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GB" sz="1000">
                          <a:effectLst/>
                        </a:rPr>
                        <a:t>DL Tx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GB" sz="1000">
                          <a:effectLst/>
                        </a:rPr>
                        <a:t>UL Rx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38651710"/>
                  </a:ext>
                </a:extLst>
              </a:tr>
              <a:tr h="873103">
                <a:tc>
                  <a:txBody>
                    <a:bodyPr/>
                    <a:lstStyle/>
                    <a:p>
                      <a:pPr marL="0" marR="0" indent="0" algn="ctr">
                        <a:lnSpc>
                          <a:spcPct val="120000"/>
                        </a:lnSpc>
                        <a:spcBef>
                          <a:spcPts val="300"/>
                        </a:spcBef>
                        <a:spcAft>
                          <a:spcPts val="300"/>
                        </a:spcAft>
                      </a:pPr>
                      <a:r>
                        <a:rPr lang="en-GB" sz="1000">
                          <a:effectLst/>
                        </a:rPr>
                        <a:t>DL Rx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dirty="0">
                          <a:effectLs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56737338"/>
                  </a:ext>
                </a:extLst>
              </a:tr>
              <a:tr h="873103">
                <a:tc>
                  <a:txBody>
                    <a:bodyPr/>
                    <a:lstStyle/>
                    <a:p>
                      <a:pPr marL="0" marR="0" indent="0" algn="ctr">
                        <a:lnSpc>
                          <a:spcPct val="120000"/>
                        </a:lnSpc>
                        <a:spcBef>
                          <a:spcPts val="300"/>
                        </a:spcBef>
                        <a:spcAft>
                          <a:spcPts val="300"/>
                        </a:spcAft>
                      </a:pPr>
                      <a:r>
                        <a:rPr lang="en-GB" sz="1000">
                          <a:effectLst/>
                        </a:rPr>
                        <a:t>UL Tx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90887734"/>
                  </a:ext>
                </a:extLst>
              </a:tr>
              <a:tr h="873103">
                <a:tc>
                  <a:txBody>
                    <a:bodyPr/>
                    <a:lstStyle/>
                    <a:p>
                      <a:pPr marL="0" marR="0" indent="0" algn="ctr">
                        <a:lnSpc>
                          <a:spcPct val="120000"/>
                        </a:lnSpc>
                        <a:spcBef>
                          <a:spcPts val="300"/>
                        </a:spcBef>
                        <a:spcAft>
                          <a:spcPts val="300"/>
                        </a:spcAft>
                      </a:pPr>
                      <a:r>
                        <a:rPr lang="en-GB" sz="1000" dirty="0">
                          <a:effectLst/>
                        </a:rPr>
                        <a:t>DU to MT</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GB" sz="1000">
                          <a:effectLst/>
                        </a:rPr>
                        <a:t>DL Rx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GB" sz="1000">
                          <a:effectLst/>
                        </a:rPr>
                        <a:t>UL Tx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580687209"/>
                  </a:ext>
                </a:extLst>
              </a:tr>
              <a:tr h="873103">
                <a:tc>
                  <a:txBody>
                    <a:bodyPr/>
                    <a:lstStyle/>
                    <a:p>
                      <a:pPr marL="0" marR="0" indent="0" algn="ctr">
                        <a:lnSpc>
                          <a:spcPct val="120000"/>
                        </a:lnSpc>
                        <a:spcBef>
                          <a:spcPts val="300"/>
                        </a:spcBef>
                        <a:spcAft>
                          <a:spcPts val="300"/>
                        </a:spcAft>
                      </a:pPr>
                      <a:r>
                        <a:rPr lang="en-GB" sz="1000">
                          <a:effectLst/>
                        </a:rPr>
                        <a:t>DL Tx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015809126"/>
                  </a:ext>
                </a:extLst>
              </a:tr>
              <a:tr h="873103">
                <a:tc>
                  <a:txBody>
                    <a:bodyPr/>
                    <a:lstStyle/>
                    <a:p>
                      <a:pPr marL="0" marR="0" indent="0" algn="ctr">
                        <a:lnSpc>
                          <a:spcPct val="120000"/>
                        </a:lnSpc>
                        <a:spcBef>
                          <a:spcPts val="300"/>
                        </a:spcBef>
                        <a:spcAft>
                          <a:spcPts val="300"/>
                        </a:spcAft>
                      </a:pPr>
                      <a:r>
                        <a:rPr lang="en-GB" sz="1000">
                          <a:effectLst/>
                        </a:rPr>
                        <a:t>UL Rx</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indent="0" algn="ctr">
                        <a:lnSpc>
                          <a:spcPct val="120000"/>
                        </a:lnSpc>
                        <a:spcBef>
                          <a:spcPts val="300"/>
                        </a:spcBef>
                        <a:spcAft>
                          <a:spcPts val="300"/>
                        </a:spcAft>
                      </a:pPr>
                      <a:r>
                        <a:rPr lang="en-US" sz="1000" dirty="0">
                          <a:effectLs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49035592"/>
                  </a:ext>
                </a:extLst>
              </a:tr>
            </a:tbl>
          </a:graphicData>
        </a:graphic>
      </p:graphicFrame>
      <p:sp>
        <p:nvSpPr>
          <p:cNvPr id="9" name="Rectangle 1">
            <a:extLst>
              <a:ext uri="{FF2B5EF4-FFF2-40B4-BE49-F238E27FC236}">
                <a16:creationId xmlns:a16="http://schemas.microsoft.com/office/drawing/2014/main" id="{B3570E7F-1945-4D5A-B159-E9FCC9E8DBE3}"/>
              </a:ext>
            </a:extLst>
          </p:cNvPr>
          <p:cNvSpPr>
            <a:spLocks noChangeArrowheads="1"/>
          </p:cNvSpPr>
          <p:nvPr/>
        </p:nvSpPr>
        <p:spPr bwMode="auto">
          <a:xfrm>
            <a:off x="709302" y="1518772"/>
            <a:ext cx="7306653"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ko-KR" sz="2000" b="0" u="sng" strike="noStrike" cap="none" normalizeH="0" baseline="0" dirty="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RAN1 agreed to the following in the last meeting:</a:t>
            </a: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ko-KR" sz="2000" b="0" u="none" strike="noStrike" cap="none" normalizeH="0" baseline="0" dirty="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 parent IAB node can be made aware of the number of symbols Ng the child IAB node would like the parent IAB node not to use at the edge (beginning or end) of a slot when there is a transition between child MT and child DU. Separately or additionally, the child IAB node can be made aware of the number of guard symbols that the parent IAB node will provide.</a:t>
            </a:r>
            <a:endParaRPr kumimoji="0" lang="en-US" altLang="ko-KR" sz="2000" b="0" u="none" strike="noStrike" cap="none" normalizeH="0" baseline="0" dirty="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ko-KR" sz="2000" b="0" u="none" strike="noStrike" cap="none" normalizeH="0" baseline="0" dirty="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 can be provided for each of the [8] possible transitions with potential overlap:</a:t>
            </a:r>
            <a:endParaRPr kumimoji="0" lang="en-US" altLang="ko-KR" sz="2000" b="0" u="none" strike="noStrike" cap="none" normalizeH="0" baseline="0" dirty="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ko-KR" sz="2000" b="0" u="none" strike="noStrike" cap="none" normalizeH="0" baseline="0" dirty="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If Ng is not provided it is assumed to be 0</a:t>
            </a:r>
            <a:endParaRPr kumimoji="0" lang="en-US" altLang="ko-KR" sz="2000" b="0" u="none" strike="noStrike" cap="none" normalizeH="0" baseline="0" dirty="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r>
              <a:rPr kumimoji="0" lang="en-US" altLang="ko-KR" sz="2000" b="0" u="none" strike="noStrike" cap="none" normalizeH="0" baseline="0" dirty="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NOTE: this agreement does not introduce any performance requirement on IAB nodes.</a:t>
            </a:r>
            <a:endParaRPr kumimoji="0" lang="en-US" altLang="ko-KR" sz="2000" b="0" u="none" strike="noStrike" cap="none" normalizeH="0" baseline="0" dirty="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2000" b="0" u="none" strike="noStrike" cap="none" normalizeH="0" baseline="0" dirty="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By next meeting, RAN1 will decide the maximum gap symbols to be 3 or 7.</a:t>
            </a:r>
            <a:r>
              <a:rPr kumimoji="0" lang="en-US" altLang="ko-KR" sz="2000" b="0" u="none" strike="noStrike" cap="none" normalizeH="0" baseline="0" dirty="0">
                <a:ln>
                  <a:noFill/>
                </a:ln>
                <a:solidFill>
                  <a:schemeClr val="tx1"/>
                </a:solidFill>
                <a:effectLst/>
              </a:rPr>
              <a:t> </a:t>
            </a:r>
            <a:endParaRPr kumimoji="0" lang="en-US" altLang="ko-KR" sz="2000" b="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4D8E520B-799F-494A-94B5-61DB2285E8B5}"/>
              </a:ext>
            </a:extLst>
          </p:cNvPr>
          <p:cNvSpPr txBox="1"/>
          <p:nvPr/>
        </p:nvSpPr>
        <p:spPr>
          <a:xfrm>
            <a:off x="446015" y="6440970"/>
            <a:ext cx="10612073" cy="261610"/>
          </a:xfrm>
          <a:prstGeom prst="rect">
            <a:avLst/>
          </a:prstGeom>
          <a:noFill/>
        </p:spPr>
        <p:txBody>
          <a:bodyPr wrap="square" rtlCol="0">
            <a:spAutoFit/>
          </a:bodyPr>
          <a:lstStyle/>
          <a:p>
            <a:pPr hangingPunct="0"/>
            <a:r>
              <a:rPr lang="en-GB" sz="1100" dirty="0"/>
              <a:t>[1] R4-1914985, MT-DU switching time in an IAB node, Qualcomm.</a:t>
            </a:r>
            <a:endParaRPr lang="en-US" sz="1100" dirty="0"/>
          </a:p>
        </p:txBody>
      </p:sp>
    </p:spTree>
    <p:extLst>
      <p:ext uri="{BB962C8B-B14F-4D97-AF65-F5344CB8AC3E}">
        <p14:creationId xmlns:p14="http://schemas.microsoft.com/office/powerpoint/2010/main" val="2029040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E67C7-6E55-40A3-B134-BBBE369B674C}"/>
              </a:ext>
            </a:extLst>
          </p:cNvPr>
          <p:cNvSpPr>
            <a:spLocks noGrp="1"/>
          </p:cNvSpPr>
          <p:nvPr>
            <p:ph type="title"/>
          </p:nvPr>
        </p:nvSpPr>
        <p:spPr/>
        <p:txBody>
          <a:bodyPr/>
          <a:lstStyle/>
          <a:p>
            <a:r>
              <a:rPr lang="en-US" dirty="0"/>
              <a:t>Background - IV</a:t>
            </a:r>
          </a:p>
        </p:txBody>
      </p:sp>
      <p:graphicFrame>
        <p:nvGraphicFramePr>
          <p:cNvPr id="4" name="Content Placeholder 3">
            <a:extLst>
              <a:ext uri="{FF2B5EF4-FFF2-40B4-BE49-F238E27FC236}">
                <a16:creationId xmlns:a16="http://schemas.microsoft.com/office/drawing/2014/main" id="{657FFB78-1FE4-4D5F-9AC3-FC70F2A231D2}"/>
              </a:ext>
            </a:extLst>
          </p:cNvPr>
          <p:cNvGraphicFramePr>
            <a:graphicFrameLocks noGrp="1"/>
          </p:cNvGraphicFramePr>
          <p:nvPr>
            <p:ph idx="1"/>
            <p:extLst>
              <p:ext uri="{D42A27DB-BD31-4B8C-83A1-F6EECF244321}">
                <p14:modId xmlns:p14="http://schemas.microsoft.com/office/powerpoint/2010/main" val="258771669"/>
              </p:ext>
            </p:extLst>
          </p:nvPr>
        </p:nvGraphicFramePr>
        <p:xfrm>
          <a:off x="2306972" y="3003259"/>
          <a:ext cx="8271545" cy="2810310"/>
        </p:xfrm>
        <a:graphic>
          <a:graphicData uri="http://schemas.openxmlformats.org/drawingml/2006/table">
            <a:tbl>
              <a:tblPr firstRow="1" firstCol="1" bandRow="1">
                <a:tableStyleId>{5C22544A-7EE6-4342-B048-85BDC9FD1C3A}</a:tableStyleId>
              </a:tblPr>
              <a:tblGrid>
                <a:gridCol w="2756628">
                  <a:extLst>
                    <a:ext uri="{9D8B030D-6E8A-4147-A177-3AD203B41FA5}">
                      <a16:colId xmlns:a16="http://schemas.microsoft.com/office/drawing/2014/main" val="1030347949"/>
                    </a:ext>
                  </a:extLst>
                </a:gridCol>
                <a:gridCol w="5514917">
                  <a:extLst>
                    <a:ext uri="{9D8B030D-6E8A-4147-A177-3AD203B41FA5}">
                      <a16:colId xmlns:a16="http://schemas.microsoft.com/office/drawing/2014/main" val="293523396"/>
                    </a:ext>
                  </a:extLst>
                </a:gridCol>
              </a:tblGrid>
              <a:tr h="562062">
                <a:tc>
                  <a:txBody>
                    <a:bodyPr/>
                    <a:lstStyle/>
                    <a:p>
                      <a:pPr marL="0" marR="0" algn="just">
                        <a:spcBef>
                          <a:spcPts val="0"/>
                        </a:spcBef>
                        <a:spcAft>
                          <a:spcPts val="0"/>
                        </a:spcAft>
                      </a:pPr>
                      <a:r>
                        <a:rPr lang="en-US" sz="1200" kern="100" dirty="0">
                          <a:effectLst/>
                        </a:rPr>
                        <a:t>Case 1: IAB-MT DL RX to IAB-DU DL TX</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Overlapping exists. 1 symbol will be impact which results in at least 6us gap left for switching </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45679300"/>
                  </a:ext>
                </a:extLst>
              </a:tr>
              <a:tr h="281031">
                <a:tc>
                  <a:txBody>
                    <a:bodyPr/>
                    <a:lstStyle/>
                    <a:p>
                      <a:pPr marL="0" marR="0" algn="just">
                        <a:spcBef>
                          <a:spcPts val="0"/>
                        </a:spcBef>
                        <a:spcAft>
                          <a:spcPts val="0"/>
                        </a:spcAft>
                      </a:pPr>
                      <a:r>
                        <a:rPr lang="en-US" sz="1200" kern="100">
                          <a:effectLst/>
                        </a:rPr>
                        <a:t>Case 2: IAB-MT DL RX to IAB-DU UL RX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No issue for switching with ‘X’ symbol</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07597230"/>
                  </a:ext>
                </a:extLst>
              </a:tr>
              <a:tr h="281031">
                <a:tc>
                  <a:txBody>
                    <a:bodyPr/>
                    <a:lstStyle/>
                    <a:p>
                      <a:pPr marL="0" marR="0" algn="just">
                        <a:spcBef>
                          <a:spcPts val="0"/>
                        </a:spcBef>
                        <a:spcAft>
                          <a:spcPts val="0"/>
                        </a:spcAft>
                      </a:pPr>
                      <a:r>
                        <a:rPr lang="en-US" sz="1200" kern="100">
                          <a:effectLst/>
                        </a:rPr>
                        <a:t>Case 3: IAB-MT UL TX to IAB-DU DL TX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TA offset of UL TX at least 7us for switching</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01545138"/>
                  </a:ext>
                </a:extLst>
              </a:tr>
              <a:tr h="281031">
                <a:tc>
                  <a:txBody>
                    <a:bodyPr/>
                    <a:lstStyle/>
                    <a:p>
                      <a:pPr marL="0" marR="0" algn="just">
                        <a:spcBef>
                          <a:spcPts val="0"/>
                        </a:spcBef>
                        <a:spcAft>
                          <a:spcPts val="0"/>
                        </a:spcAft>
                      </a:pPr>
                      <a:r>
                        <a:rPr lang="en-US" sz="1200" kern="100">
                          <a:effectLst/>
                        </a:rPr>
                        <a:t>Case 4: IAB-MT UL TX to IAB-DU UL RX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TA offset of UL TX at least 7us for switching</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09468779"/>
                  </a:ext>
                </a:extLst>
              </a:tr>
              <a:tr h="562062">
                <a:tc>
                  <a:txBody>
                    <a:bodyPr/>
                    <a:lstStyle/>
                    <a:p>
                      <a:pPr marL="0" marR="0" algn="just">
                        <a:spcBef>
                          <a:spcPts val="0"/>
                        </a:spcBef>
                        <a:spcAft>
                          <a:spcPts val="0"/>
                        </a:spcAft>
                      </a:pPr>
                      <a:r>
                        <a:rPr lang="en-US" sz="1200" kern="100">
                          <a:effectLst/>
                        </a:rPr>
                        <a:t>Case 5: IAB-DU DL TX to IAB-MT DL RX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MT reception delay due to propagation time may not sufficient for switching. Further study needed. </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17121171"/>
                  </a:ext>
                </a:extLst>
              </a:tr>
              <a:tr h="281031">
                <a:tc>
                  <a:txBody>
                    <a:bodyPr/>
                    <a:lstStyle/>
                    <a:p>
                      <a:pPr marL="0" marR="0" algn="just">
                        <a:spcBef>
                          <a:spcPts val="0"/>
                        </a:spcBef>
                        <a:spcAft>
                          <a:spcPts val="0"/>
                        </a:spcAft>
                      </a:pPr>
                      <a:r>
                        <a:rPr lang="en-US" sz="1200" kern="100">
                          <a:effectLst/>
                        </a:rPr>
                        <a:t>Case 6: IAB-DU DL TX to IAB-MT UL TX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Further study needed to check how many ‘X’ symbol needed </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41379925"/>
                  </a:ext>
                </a:extLst>
              </a:tr>
              <a:tr h="281031">
                <a:tc>
                  <a:txBody>
                    <a:bodyPr/>
                    <a:lstStyle/>
                    <a:p>
                      <a:pPr marL="0" marR="0" algn="just">
                        <a:spcBef>
                          <a:spcPts val="0"/>
                        </a:spcBef>
                        <a:spcAft>
                          <a:spcPts val="0"/>
                        </a:spcAft>
                      </a:pPr>
                      <a:r>
                        <a:rPr lang="en-US" sz="1200" kern="100">
                          <a:effectLst/>
                        </a:rPr>
                        <a:t>Case 7: IAB-DU UL RX to IAB-MT DL RX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a:effectLst/>
                        </a:rPr>
                        <a:t>Propagation delay may not guarantee switching. </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21907447"/>
                  </a:ext>
                </a:extLst>
              </a:tr>
              <a:tr h="281031">
                <a:tc>
                  <a:txBody>
                    <a:bodyPr/>
                    <a:lstStyle/>
                    <a:p>
                      <a:pPr marL="0" marR="0" algn="just">
                        <a:spcBef>
                          <a:spcPts val="0"/>
                        </a:spcBef>
                        <a:spcAft>
                          <a:spcPts val="0"/>
                        </a:spcAft>
                      </a:pPr>
                      <a:r>
                        <a:rPr lang="en-US" sz="1200" kern="100">
                          <a:effectLst/>
                        </a:rPr>
                        <a:t>Case 8: IAB-DU UL RX to IAB-MT UL TX</a:t>
                      </a:r>
                      <a:endParaRPr lang="en-US"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200" kern="100" dirty="0">
                          <a:effectLst/>
                        </a:rPr>
                        <a:t>Overlapping exists. In addition, puncture 1 symbol seems not sufficient.  </a:t>
                      </a:r>
                      <a:endParaRPr lang="en-US"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24548085"/>
                  </a:ext>
                </a:extLst>
              </a:tr>
            </a:tbl>
          </a:graphicData>
        </a:graphic>
      </p:graphicFrame>
      <p:sp>
        <p:nvSpPr>
          <p:cNvPr id="5" name="TextBox 4">
            <a:extLst>
              <a:ext uri="{FF2B5EF4-FFF2-40B4-BE49-F238E27FC236}">
                <a16:creationId xmlns:a16="http://schemas.microsoft.com/office/drawing/2014/main" id="{C771F5AB-4EF5-406C-8691-0ADE08BA248F}"/>
              </a:ext>
            </a:extLst>
          </p:cNvPr>
          <p:cNvSpPr txBox="1"/>
          <p:nvPr/>
        </p:nvSpPr>
        <p:spPr>
          <a:xfrm>
            <a:off x="1023457" y="1602297"/>
            <a:ext cx="10612073" cy="646331"/>
          </a:xfrm>
          <a:prstGeom prst="rect">
            <a:avLst/>
          </a:prstGeom>
          <a:noFill/>
        </p:spPr>
        <p:txBody>
          <a:bodyPr wrap="square" rtlCol="0">
            <a:spAutoFit/>
          </a:bodyPr>
          <a:lstStyle/>
          <a:p>
            <a:r>
              <a:rPr lang="en-US" dirty="0"/>
              <a:t>[2] presented following analysis of latency for switching between MT and DU in an IAB network based on some assumptions. </a:t>
            </a:r>
          </a:p>
        </p:txBody>
      </p:sp>
      <p:sp>
        <p:nvSpPr>
          <p:cNvPr id="6" name="TextBox 5">
            <a:extLst>
              <a:ext uri="{FF2B5EF4-FFF2-40B4-BE49-F238E27FC236}">
                <a16:creationId xmlns:a16="http://schemas.microsoft.com/office/drawing/2014/main" id="{2C22CCDC-2BA5-4CBE-9C79-7F0F38B51CAF}"/>
              </a:ext>
            </a:extLst>
          </p:cNvPr>
          <p:cNvSpPr txBox="1"/>
          <p:nvPr/>
        </p:nvSpPr>
        <p:spPr>
          <a:xfrm>
            <a:off x="521516" y="6362070"/>
            <a:ext cx="10612073" cy="276999"/>
          </a:xfrm>
          <a:prstGeom prst="rect">
            <a:avLst/>
          </a:prstGeom>
          <a:noFill/>
        </p:spPr>
        <p:txBody>
          <a:bodyPr wrap="square" rtlCol="0">
            <a:spAutoFit/>
          </a:bodyPr>
          <a:lstStyle/>
          <a:p>
            <a:pPr hangingPunct="0"/>
            <a:r>
              <a:rPr lang="en-GB" sz="1200" dirty="0"/>
              <a:t>[2] R4-1913338, Switching time between IAB-MT and IAB-DU, Samsung.</a:t>
            </a:r>
            <a:endParaRPr lang="en-US" sz="1200" dirty="0"/>
          </a:p>
        </p:txBody>
      </p:sp>
    </p:spTree>
    <p:extLst>
      <p:ext uri="{BB962C8B-B14F-4D97-AF65-F5344CB8AC3E}">
        <p14:creationId xmlns:p14="http://schemas.microsoft.com/office/powerpoint/2010/main" val="1064480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54EBF-B6F2-4051-A79E-93AC20787AA0}"/>
              </a:ext>
            </a:extLst>
          </p:cNvPr>
          <p:cNvSpPr>
            <a:spLocks noGrp="1"/>
          </p:cNvSpPr>
          <p:nvPr>
            <p:ph type="title"/>
          </p:nvPr>
        </p:nvSpPr>
        <p:spPr/>
        <p:txBody>
          <a:bodyPr/>
          <a:lstStyle/>
          <a:p>
            <a:r>
              <a:rPr lang="en-US" dirty="0"/>
              <a:t>Necessity of Defining Requirements</a:t>
            </a:r>
          </a:p>
        </p:txBody>
      </p:sp>
      <p:sp>
        <p:nvSpPr>
          <p:cNvPr id="3" name="Content Placeholder 2">
            <a:extLst>
              <a:ext uri="{FF2B5EF4-FFF2-40B4-BE49-F238E27FC236}">
                <a16:creationId xmlns:a16="http://schemas.microsoft.com/office/drawing/2014/main" id="{44F97FE6-F99F-4C49-9D02-793C90DE2452}"/>
              </a:ext>
            </a:extLst>
          </p:cNvPr>
          <p:cNvSpPr>
            <a:spLocks noGrp="1"/>
          </p:cNvSpPr>
          <p:nvPr>
            <p:ph idx="1"/>
          </p:nvPr>
        </p:nvSpPr>
        <p:spPr/>
        <p:txBody>
          <a:bodyPr>
            <a:normAutofit fontScale="92500"/>
          </a:bodyPr>
          <a:lstStyle/>
          <a:p>
            <a:r>
              <a:rPr lang="en-US" dirty="0"/>
              <a:t>According to RAN1 agreement, when child IAB MT informs its parent regarding the number of symbols that it needs in transition period, the parent can disregard that information.</a:t>
            </a:r>
          </a:p>
          <a:p>
            <a:pPr lvl="1"/>
            <a:r>
              <a:rPr lang="en-US" dirty="0"/>
              <a:t>Child IAB will have to drop some symbols of its DU so that it can switch from MT to DU.</a:t>
            </a:r>
          </a:p>
          <a:p>
            <a:pPr lvl="1"/>
            <a:r>
              <a:rPr lang="en-US" dirty="0"/>
              <a:t>If child IAB drops too many symbols, it will impact overall performance.</a:t>
            </a:r>
          </a:p>
          <a:p>
            <a:pPr lvl="1"/>
            <a:r>
              <a:rPr lang="en-US" dirty="0"/>
              <a:t>If we don’t define any requirement, it’s not possible to guarantee performance</a:t>
            </a:r>
          </a:p>
          <a:p>
            <a:r>
              <a:rPr lang="en-US" dirty="0"/>
              <a:t>Testing latency for switching between RX to TX, RX to RX and TX to RX may be difficult.</a:t>
            </a:r>
          </a:p>
          <a:p>
            <a:r>
              <a:rPr lang="en-US" dirty="0"/>
              <a:t>Testing latency for switching between TX to TX may be relatively easier.</a:t>
            </a:r>
          </a:p>
        </p:txBody>
      </p:sp>
    </p:spTree>
    <p:extLst>
      <p:ext uri="{BB962C8B-B14F-4D97-AF65-F5344CB8AC3E}">
        <p14:creationId xmlns:p14="http://schemas.microsoft.com/office/powerpoint/2010/main" val="2194225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2C48D-F901-47C0-88E1-C2E370982CC0}"/>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D09D43F8-6259-4F53-AD4A-39BC7D9F3F64}"/>
              </a:ext>
            </a:extLst>
          </p:cNvPr>
          <p:cNvSpPr>
            <a:spLocks noGrp="1"/>
          </p:cNvSpPr>
          <p:nvPr>
            <p:ph idx="1"/>
          </p:nvPr>
        </p:nvSpPr>
        <p:spPr/>
        <p:txBody>
          <a:bodyPr/>
          <a:lstStyle/>
          <a:p>
            <a:r>
              <a:rPr lang="en-GB" dirty="0"/>
              <a:t>Decision to define latency requirement for switching between MT TX and DU TX will be finalized in the next meeting.</a:t>
            </a:r>
          </a:p>
          <a:p>
            <a:pPr lvl="1"/>
            <a:r>
              <a:rPr lang="en-GB" dirty="0"/>
              <a:t>Companies are requested to provide required latency values for switching in the next meeting.</a:t>
            </a:r>
          </a:p>
          <a:p>
            <a:pPr lvl="1"/>
            <a:endParaRPr lang="en-US" dirty="0"/>
          </a:p>
        </p:txBody>
      </p:sp>
    </p:spTree>
    <p:extLst>
      <p:ext uri="{BB962C8B-B14F-4D97-AF65-F5344CB8AC3E}">
        <p14:creationId xmlns:p14="http://schemas.microsoft.com/office/powerpoint/2010/main" val="17989425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TotalTime>
  <Words>809</Words>
  <Application>Microsoft Office PowerPoint</Application>
  <PresentationFormat>Widescreen</PresentationFormat>
  <Paragraphs>98</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Arial Unicode MS</vt:lpstr>
      <vt:lpstr>Calibri</vt:lpstr>
      <vt:lpstr>Calibri Light</vt:lpstr>
      <vt:lpstr>Symbol</vt:lpstr>
      <vt:lpstr>Times New Roman</vt:lpstr>
      <vt:lpstr>Office Theme</vt:lpstr>
      <vt:lpstr>WF on switching time for IAB</vt:lpstr>
      <vt:lpstr>Background - I</vt:lpstr>
      <vt:lpstr>Background - II</vt:lpstr>
      <vt:lpstr>Background - III</vt:lpstr>
      <vt:lpstr>Background - IV</vt:lpstr>
      <vt:lpstr>Necessity of Defining Requirements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c:title>
  <dc:creator>Nazmul Islam</dc:creator>
  <cp:lastModifiedBy>Nazmul Islam</cp:lastModifiedBy>
  <cp:revision>12</cp:revision>
  <dcterms:created xsi:type="dcterms:W3CDTF">2019-11-20T03:11:27Z</dcterms:created>
  <dcterms:modified xsi:type="dcterms:W3CDTF">2019-11-22T02:47:26Z</dcterms:modified>
</cp:coreProperties>
</file>