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7" r:id="rId6"/>
    <p:sldId id="280" r:id="rId7"/>
    <p:sldId id="281" r:id="rId8"/>
    <p:sldId id="283" r:id="rId9"/>
    <p:sldId id="277" r:id="rId10"/>
    <p:sldId id="270" r:id="rId11"/>
    <p:sldId id="272" r:id="rId12"/>
    <p:sldId id="285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65" autoAdjust="0"/>
    <p:restoredTop sz="92974" autoAdjust="0"/>
  </p:normalViewPr>
  <p:slideViewPr>
    <p:cSldViewPr>
      <p:cViewPr varScale="1">
        <p:scale>
          <a:sx n="80" d="100"/>
          <a:sy n="80" d="100"/>
        </p:scale>
        <p:origin x="941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BB999696-0BF0-4A08-97D0-6CCC31DEF602}"/>
    <pc:docChg chg="modSld">
      <pc:chgData name="Santhan Thangarasa" userId="408d9f9c-4a2c-4dc8-a0f4-253ef568dfdf" providerId="ADAL" clId="{BB999696-0BF0-4A08-97D0-6CCC31DEF602}" dt="2019-11-22T17:39:55.598" v="14"/>
      <pc:docMkLst>
        <pc:docMk/>
      </pc:docMkLst>
      <pc:sldChg chg="modSp">
        <pc:chgData name="Santhan Thangarasa" userId="408d9f9c-4a2c-4dc8-a0f4-253ef568dfdf" providerId="ADAL" clId="{BB999696-0BF0-4A08-97D0-6CCC31DEF602}" dt="2019-11-22T17:39:55.598" v="14"/>
        <pc:sldMkLst>
          <pc:docMk/>
          <pc:sldMk cId="0" sldId="256"/>
        </pc:sldMkLst>
        <pc:spChg chg="mod">
          <ac:chgData name="Santhan Thangarasa" userId="408d9f9c-4a2c-4dc8-a0f4-253ef568dfdf" providerId="ADAL" clId="{BB999696-0BF0-4A08-97D0-6CCC31DEF602}" dt="2019-11-22T17:39:55.598" v="14"/>
          <ac:spMkLst>
            <pc:docMk/>
            <pc:sldMk cId="0" sldId="256"/>
            <ac:spMk id="2051" creationId="{732DF2D5-9D9A-4862-9C8A-329725393EEC}"/>
          </ac:spMkLst>
        </pc:spChg>
      </pc:sldChg>
      <pc:sldChg chg="modSp">
        <pc:chgData name="Santhan Thangarasa" userId="408d9f9c-4a2c-4dc8-a0f4-253ef568dfdf" providerId="ADAL" clId="{BB999696-0BF0-4A08-97D0-6CCC31DEF602}" dt="2019-11-22T17:32:10.531" v="1" actId="13926"/>
        <pc:sldMkLst>
          <pc:docMk/>
          <pc:sldMk cId="4103307501" sldId="270"/>
        </pc:sldMkLst>
        <pc:spChg chg="mod">
          <ac:chgData name="Santhan Thangarasa" userId="408d9f9c-4a2c-4dc8-a0f4-253ef568dfdf" providerId="ADAL" clId="{BB999696-0BF0-4A08-97D0-6CCC31DEF602}" dt="2019-11-22T17:32:10.531" v="1" actId="13926"/>
          <ac:spMkLst>
            <pc:docMk/>
            <pc:sldMk cId="4103307501" sldId="270"/>
            <ac:spMk id="3" creationId="{8D37D642-3CF1-49CD-A763-8FAC38CAF438}"/>
          </ac:spMkLst>
        </pc:spChg>
      </pc:sldChg>
      <pc:sldChg chg="modSp">
        <pc:chgData name="Santhan Thangarasa" userId="408d9f9c-4a2c-4dc8-a0f4-253ef568dfdf" providerId="ADAL" clId="{BB999696-0BF0-4A08-97D0-6CCC31DEF602}" dt="2019-11-22T17:32:31.133" v="8" actId="6549"/>
        <pc:sldMkLst>
          <pc:docMk/>
          <pc:sldMk cId="3850352449" sldId="272"/>
        </pc:sldMkLst>
        <pc:spChg chg="mod">
          <ac:chgData name="Santhan Thangarasa" userId="408d9f9c-4a2c-4dc8-a0f4-253ef568dfdf" providerId="ADAL" clId="{BB999696-0BF0-4A08-97D0-6CCC31DEF602}" dt="2019-11-22T17:32:31.133" v="8" actId="6549"/>
          <ac:spMkLst>
            <pc:docMk/>
            <pc:sldMk cId="3850352449" sldId="272"/>
            <ac:spMk id="3" creationId="{48B46B66-723B-476A-9F31-DA34BB8EE293}"/>
          </ac:spMkLst>
        </pc:spChg>
      </pc:sldChg>
      <pc:sldChg chg="modSp">
        <pc:chgData name="Santhan Thangarasa" userId="408d9f9c-4a2c-4dc8-a0f4-253ef568dfdf" providerId="ADAL" clId="{BB999696-0BF0-4A08-97D0-6CCC31DEF602}" dt="2019-11-22T17:31:58.897" v="0" actId="13926"/>
        <pc:sldMkLst>
          <pc:docMk/>
          <pc:sldMk cId="2627848704" sldId="277"/>
        </pc:sldMkLst>
        <pc:spChg chg="mod">
          <ac:chgData name="Santhan Thangarasa" userId="408d9f9c-4a2c-4dc8-a0f4-253ef568dfdf" providerId="ADAL" clId="{BB999696-0BF0-4A08-97D0-6CCC31DEF602}" dt="2019-11-22T17:31:58.897" v="0" actId="13926"/>
          <ac:spMkLst>
            <pc:docMk/>
            <pc:sldMk cId="2627848704" sldId="277"/>
            <ac:spMk id="3" creationId="{F8160CCB-8ED1-43CE-8C3B-2035EE6CABA7}"/>
          </ac:spMkLst>
        </pc:spChg>
      </pc:sldChg>
      <pc:sldChg chg="modSp">
        <pc:chgData name="Santhan Thangarasa" userId="408d9f9c-4a2c-4dc8-a0f4-253ef568dfdf" providerId="ADAL" clId="{BB999696-0BF0-4A08-97D0-6CCC31DEF602}" dt="2019-11-22T17:37:48.769" v="11" actId="20577"/>
        <pc:sldMkLst>
          <pc:docMk/>
          <pc:sldMk cId="4045651663" sldId="281"/>
        </pc:sldMkLst>
        <pc:spChg chg="mod">
          <ac:chgData name="Santhan Thangarasa" userId="408d9f9c-4a2c-4dc8-a0f4-253ef568dfdf" providerId="ADAL" clId="{BB999696-0BF0-4A08-97D0-6CCC31DEF602}" dt="2019-11-22T17:37:48.769" v="11" actId="20577"/>
          <ac:spMkLst>
            <pc:docMk/>
            <pc:sldMk cId="4045651663" sldId="281"/>
            <ac:spMk id="2" creationId="{EFE3F69C-91A5-46B4-B607-5044BB52518A}"/>
          </ac:spMkLst>
        </pc:spChg>
      </pc:sldChg>
      <pc:sldChg chg="modSp">
        <pc:chgData name="Santhan Thangarasa" userId="408d9f9c-4a2c-4dc8-a0f4-253ef568dfdf" providerId="ADAL" clId="{BB999696-0BF0-4A08-97D0-6CCC31DEF602}" dt="2019-11-22T17:32:38.972" v="9" actId="13926"/>
        <pc:sldMkLst>
          <pc:docMk/>
          <pc:sldMk cId="1387951936" sldId="285"/>
        </pc:sldMkLst>
        <pc:spChg chg="mod">
          <ac:chgData name="Santhan Thangarasa" userId="408d9f9c-4a2c-4dc8-a0f4-253ef568dfdf" providerId="ADAL" clId="{BB999696-0BF0-4A08-97D0-6CCC31DEF602}" dt="2019-11-22T17:32:38.972" v="9" actId="13926"/>
          <ac:spMkLst>
            <pc:docMk/>
            <pc:sldMk cId="1387951936" sldId="285"/>
            <ac:spMk id="3" creationId="{C6D98315-35DD-4A21-A2E9-8E428C0EC340}"/>
          </ac:spMkLst>
        </pc:spChg>
      </pc:sldChg>
    </pc:docChg>
  </pc:docChgLst>
  <pc:docChgLst>
    <pc:chgData name="Santhan Thangarasa" userId="408d9f9c-4a2c-4dc8-a0f4-253ef568dfdf" providerId="ADAL" clId="{2408FF79-ACB9-40BB-9489-23B7D4794999}"/>
    <pc:docChg chg="modSld">
      <pc:chgData name="Santhan Thangarasa" userId="408d9f9c-4a2c-4dc8-a0f4-253ef568dfdf" providerId="ADAL" clId="{2408FF79-ACB9-40BB-9489-23B7D4794999}" dt="2019-11-22T18:41:13.399" v="5"/>
      <pc:docMkLst>
        <pc:docMk/>
      </pc:docMkLst>
      <pc:sldChg chg="modSp">
        <pc:chgData name="Santhan Thangarasa" userId="408d9f9c-4a2c-4dc8-a0f4-253ef568dfdf" providerId="ADAL" clId="{2408FF79-ACB9-40BB-9489-23B7D4794999}" dt="2019-11-22T18:41:13.399" v="5"/>
        <pc:sldMkLst>
          <pc:docMk/>
          <pc:sldMk cId="0" sldId="256"/>
        </pc:sldMkLst>
        <pc:spChg chg="mod">
          <ac:chgData name="Santhan Thangarasa" userId="408d9f9c-4a2c-4dc8-a0f4-253ef568dfdf" providerId="ADAL" clId="{2408FF79-ACB9-40BB-9489-23B7D4794999}" dt="2019-11-22T18:41:13.399" v="5"/>
          <ac:spMkLst>
            <pc:docMk/>
            <pc:sldMk cId="0" sldId="256"/>
            <ac:spMk id="2051" creationId="{732DF2D5-9D9A-4862-9C8A-329725393EE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ea typeface="Arial Unicode MS" panose="020B0604020202020204" pitchFamily="50" charset="-128"/>
              </a:rPr>
              <a:t>3GPP TSG-RAN WG4 Meeting #93</a:t>
            </a:r>
            <a:br>
              <a:rPr lang="en-US" altLang="zh-CN" sz="1800" dirty="0">
                <a:ea typeface="Arial Unicode MS" panose="020B0604020202020204" pitchFamily="50" charset="-128"/>
              </a:rPr>
            </a:br>
            <a:r>
              <a:rPr lang="en-CA" sz="1800" dirty="0">
                <a:ea typeface="Arial Unicode MS" panose="020B0604020202020204" pitchFamily="50" charset="-128"/>
              </a:rPr>
              <a:t>Reno, USA, November 18 -22, 2019</a:t>
            </a:r>
            <a:br>
              <a:rPr lang="sv-SE" dirty="0"/>
            </a:b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Ericsson, Nokia, Nokia Shanghai Bell, Qualcomm Incorporated, Huawei, </a:t>
            </a:r>
            <a:r>
              <a:rPr lang="en-US" altLang="zh-CN" sz="2800" dirty="0" err="1">
                <a:solidFill>
                  <a:schemeClr val="tx1"/>
                </a:solidFill>
              </a:rPr>
              <a:t>HiSilicon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Rel-16 MTC RRM enhancement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sv-SE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R4-1915889</a:t>
            </a:r>
            <a:endParaRPr lang="zh-CN" altLang="en-US" dirty="0">
              <a:highlight>
                <a:srgbClr val="FF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Wake-up signal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sv-SE" sz="2400" dirty="0"/>
              <a:t>Based on the Rel-16 WUS contributions provided to RAN4#92bis meeting, following options are identified:</a:t>
            </a:r>
          </a:p>
          <a:p>
            <a:pPr lvl="1"/>
            <a:r>
              <a:rPr lang="sv-SE" sz="2000" dirty="0"/>
              <a:t>Option 1: </a:t>
            </a:r>
            <a:r>
              <a:rPr lang="en-US" sz="2000" dirty="0"/>
              <a:t>: Rel-15 WUS reception requirements apply for Rel-16 UE.</a:t>
            </a:r>
            <a:endParaRPr lang="sv-SE" sz="2000" dirty="0"/>
          </a:p>
          <a:p>
            <a:pPr lvl="1"/>
            <a:r>
              <a:rPr lang="sv-SE" sz="2000" dirty="0"/>
              <a:t>Option 2: </a:t>
            </a:r>
            <a:r>
              <a:rPr lang="en-US" sz="2000" dirty="0"/>
              <a:t>Required number of repetitions for WUS reception with 1 </a:t>
            </a:r>
            <a:r>
              <a:rPr lang="en-US" sz="2000" dirty="0" err="1"/>
              <a:t>tx</a:t>
            </a:r>
            <a:r>
              <a:rPr lang="en-US" sz="2000" dirty="0"/>
              <a:t> antenna when DRX cycle length is ≤ 1.28 s is increased from 32 to 64. Others can be kept unchanged.</a:t>
            </a:r>
            <a:endParaRPr lang="sv-SE" sz="2000" dirty="0"/>
          </a:p>
          <a:p>
            <a:r>
              <a:rPr lang="sv-SE" sz="2400" dirty="0"/>
              <a:t>It is agreed to use option 1 for release 16 WUS, i.e. release 15 reception requirements are reused. </a:t>
            </a:r>
          </a:p>
          <a:p>
            <a:endParaRPr lang="sv-SE" sz="24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1E8A-E720-482E-814B-01D720F89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Preconfigured UL resource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60CCB-8ED1-43CE-8C3B-2035EE6CA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/>
              <a:t>When TA is obtained in RRC_IDLE mode, the values of M and N are derived as follows:</a:t>
            </a:r>
          </a:p>
          <a:p>
            <a:pPr lvl="2"/>
            <a:r>
              <a:rPr lang="en-US" sz="2000" dirty="0"/>
              <a:t>Normal coverage</a:t>
            </a:r>
          </a:p>
          <a:p>
            <a:pPr lvl="3"/>
            <a:r>
              <a:rPr lang="en-US" sz="1800" dirty="0"/>
              <a:t>min(480, </a:t>
            </a:r>
            <a:r>
              <a:rPr lang="en-US" sz="1800" dirty="0" err="1">
                <a:solidFill>
                  <a:schemeClr val="dk1"/>
                </a:solidFill>
              </a:rPr>
              <a:t>NxDRX</a:t>
            </a:r>
            <a:r>
              <a:rPr lang="en-US" sz="1800" dirty="0">
                <a:solidFill>
                  <a:schemeClr val="dk1"/>
                </a:solidFill>
              </a:rPr>
              <a:t> cycle) </a:t>
            </a:r>
            <a:endParaRPr lang="sv-SE" sz="1800" dirty="0">
              <a:solidFill>
                <a:schemeClr val="dk1"/>
              </a:solidFill>
            </a:endParaRPr>
          </a:p>
          <a:p>
            <a:pPr lvl="2"/>
            <a:endParaRPr lang="en-US" sz="2000" dirty="0"/>
          </a:p>
          <a:p>
            <a:pPr lvl="2"/>
            <a:r>
              <a:rPr lang="en-US" sz="2000" dirty="0"/>
              <a:t>Enhanced coverage</a:t>
            </a:r>
          </a:p>
          <a:p>
            <a:pPr lvl="3"/>
            <a:r>
              <a:rPr lang="en-US" sz="1800" dirty="0"/>
              <a:t>min(800, </a:t>
            </a:r>
            <a:r>
              <a:rPr lang="en-US" sz="1800" dirty="0" err="1">
                <a:solidFill>
                  <a:schemeClr val="dk1"/>
                </a:solidFill>
              </a:rPr>
              <a:t>NxDRX</a:t>
            </a:r>
            <a:r>
              <a:rPr lang="en-US" sz="1800" dirty="0">
                <a:solidFill>
                  <a:schemeClr val="dk1"/>
                </a:solidFill>
              </a:rPr>
              <a:t> cycle) </a:t>
            </a:r>
            <a:endParaRPr lang="sv-SE" sz="1800" dirty="0">
              <a:solidFill>
                <a:schemeClr val="dk1"/>
              </a:solidFill>
            </a:endParaRPr>
          </a:p>
          <a:p>
            <a:pPr lvl="1"/>
            <a:r>
              <a:rPr lang="sv-SE" sz="2400" dirty="0"/>
              <a:t>Where N is the </a:t>
            </a:r>
            <a:r>
              <a:rPr lang="en-GB" sz="2400" dirty="0"/>
              <a:t>relaxation factor N given by Table 4.6.2.1A-1 and Table 4.6.2.3A-1 for normal and enhanced coverage respectively.</a:t>
            </a:r>
          </a:p>
          <a:p>
            <a:r>
              <a:rPr lang="en-US" sz="2800" dirty="0"/>
              <a:t>UE should make the </a:t>
            </a:r>
            <a:r>
              <a:rPr lang="en-GB" sz="2800" dirty="0"/>
              <a:t>first and second measurements available within this time range</a:t>
            </a:r>
            <a:endParaRPr lang="sv-SE" sz="2400" dirty="0"/>
          </a:p>
          <a:p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2933973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3F69C-91A5-46B4-B607-5044BB525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accuracy proposals for BL UEs</a:t>
            </a:r>
            <a:endParaRPr lang="sv-SE" dirty="0">
              <a:highlight>
                <a:srgbClr val="FFFF00"/>
              </a:highlight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69E43F4-1BB2-4044-B8C9-359234889F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5306842"/>
              </p:ext>
            </p:extLst>
          </p:nvPr>
        </p:nvGraphicFramePr>
        <p:xfrm>
          <a:off x="611560" y="2132856"/>
          <a:ext cx="8229601" cy="3168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2878">
                  <a:extLst>
                    <a:ext uri="{9D8B030D-6E8A-4147-A177-3AD203B41FA5}">
                      <a16:colId xmlns:a16="http://schemas.microsoft.com/office/drawing/2014/main" val="2585838787"/>
                    </a:ext>
                  </a:extLst>
                </a:gridCol>
                <a:gridCol w="954634">
                  <a:extLst>
                    <a:ext uri="{9D8B030D-6E8A-4147-A177-3AD203B41FA5}">
                      <a16:colId xmlns:a16="http://schemas.microsoft.com/office/drawing/2014/main" val="3310686414"/>
                    </a:ext>
                  </a:extLst>
                </a:gridCol>
                <a:gridCol w="1211397">
                  <a:extLst>
                    <a:ext uri="{9D8B030D-6E8A-4147-A177-3AD203B41FA5}">
                      <a16:colId xmlns:a16="http://schemas.microsoft.com/office/drawing/2014/main" val="4242854678"/>
                    </a:ext>
                  </a:extLst>
                </a:gridCol>
                <a:gridCol w="1153790">
                  <a:extLst>
                    <a:ext uri="{9D8B030D-6E8A-4147-A177-3AD203B41FA5}">
                      <a16:colId xmlns:a16="http://schemas.microsoft.com/office/drawing/2014/main" val="970869319"/>
                    </a:ext>
                  </a:extLst>
                </a:gridCol>
                <a:gridCol w="1076432">
                  <a:extLst>
                    <a:ext uri="{9D8B030D-6E8A-4147-A177-3AD203B41FA5}">
                      <a16:colId xmlns:a16="http://schemas.microsoft.com/office/drawing/2014/main" val="316001215"/>
                    </a:ext>
                  </a:extLst>
                </a:gridCol>
                <a:gridCol w="1020470">
                  <a:extLst>
                    <a:ext uri="{9D8B030D-6E8A-4147-A177-3AD203B41FA5}">
                      <a16:colId xmlns:a16="http://schemas.microsoft.com/office/drawing/2014/main" val="2014544852"/>
                    </a:ext>
                  </a:extLst>
                </a:gridCol>
              </a:tblGrid>
              <a:tr h="10531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b="1" u="sng" dirty="0">
                          <a:effectLst/>
                        </a:rPr>
                        <a:t>Es/</a:t>
                      </a:r>
                      <a:r>
                        <a:rPr lang="en-US" sz="1400" b="1" u="sng" dirty="0" err="1">
                          <a:effectLst/>
                        </a:rPr>
                        <a:t>Iot</a:t>
                      </a:r>
                      <a:r>
                        <a:rPr lang="en-US" sz="1400" b="1" u="sng" dirty="0">
                          <a:effectLst/>
                        </a:rPr>
                        <a:t>  [dB]</a:t>
                      </a:r>
                      <a:endParaRPr lang="sv-S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>
                          <a:effectLst/>
                        </a:rPr>
                        <a:t>Nokia</a:t>
                      </a:r>
                      <a:endParaRPr lang="sv-SE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>
                          <a:effectLst/>
                        </a:rPr>
                        <a:t>Ericsson</a:t>
                      </a:r>
                      <a:endParaRPr lang="sv-SE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 dirty="0">
                          <a:effectLst/>
                        </a:rPr>
                        <a:t>Huawei</a:t>
                      </a:r>
                      <a:endParaRPr lang="sv-S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>
                          <a:effectLst/>
                        </a:rPr>
                        <a:t>Qualcomm</a:t>
                      </a:r>
                      <a:endParaRPr lang="sv-SE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>
                          <a:effectLst/>
                        </a:rPr>
                        <a:t>Averaged value</a:t>
                      </a:r>
                      <a:endParaRPr lang="sv-SE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2949364"/>
                  </a:ext>
                </a:extLst>
              </a:tr>
              <a:tr h="10531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none" dirty="0">
                          <a:effectLst/>
                        </a:rPr>
                        <a:t>≥ -6 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3.5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4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-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5.5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[4.5] dB</a:t>
                      </a:r>
                      <a:endParaRPr lang="sv-SE" sz="1400" b="1" u="none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</a:rPr>
                        <a:t> 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0413765"/>
                  </a:ext>
                </a:extLst>
              </a:tr>
              <a:tr h="5353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none" dirty="0">
                          <a:effectLst/>
                        </a:rPr>
                        <a:t>≥ -12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5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4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7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5.5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[5.5]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1773256"/>
                  </a:ext>
                </a:extLst>
              </a:tr>
              <a:tr h="52659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none">
                          <a:effectLst/>
                        </a:rPr>
                        <a:t>-15 &lt;= Es/Iot &lt;= -12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7.5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5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8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6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indent="-28575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±"/>
                      </a:pPr>
                      <a:r>
                        <a:rPr lang="en-GB" sz="1400" b="1" u="none" dirty="0">
                          <a:effectLst/>
                        </a:rPr>
                        <a:t>[6.5]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308148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4A3920A-5620-4608-863D-B32B66E89514}"/>
              </a:ext>
            </a:extLst>
          </p:cNvPr>
          <p:cNvSpPr txBox="1"/>
          <p:nvPr/>
        </p:nvSpPr>
        <p:spPr>
          <a:xfrm>
            <a:off x="611560" y="5445224"/>
            <a:ext cx="46522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/>
              <a:t>The accuracy values are are including RF margin</a:t>
            </a:r>
          </a:p>
        </p:txBody>
      </p:sp>
    </p:spTree>
    <p:extLst>
      <p:ext uri="{BB962C8B-B14F-4D97-AF65-F5344CB8AC3E}">
        <p14:creationId xmlns:p14="http://schemas.microsoft.com/office/powerpoint/2010/main" val="4045651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3F69C-91A5-46B4-B607-5044BB525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accuracy proposals for non-BL UEs</a:t>
            </a:r>
            <a:endParaRPr lang="sv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A3920A-5620-4608-863D-B32B66E89514}"/>
              </a:ext>
            </a:extLst>
          </p:cNvPr>
          <p:cNvSpPr txBox="1"/>
          <p:nvPr/>
        </p:nvSpPr>
        <p:spPr>
          <a:xfrm>
            <a:off x="611560" y="5445224"/>
            <a:ext cx="46522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/>
              <a:t>The accuracy values are are including RF margin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C1BA42A-D4C2-4983-A27A-4525F8A832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5457097"/>
              </p:ext>
            </p:extLst>
          </p:nvPr>
        </p:nvGraphicFramePr>
        <p:xfrm>
          <a:off x="457200" y="2060848"/>
          <a:ext cx="8579295" cy="3384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0798">
                  <a:extLst>
                    <a:ext uri="{9D8B030D-6E8A-4147-A177-3AD203B41FA5}">
                      <a16:colId xmlns:a16="http://schemas.microsoft.com/office/drawing/2014/main" val="3938147740"/>
                    </a:ext>
                  </a:extLst>
                </a:gridCol>
                <a:gridCol w="1068980">
                  <a:extLst>
                    <a:ext uri="{9D8B030D-6E8A-4147-A177-3AD203B41FA5}">
                      <a16:colId xmlns:a16="http://schemas.microsoft.com/office/drawing/2014/main" val="583521178"/>
                    </a:ext>
                  </a:extLst>
                </a:gridCol>
                <a:gridCol w="1343517">
                  <a:extLst>
                    <a:ext uri="{9D8B030D-6E8A-4147-A177-3AD203B41FA5}">
                      <a16:colId xmlns:a16="http://schemas.microsoft.com/office/drawing/2014/main" val="1891874962"/>
                    </a:ext>
                  </a:extLst>
                </a:gridCol>
                <a:gridCol w="1281747">
                  <a:extLst>
                    <a:ext uri="{9D8B030D-6E8A-4147-A177-3AD203B41FA5}">
                      <a16:colId xmlns:a16="http://schemas.microsoft.com/office/drawing/2014/main" val="2347358978"/>
                    </a:ext>
                  </a:extLst>
                </a:gridCol>
                <a:gridCol w="917985">
                  <a:extLst>
                    <a:ext uri="{9D8B030D-6E8A-4147-A177-3AD203B41FA5}">
                      <a16:colId xmlns:a16="http://schemas.microsoft.com/office/drawing/2014/main" val="1362120269"/>
                    </a:ext>
                  </a:extLst>
                </a:gridCol>
                <a:gridCol w="916268">
                  <a:extLst>
                    <a:ext uri="{9D8B030D-6E8A-4147-A177-3AD203B41FA5}">
                      <a16:colId xmlns:a16="http://schemas.microsoft.com/office/drawing/2014/main" val="2598070080"/>
                    </a:ext>
                  </a:extLst>
                </a:gridCol>
              </a:tblGrid>
              <a:tr h="13537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b="1" u="sng">
                          <a:effectLst/>
                        </a:rPr>
                        <a:t>Es/Iot  [dB]</a:t>
                      </a:r>
                      <a:endParaRPr lang="sv-SE" sz="1400" b="1" u="sng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 dirty="0">
                          <a:effectLst/>
                        </a:rPr>
                        <a:t>Nokia</a:t>
                      </a:r>
                      <a:endParaRPr lang="sv-SE" sz="14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>
                          <a:effectLst/>
                        </a:rPr>
                        <a:t>Ericsson</a:t>
                      </a:r>
                      <a:endParaRPr lang="sv-SE" sz="1400" b="1" u="sng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>
                          <a:effectLst/>
                        </a:rPr>
                        <a:t>Qualcomm</a:t>
                      </a:r>
                      <a:endParaRPr lang="sv-SE" sz="1400" b="1" u="sng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 dirty="0">
                          <a:effectLst/>
                        </a:rPr>
                        <a:t>Intel</a:t>
                      </a:r>
                      <a:endParaRPr lang="sv-SE" sz="14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sng" dirty="0">
                          <a:effectLst/>
                        </a:rPr>
                        <a:t>Averaged value</a:t>
                      </a:r>
                      <a:endParaRPr lang="sv-SE" sz="1400" b="1" u="sng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1572069"/>
                  </a:ext>
                </a:extLst>
              </a:tr>
              <a:tr h="6768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none">
                          <a:effectLst/>
                        </a:rPr>
                        <a:t>≥ -6 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3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4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4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3.2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 [</a:t>
                      </a:r>
                      <a:r>
                        <a:rPr lang="en-GB" sz="1400" b="1" u="none" dirty="0">
                          <a:effectLst/>
                        </a:rPr>
                        <a:t>3.5]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4255035"/>
                  </a:ext>
                </a:extLst>
              </a:tr>
              <a:tr h="6768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none">
                          <a:effectLst/>
                        </a:rPr>
                        <a:t>≥ -12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4.5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4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4.5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4.5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 [</a:t>
                      </a:r>
                      <a:r>
                        <a:rPr lang="en-GB" sz="1400" b="1" u="none" dirty="0">
                          <a:effectLst/>
                        </a:rPr>
                        <a:t>4.5]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2024368"/>
                  </a:ext>
                </a:extLst>
              </a:tr>
              <a:tr h="67687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400" b="1" u="none" dirty="0">
                          <a:effectLst/>
                        </a:rPr>
                        <a:t>-15 &lt;= Es/Iot &lt;= -12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6.5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>
                          <a:effectLst/>
                        </a:rPr>
                        <a:t> </a:t>
                      </a:r>
                      <a:r>
                        <a:rPr lang="sv-SE" sz="1400" b="1" u="none">
                          <a:effectLst/>
                        </a:rPr>
                        <a:t>5 dB</a:t>
                      </a:r>
                      <a:endParaRPr lang="sv-SE" sz="1400" b="1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6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1400" b="1" u="none" dirty="0">
                          <a:effectLst/>
                        </a:rPr>
                        <a:t> </a:t>
                      </a:r>
                      <a:r>
                        <a:rPr lang="sv-SE" sz="1400" b="1" u="none" dirty="0">
                          <a:effectLst/>
                        </a:rPr>
                        <a:t>6.4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u="none" dirty="0">
                          <a:effectLst/>
                          <a:sym typeface="Symbol" panose="05050102010706020507" pitchFamily="18" charset="2"/>
                        </a:rPr>
                        <a:t> [</a:t>
                      </a:r>
                      <a:r>
                        <a:rPr lang="en-GB" sz="1400" b="1" u="none" dirty="0">
                          <a:effectLst/>
                        </a:rPr>
                        <a:t>6.0] dB</a:t>
                      </a:r>
                      <a:endParaRPr lang="sv-SE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77072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064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1E8A-E720-482E-814B-01D720F89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BL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60CCB-8ED1-43CE-8C3B-2035EE6CA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Improved measurement accuracy requirements for RSRP based on RSS is defined based:</a:t>
            </a:r>
          </a:p>
          <a:p>
            <a:pPr lvl="1"/>
            <a:r>
              <a:rPr lang="en-GB" sz="1600" dirty="0"/>
              <a:t>[3] samples in normal coverage</a:t>
            </a:r>
          </a:p>
          <a:p>
            <a:pPr lvl="1"/>
            <a:r>
              <a:rPr lang="en-GB" sz="1600" dirty="0"/>
              <a:t>[5] samples in enhanced coverage </a:t>
            </a:r>
          </a:p>
          <a:p>
            <a:endParaRPr lang="en-GB" sz="2000" dirty="0"/>
          </a:p>
          <a:p>
            <a:r>
              <a:rPr lang="en-GB" sz="2000" dirty="0"/>
              <a:t>Whether RRM requirements are defined for RSS based RRM measurements for neighbour cells in RRC_CONNECTED state is FFS due to impact on existing gaps and existing measurement requirements.</a:t>
            </a:r>
          </a:p>
          <a:p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27848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B83AA-C36B-47A8-BA05-D633186D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MPDCCH performance improvement for RLM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7D642-3CF1-49CD-A763-8FAC38CAF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/>
              <a:t>RLM core requirements, i.e., TS36.133 7.19, can be applicable for UE category M1 configured with improved MPDCCH.</a:t>
            </a:r>
            <a:endParaRPr lang="sv-SE" sz="2400" dirty="0"/>
          </a:p>
          <a:p>
            <a:pPr lvl="1"/>
            <a:r>
              <a:rPr lang="en-US" sz="2400" dirty="0"/>
              <a:t>RAN4 discuss the SNR test points of RLM Qin/</a:t>
            </a:r>
            <a:r>
              <a:rPr lang="en-US" sz="2400" dirty="0" err="1"/>
              <a:t>Qout</a:t>
            </a:r>
            <a:r>
              <a:rPr lang="en-US" sz="2400" dirty="0"/>
              <a:t> with improved MPDCCH in RRM performance part.</a:t>
            </a:r>
            <a:endParaRPr lang="sv-SE" sz="24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103307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3EF8-5CDC-4941-ACD9-494F1DFF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quality reporting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46B66-723B-476A-9F31-DA34BB8EE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For 2-bit DL quality report mapping </a:t>
            </a:r>
          </a:p>
          <a:p>
            <a:pPr lvl="1"/>
            <a:r>
              <a:rPr lang="en-US" sz="1600" dirty="0"/>
              <a:t>MPDCCH Aggregation level is assumed to be 24.</a:t>
            </a:r>
          </a:p>
          <a:p>
            <a:pPr lvl="1"/>
            <a:r>
              <a:rPr lang="en-US" sz="1600" dirty="0"/>
              <a:t>Wait for RAN2 decision on whether 3 or 4 values can be reported</a:t>
            </a:r>
          </a:p>
          <a:p>
            <a:r>
              <a:rPr lang="en-US" sz="1800" dirty="0"/>
              <a:t>For the DL quality report accuracy</a:t>
            </a:r>
          </a:p>
          <a:p>
            <a:r>
              <a:rPr lang="en-US" sz="1800" dirty="0"/>
              <a:t>When RL is reported, i.e., MPDCCH AL=24</a:t>
            </a:r>
          </a:p>
          <a:p>
            <a:endParaRPr lang="en-GB" dirty="0"/>
          </a:p>
          <a:p>
            <a:endParaRPr lang="sv-SE" dirty="0">
              <a:highlight>
                <a:srgbClr val="FFFF00"/>
              </a:highlight>
            </a:endParaRPr>
          </a:p>
          <a:p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50352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B070-EC55-4395-81B2-ED8F005E2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DL quality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98315-35DD-4A21-A2E9-8E428C0EC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268" y="1268760"/>
            <a:ext cx="8229600" cy="4525963"/>
          </a:xfrm>
        </p:spPr>
        <p:txBody>
          <a:bodyPr/>
          <a:lstStyle/>
          <a:p>
            <a:r>
              <a:rPr lang="en-US" sz="2400" dirty="0"/>
              <a:t>For the DL quality report accuracy</a:t>
            </a:r>
          </a:p>
          <a:p>
            <a:pPr lvl="1"/>
            <a:r>
              <a:rPr lang="en-US" sz="2000" dirty="0"/>
              <a:t>When RL is reported, i.e., MPDCCH AL=24,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 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lvl="2"/>
            <a:r>
              <a:rPr lang="en-US" sz="1600" dirty="0"/>
              <a:t>For FFS in Note 2:</a:t>
            </a:r>
          </a:p>
          <a:p>
            <a:pPr lvl="3"/>
            <a:r>
              <a:rPr lang="en-US" sz="1200" dirty="0"/>
              <a:t>Option 1: -6 ≤ </a:t>
            </a:r>
            <a:r>
              <a:rPr lang="en-US" sz="1200" dirty="0" err="1"/>
              <a:t>Ês</a:t>
            </a:r>
            <a:r>
              <a:rPr lang="en-US" sz="1200" dirty="0"/>
              <a:t>/</a:t>
            </a:r>
            <a:r>
              <a:rPr lang="en-US" sz="1200" dirty="0" err="1"/>
              <a:t>Iot</a:t>
            </a:r>
            <a:r>
              <a:rPr lang="en-US" sz="1200" dirty="0"/>
              <a:t>  (No upper limit)</a:t>
            </a:r>
          </a:p>
          <a:p>
            <a:pPr lvl="3"/>
            <a:r>
              <a:rPr lang="en-US" sz="1200" dirty="0"/>
              <a:t>Option 2: -6 ≤ </a:t>
            </a:r>
            <a:r>
              <a:rPr lang="en-US" sz="1200" dirty="0" err="1"/>
              <a:t>Ês</a:t>
            </a:r>
            <a:r>
              <a:rPr lang="en-US" sz="1200" dirty="0"/>
              <a:t>/</a:t>
            </a:r>
            <a:r>
              <a:rPr lang="en-US" sz="1200" dirty="0" err="1"/>
              <a:t>Iot</a:t>
            </a:r>
            <a:r>
              <a:rPr lang="en-US" sz="1200" dirty="0"/>
              <a:t> ≤ [3] dB</a:t>
            </a:r>
            <a:endParaRPr lang="en-US" sz="1600" dirty="0"/>
          </a:p>
          <a:p>
            <a:pPr lvl="1"/>
            <a:r>
              <a:rPr lang="en-US" sz="2000" dirty="0"/>
              <a:t>When AL is reported, i.e., MPDCCH RL=1,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lvl="2"/>
            <a:r>
              <a:rPr lang="en-US" sz="1600" dirty="0"/>
              <a:t>For FFS in the conditions,</a:t>
            </a:r>
          </a:p>
          <a:p>
            <a:pPr lvl="3"/>
            <a:r>
              <a:rPr lang="en-US" sz="1200" dirty="0"/>
              <a:t>Option 1: </a:t>
            </a:r>
            <a:r>
              <a:rPr lang="en-US" sz="1200" dirty="0" err="1"/>
              <a:t>Ês</a:t>
            </a:r>
            <a:r>
              <a:rPr lang="en-US" sz="1200" dirty="0"/>
              <a:t>/</a:t>
            </a:r>
            <a:r>
              <a:rPr lang="en-US" sz="1200" dirty="0" err="1"/>
              <a:t>Iot</a:t>
            </a:r>
            <a:r>
              <a:rPr lang="en-US" sz="1200" dirty="0"/>
              <a:t> &gt;= -6 dB</a:t>
            </a:r>
          </a:p>
          <a:p>
            <a:pPr lvl="3"/>
            <a:r>
              <a:rPr lang="en-US" sz="1200" dirty="0"/>
              <a:t>Option 2: </a:t>
            </a:r>
            <a:r>
              <a:rPr lang="en-US" sz="1200" dirty="0" err="1"/>
              <a:t>Ês</a:t>
            </a:r>
            <a:r>
              <a:rPr lang="en-US" sz="1200" dirty="0"/>
              <a:t>/</a:t>
            </a:r>
            <a:r>
              <a:rPr lang="en-US" sz="1200" dirty="0" err="1"/>
              <a:t>Iot</a:t>
            </a:r>
            <a:r>
              <a:rPr lang="en-US" sz="1200" dirty="0"/>
              <a:t> &gt;= [3] dB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2AEEA90-FE8B-420D-BA4B-884A75098D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426329"/>
              </p:ext>
            </p:extLst>
          </p:nvPr>
        </p:nvGraphicFramePr>
        <p:xfrm>
          <a:off x="457199" y="2183623"/>
          <a:ext cx="8003233" cy="17283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620117">
                  <a:extLst>
                    <a:ext uri="{9D8B030D-6E8A-4147-A177-3AD203B41FA5}">
                      <a16:colId xmlns:a16="http://schemas.microsoft.com/office/drawing/2014/main" val="3802464138"/>
                    </a:ext>
                  </a:extLst>
                </a:gridCol>
                <a:gridCol w="1251591">
                  <a:extLst>
                    <a:ext uri="{9D8B030D-6E8A-4147-A177-3AD203B41FA5}">
                      <a16:colId xmlns:a16="http://schemas.microsoft.com/office/drawing/2014/main" val="4240007366"/>
                    </a:ext>
                  </a:extLst>
                </a:gridCol>
                <a:gridCol w="5131525">
                  <a:extLst>
                    <a:ext uri="{9D8B030D-6E8A-4147-A177-3AD203B41FA5}">
                      <a16:colId xmlns:a16="http://schemas.microsoft.com/office/drawing/2014/main" val="970434570"/>
                    </a:ext>
                  </a:extLst>
                </a:gridCol>
              </a:tblGrid>
              <a:tr h="426133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NPDCCH Repetition 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Pm-</a:t>
                      </a:r>
                      <a:r>
                        <a:rPr lang="en-GB" sz="1400" dirty="0" err="1">
                          <a:effectLst/>
                        </a:rPr>
                        <a:t>Dsg</a:t>
                      </a:r>
                      <a:r>
                        <a:rPr lang="en-GB" sz="1400" dirty="0">
                          <a:effectLst/>
                        </a:rPr>
                        <a:t> (%)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Conditions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2795851"/>
                  </a:ext>
                </a:extLst>
              </a:tr>
              <a:tr h="13737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 (Note 1)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≤1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-6 ≤ Ês/Iot (Note 2)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190036"/>
                  </a:ext>
                </a:extLst>
              </a:tr>
              <a:tr h="13737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R/[4]</a:t>
                      </a:r>
                      <a:r>
                        <a:rPr lang="en-GB" sz="1400" baseline="30000">
                          <a:effectLst/>
                        </a:rPr>
                        <a:t>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&gt;1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-6 ≤ Ês/Iot (Note 2)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6801661"/>
                  </a:ext>
                </a:extLst>
              </a:tr>
              <a:tr h="13737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≤1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-15 ≤ </a:t>
                      </a:r>
                      <a:r>
                        <a:rPr lang="en-GB" sz="1400" dirty="0" err="1">
                          <a:effectLst/>
                        </a:rPr>
                        <a:t>Ês</a:t>
                      </a:r>
                      <a:r>
                        <a:rPr lang="en-GB" sz="1400" dirty="0">
                          <a:effectLst/>
                        </a:rPr>
                        <a:t>/</a:t>
                      </a:r>
                      <a:r>
                        <a:rPr lang="en-GB" sz="1400" dirty="0" err="1">
                          <a:effectLst/>
                        </a:rPr>
                        <a:t>Iot</a:t>
                      </a:r>
                      <a:r>
                        <a:rPr lang="en-GB" sz="1400" dirty="0">
                          <a:effectLst/>
                        </a:rPr>
                        <a:t> ≤ -6 dB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6160564"/>
                  </a:ext>
                </a:extLst>
              </a:tr>
              <a:tr h="13737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R/[8]</a:t>
                      </a:r>
                      <a:r>
                        <a:rPr lang="en-GB" sz="1400" baseline="30000">
                          <a:effectLst/>
                        </a:rPr>
                        <a:t>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&gt;1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-15 ≤ </a:t>
                      </a:r>
                      <a:r>
                        <a:rPr lang="en-GB" sz="1400" dirty="0" err="1">
                          <a:effectLst/>
                        </a:rPr>
                        <a:t>Ês</a:t>
                      </a:r>
                      <a:r>
                        <a:rPr lang="en-GB" sz="1400" dirty="0">
                          <a:effectLst/>
                        </a:rPr>
                        <a:t>/</a:t>
                      </a:r>
                      <a:r>
                        <a:rPr lang="en-GB" sz="1400" dirty="0" err="1">
                          <a:effectLst/>
                        </a:rPr>
                        <a:t>Iot</a:t>
                      </a:r>
                      <a:r>
                        <a:rPr lang="en-GB" sz="1400" dirty="0">
                          <a:effectLst/>
                        </a:rPr>
                        <a:t> ≤ -6 dB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93199223"/>
                  </a:ext>
                </a:extLst>
              </a:tr>
              <a:tr h="281752">
                <a:tc gridSpan="3">
                  <a:txBody>
                    <a:bodyPr/>
                    <a:lstStyle/>
                    <a:p>
                      <a:pPr marL="540385" marR="0" indent="-540385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 	R is the reported MPDCCH repetition level that UE has reported.</a:t>
                      </a:r>
                      <a:endParaRPr lang="en-US" sz="1400" dirty="0">
                        <a:effectLst/>
                      </a:endParaRPr>
                    </a:p>
                    <a:p>
                      <a:pPr marL="540385" marR="0" indent="-540385" hangingPunct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2: 	FFS whether to set the upper limit, e.g. 3dB.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39364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95F85D72-9911-4CFB-8419-235D1CE7EE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2379549"/>
                  </p:ext>
                </p:extLst>
              </p:nvPr>
            </p:nvGraphicFramePr>
            <p:xfrm>
              <a:off x="445669" y="5085184"/>
              <a:ext cx="8075240" cy="862205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1875155">
                      <a:extLst>
                        <a:ext uri="{9D8B030D-6E8A-4147-A177-3AD203B41FA5}">
                          <a16:colId xmlns:a16="http://schemas.microsoft.com/office/drawing/2014/main" val="3766603037"/>
                        </a:ext>
                      </a:extLst>
                    </a:gridCol>
                    <a:gridCol w="1448618">
                      <a:extLst>
                        <a:ext uri="{9D8B030D-6E8A-4147-A177-3AD203B41FA5}">
                          <a16:colId xmlns:a16="http://schemas.microsoft.com/office/drawing/2014/main" val="134337351"/>
                        </a:ext>
                      </a:extLst>
                    </a:gridCol>
                    <a:gridCol w="4751467">
                      <a:extLst>
                        <a:ext uri="{9D8B030D-6E8A-4147-A177-3AD203B41FA5}">
                          <a16:colId xmlns:a16="http://schemas.microsoft.com/office/drawing/2014/main" val="309679751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</a:rPr>
                            <a:t>NPDCCH Repetition</a:t>
                          </a:r>
                          <a:endParaRPr lang="en-US" sz="1400" dirty="0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>
                              <a:effectLst/>
                            </a:rPr>
                            <a:t>Pm-Dsg (%)</a:t>
                          </a:r>
                          <a:endParaRPr lang="en-US" sz="14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 Conditions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406267265"/>
                      </a:ext>
                    </a:extLst>
                  </a:tr>
                  <a:tr h="130521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>
                              <a:effectLst/>
                            </a:rPr>
                            <a:t>L</a:t>
                          </a:r>
                          <a:r>
                            <a:rPr lang="en-GB" sz="1400" baseline="-25000">
                              <a:effectLst/>
                            </a:rPr>
                            <a:t>k</a:t>
                          </a:r>
                          <a:r>
                            <a:rPr lang="en-GB" sz="1400">
                              <a:effectLst/>
                            </a:rPr>
                            <a:t> (Note 1)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</a:rPr>
                            <a:t>≤1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 FFS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89170705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>
                              <a:effectLst/>
                            </a:rPr>
                            <a:t>L</a:t>
                          </a:r>
                          <a:r>
                            <a:rPr lang="en-GB" sz="1400" baseline="-25000">
                              <a:effectLst/>
                            </a:rPr>
                            <a:t>k-[2]</a:t>
                          </a:r>
                          <a:r>
                            <a:rPr lang="en-GB" sz="1400" baseline="30000">
                              <a:effectLst/>
                            </a:rPr>
                            <a:t>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>
                              <a:effectLst/>
                            </a:rPr>
                            <a:t>&gt;1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 FFS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4054528213"/>
                      </a:ext>
                    </a:extLst>
                  </a:tr>
                  <a:tr h="0">
                    <a:tc gridSpan="3">
                      <a:txBody>
                        <a:bodyPr/>
                        <a:lstStyle/>
                        <a:p>
                          <a:pPr marL="540385" marR="0" indent="-540385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</a:rPr>
                            <a:t>Note 1: 	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</a:rPr>
                                <m:t>∈{1,2,4,8,12,16,24}</m:t>
                              </m:r>
                            </m:oMath>
                          </a14:m>
                          <a:r>
                            <a:rPr lang="en-US" sz="1400" dirty="0">
                              <a:effectLst/>
                            </a:rPr>
                            <a:t> is the reported AL level where </a:t>
                          </a:r>
                          <a14:m>
                            <m:oMath xmlns:m="http://schemas.openxmlformats.org/officeDocument/2006/math"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400" dirty="0">
                              <a:effectLst/>
                            </a:rPr>
                            <a:t>is the index to the AL set </a:t>
                          </a:r>
                          <a14:m>
                            <m:oMath xmlns:m="http://schemas.openxmlformats.org/officeDocument/2006/math"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</a:rPr>
                                <m:t>1≤</m:t>
                              </m:r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</a:rPr>
                                <m:t>≤7</m:t>
                              </m:r>
                            </m:oMath>
                          </a14:m>
                          <a:r>
                            <a:rPr lang="en-US" sz="1400" dirty="0">
                              <a:effectLst/>
                            </a:rPr>
                            <a:t>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994494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95F85D72-9911-4CFB-8419-235D1CE7EE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2379549"/>
                  </p:ext>
                </p:extLst>
              </p:nvPr>
            </p:nvGraphicFramePr>
            <p:xfrm>
              <a:off x="445669" y="5085184"/>
              <a:ext cx="8075240" cy="862205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1875155">
                      <a:extLst>
                        <a:ext uri="{9D8B030D-6E8A-4147-A177-3AD203B41FA5}">
                          <a16:colId xmlns:a16="http://schemas.microsoft.com/office/drawing/2014/main" val="3766603037"/>
                        </a:ext>
                      </a:extLst>
                    </a:gridCol>
                    <a:gridCol w="1448618">
                      <a:extLst>
                        <a:ext uri="{9D8B030D-6E8A-4147-A177-3AD203B41FA5}">
                          <a16:colId xmlns:a16="http://schemas.microsoft.com/office/drawing/2014/main" val="134337351"/>
                        </a:ext>
                      </a:extLst>
                    </a:gridCol>
                    <a:gridCol w="4751467">
                      <a:extLst>
                        <a:ext uri="{9D8B030D-6E8A-4147-A177-3AD203B41FA5}">
                          <a16:colId xmlns:a16="http://schemas.microsoft.com/office/drawing/2014/main" val="3096797512"/>
                        </a:ext>
                      </a:extLst>
                    </a:gridCol>
                  </a:tblGrid>
                  <a:tr h="216599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</a:rPr>
                            <a:t>NPDCCH Repetition</a:t>
                          </a:r>
                          <a:endParaRPr lang="en-US" sz="1400" dirty="0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>
                              <a:effectLst/>
                            </a:rPr>
                            <a:t>Pm-Dsg (%)</a:t>
                          </a:r>
                          <a:endParaRPr lang="en-US" sz="14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 Conditions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406267265"/>
                      </a:ext>
                    </a:extLst>
                  </a:tr>
                  <a:tr h="215202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>
                              <a:effectLst/>
                            </a:rPr>
                            <a:t>L</a:t>
                          </a:r>
                          <a:r>
                            <a:rPr lang="en-GB" sz="1400" baseline="-25000">
                              <a:effectLst/>
                            </a:rPr>
                            <a:t>k</a:t>
                          </a:r>
                          <a:r>
                            <a:rPr lang="en-GB" sz="1400">
                              <a:effectLst/>
                            </a:rPr>
                            <a:t> (Note 1)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</a:rPr>
                            <a:t>≤1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 FFS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891707051"/>
                      </a:ext>
                    </a:extLst>
                  </a:tr>
                  <a:tr h="215202"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>
                              <a:effectLst/>
                            </a:rPr>
                            <a:t>L</a:t>
                          </a:r>
                          <a:r>
                            <a:rPr lang="en-GB" sz="1400" baseline="-25000">
                              <a:effectLst/>
                            </a:rPr>
                            <a:t>k-[2]</a:t>
                          </a:r>
                          <a:r>
                            <a:rPr lang="en-GB" sz="1400" baseline="30000">
                              <a:effectLst/>
                            </a:rPr>
                            <a:t>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lnSpc>
                              <a:spcPct val="106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400">
                              <a:effectLst/>
                            </a:rPr>
                            <a:t>&gt;1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 FFS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4054528213"/>
                      </a:ext>
                    </a:extLst>
                  </a:tr>
                  <a:tr h="215202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75" t="-331429" r="-302" b="-5142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9944943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87951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343C3C-1003-468D-9B95-A05412ED5909}">
  <ds:schemaRefs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db33437f-65a5-48c5-b537-19efd290f967"/>
    <ds:schemaRef ds:uri="6f846979-0e6f-42ff-8b87-e1893efeda99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0979272-6E40-4045-9A80-1EAE2594F4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47258C-9E7C-44CA-973D-3B5A81C55E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9208</TotalTime>
  <Words>737</Words>
  <Application>Microsoft Office PowerPoint</Application>
  <PresentationFormat>On-screen Show (4:3)</PresentationFormat>
  <Paragraphs>132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Unicode MS</vt:lpstr>
      <vt:lpstr>Calibri</vt:lpstr>
      <vt:lpstr>Cambria Math</vt:lpstr>
      <vt:lpstr>Symbol</vt:lpstr>
      <vt:lpstr>Times New Roman</vt:lpstr>
      <vt:lpstr>Office 主题</vt:lpstr>
      <vt:lpstr>3GPP TSG-RAN WG4 Meeting #93 Reno, USA, November 18 -22, 2019 </vt:lpstr>
      <vt:lpstr>Wake-up signal</vt:lpstr>
      <vt:lpstr>Preconfigured UL resource</vt:lpstr>
      <vt:lpstr>Summary of accuracy proposals for BL UEs</vt:lpstr>
      <vt:lpstr>Summary of accuracy proposals for non-BL UEs</vt:lpstr>
      <vt:lpstr>Mobility enhancement: RSS based RSRP measurement for BL UEs</vt:lpstr>
      <vt:lpstr> MPDCCH performance improvement for RLM</vt:lpstr>
      <vt:lpstr>DL quality reporting</vt:lpstr>
      <vt:lpstr>DL quality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578</cp:revision>
  <dcterms:created xsi:type="dcterms:W3CDTF">2016-01-12T08:39:50Z</dcterms:created>
  <dcterms:modified xsi:type="dcterms:W3CDTF">2019-11-22T18:41:15Z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(3)jLe/MeNSGJ0OqygZvimeJbfAYSF/uqPT8kijuKRtrzJ7zQSpQOi2ciJVHE0zBZeJDYS25rB2
1AKUVThoq4aRI8IGFcXDOsKEk+paAXFkw1YihjsNc8EhE9kM9Gin7E/7OUJWmuPv8zgeu2Ya
Wh6jw7UrPG3bLO8NPagspYkMQgVBf0t6SYF5o8hC7U8ZyF00JNemHtOAjPTIXtAYyHbLHl4y
Hpt2v47TrBxfjn02un</vt:lpwstr>
  </property>
  <property fmtid="{D5CDD505-2E9C-101B-9397-08002B2CF9AE}" pid="3" name="_2015_ms_pID_7253431">
    <vt:lpwstr>sDZ7E1yhNtz5zGYmzzBqLglB/V8naKF5Dru1piSo2l5x7m+gANTXCd
aIfLApYQEkKnP93ixoSA886Fy4Ky2tvFzZ8U4la+5ybsn5OFzEIAtBXNVmlzSqfLG2AVsant
jNYUbkhuk5Umoce3gYlOwE/4kd8sGR94ZHUM4gz9TNZrZezcPMlD1XYbf29KQneLYXyPTsAr
dGW/CJU9mm5hMYM/yhQuchP3cc4Ju61rBUpO</vt:lpwstr>
  </property>
  <property fmtid="{D5CDD505-2E9C-101B-9397-08002B2CF9AE}" pid="4" name="_2015_ms_pID_7253432">
    <vt:lpwstr>4msZXxZQvjfvQho0bmsb2+jerVrnydWI0rWy
15DbP9iRg/T0RRIiOqZ/rVQEcOSwSZv+6PxcdB4j5N/SjjmuxaU=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1557764400</vt:lpwstr>
  </property>
  <property fmtid="{D5CDD505-2E9C-101B-9397-08002B2CF9AE}" pid="9" name="ContentTypeId">
    <vt:lpwstr>0x0101003AA7AC0C743A294CADF60F661720E3E6</vt:lpwstr>
  </property>
</Properties>
</file>