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3" r:id="rId6"/>
    <p:sldId id="264"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B548C-258B-4185-A88C-825FBCAFF3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53BA0B-FC50-4B9A-9278-4A344E3D1B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850D8F-BBE7-45F5-AACF-18A19ABEE9E1}"/>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39BC8CC6-C3C0-412E-96FB-C36C3B25A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76176C-1CD5-4E88-BC64-5F48097DD824}"/>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403019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F8761-FBEC-433B-AF35-52799EB9BB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DF33E5A-65B3-4DED-B8A8-2A612E83AB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64E07-752E-4D3E-B3A2-82E00518FC66}"/>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FC554D3E-FB45-4FE5-920D-C59A3EEDB4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1D029-8F3B-485C-BDB3-1D5335AC5F7F}"/>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865311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2E8365-000E-4805-AF6D-848916924D6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A6EBE6C-B15E-42D8-BA89-F2F539A107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3A7249-0164-4890-B6F1-ADBB36BC37CB}"/>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8F4DABC0-54D0-498B-A55F-781EFE2F38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44BB2-CEE7-4F2A-9A35-5747B4DB3AA1}"/>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306177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ECF59-E0A5-477B-BB81-659027431F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798AB0-1813-44A4-9761-395C8FADD1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84F58-35C0-4C83-A009-2B30BF727864}"/>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9998A3FF-8482-4876-83C3-A3D6CB40CD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E5837B-CE45-46B9-BDF7-0AE322B428A3}"/>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90238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FF0C9-0FF6-46CE-806C-86E3E3FF6C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838C57-F32E-442F-962B-B5D12E96E3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D48523-EFB6-45CC-8BB8-C82CBC8BAC30}"/>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81180789-7A88-49C0-84A6-3131F53D6E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06ECA8-6EC5-43F3-85A4-82113802B413}"/>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777797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FD422-2963-4C21-873F-CA43169AA5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7F2727-A173-408A-952D-F2FFD4ABE7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7CE269-8EA4-4128-A192-D7667B051E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F09DA7-4AE7-4F4B-9E86-73E2D6B94AF8}"/>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6" name="Footer Placeholder 5">
            <a:extLst>
              <a:ext uri="{FF2B5EF4-FFF2-40B4-BE49-F238E27FC236}">
                <a16:creationId xmlns:a16="http://schemas.microsoft.com/office/drawing/2014/main" id="{9C32CDAB-2F34-4658-A5C3-5148A79536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569214-6394-43C5-B710-B16BB5DE2AFD}"/>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814117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7CC03-65A3-47DD-BE74-ACC5F88B22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2BBD8C-1F78-44C2-ABBA-8E8E4E40D9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4BE81E-E9E1-4D33-9B18-B28E621E527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022D86-F9A2-4904-97C1-3AB9A4425F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275B4E6-4E2B-486F-851E-35D4EC0BD7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1007AC-D343-4636-B429-8916B46F26DA}"/>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8" name="Footer Placeholder 7">
            <a:extLst>
              <a:ext uri="{FF2B5EF4-FFF2-40B4-BE49-F238E27FC236}">
                <a16:creationId xmlns:a16="http://schemas.microsoft.com/office/drawing/2014/main" id="{BAF4DC1F-014B-4C09-9E9E-13ACFF8BB4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361A65-BCB7-412A-80E6-E39DE66EF70C}"/>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2145358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CDD1B-A84B-4134-8848-0E0090F336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21077D-955D-42C2-9BF3-614AC2697B07}"/>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4" name="Footer Placeholder 3">
            <a:extLst>
              <a:ext uri="{FF2B5EF4-FFF2-40B4-BE49-F238E27FC236}">
                <a16:creationId xmlns:a16="http://schemas.microsoft.com/office/drawing/2014/main" id="{2FE90E6E-7A3F-4AED-9B55-8D73207D24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FDB40A-218D-4780-B1F3-8648148794D9}"/>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49068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148609-E7B8-434A-AF44-767B56CFA99F}"/>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3" name="Footer Placeholder 2">
            <a:extLst>
              <a:ext uri="{FF2B5EF4-FFF2-40B4-BE49-F238E27FC236}">
                <a16:creationId xmlns:a16="http://schemas.microsoft.com/office/drawing/2014/main" id="{5DD7A3BC-F5B6-4C80-AC5C-B39DDC69CB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993158-8F41-45B8-897E-B0D5C4107DA9}"/>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591287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09727-E27E-4396-ACCE-2FBE9D254E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145955-8F57-4618-A4C8-90E9D641FE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EEC16C-C736-4D8D-8327-8C42D99158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E1B265-492E-46F0-BAD6-3DB3B2AD1F9D}"/>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6" name="Footer Placeholder 5">
            <a:extLst>
              <a:ext uri="{FF2B5EF4-FFF2-40B4-BE49-F238E27FC236}">
                <a16:creationId xmlns:a16="http://schemas.microsoft.com/office/drawing/2014/main" id="{052C598A-21E6-4309-8279-D146CE0A67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BFFE5-2E13-4A48-B9DF-4141BE600057}"/>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89587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57EC2-2254-402A-A74E-3A85B40D8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6E62B77-0C2F-43A6-899B-6725DDEB3F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5673DA-6EB4-4FC3-AF41-97ECC79745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6C72B-CACA-45DE-9077-8E329E24DB84}"/>
              </a:ext>
            </a:extLst>
          </p:cNvPr>
          <p:cNvSpPr>
            <a:spLocks noGrp="1"/>
          </p:cNvSpPr>
          <p:nvPr>
            <p:ph type="dt" sz="half" idx="10"/>
          </p:nvPr>
        </p:nvSpPr>
        <p:spPr/>
        <p:txBody>
          <a:bodyPr/>
          <a:lstStyle/>
          <a:p>
            <a:fld id="{0FC568D2-8F76-4428-B417-1890BC59F3B9}" type="datetimeFigureOut">
              <a:rPr lang="en-US" smtClean="0"/>
              <a:t>11/22/2019</a:t>
            </a:fld>
            <a:endParaRPr lang="en-US"/>
          </a:p>
        </p:txBody>
      </p:sp>
      <p:sp>
        <p:nvSpPr>
          <p:cNvPr id="6" name="Footer Placeholder 5">
            <a:extLst>
              <a:ext uri="{FF2B5EF4-FFF2-40B4-BE49-F238E27FC236}">
                <a16:creationId xmlns:a16="http://schemas.microsoft.com/office/drawing/2014/main" id="{3FF9AEC4-8A85-4A13-BCEA-D668F3143F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02E580-0CAF-4C88-A78B-886F6413FC06}"/>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165288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7F956-E5F9-40B2-9BB8-02B55C9C07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3BE690-EE13-448B-B743-FD1B339CB9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CDFEF9-36D5-4ECF-A685-69F0BF9A8E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C568D2-8F76-4428-B417-1890BC59F3B9}" type="datetimeFigureOut">
              <a:rPr lang="en-US" smtClean="0"/>
              <a:t>11/22/2019</a:t>
            </a:fld>
            <a:endParaRPr lang="en-US"/>
          </a:p>
        </p:txBody>
      </p:sp>
      <p:sp>
        <p:nvSpPr>
          <p:cNvPr id="5" name="Footer Placeholder 4">
            <a:extLst>
              <a:ext uri="{FF2B5EF4-FFF2-40B4-BE49-F238E27FC236}">
                <a16:creationId xmlns:a16="http://schemas.microsoft.com/office/drawing/2014/main" id="{9E1829B8-2E66-43C9-BEC0-E9540611DA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DDDDC76-F32C-4FD1-A555-0D60A8D708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35663-4A42-41C8-AF06-531380EFA797}" type="slidenum">
              <a:rPr lang="en-US" smtClean="0"/>
              <a:t>‹#›</a:t>
            </a:fld>
            <a:endParaRPr lang="en-US"/>
          </a:p>
        </p:txBody>
      </p:sp>
    </p:spTree>
    <p:extLst>
      <p:ext uri="{BB962C8B-B14F-4D97-AF65-F5344CB8AC3E}">
        <p14:creationId xmlns:p14="http://schemas.microsoft.com/office/powerpoint/2010/main" val="519752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4F677-5750-4E10-9751-A63B5B0B62D3}"/>
              </a:ext>
            </a:extLst>
          </p:cNvPr>
          <p:cNvSpPr>
            <a:spLocks noGrp="1"/>
          </p:cNvSpPr>
          <p:nvPr>
            <p:ph type="ctrTitle"/>
          </p:nvPr>
        </p:nvSpPr>
        <p:spPr/>
        <p:txBody>
          <a:bodyPr/>
          <a:lstStyle/>
          <a:p>
            <a:r>
              <a:rPr lang="en-US" dirty="0"/>
              <a:t>WF on NR IAB RRM</a:t>
            </a:r>
          </a:p>
        </p:txBody>
      </p:sp>
      <p:sp>
        <p:nvSpPr>
          <p:cNvPr id="3" name="Subtitle 2">
            <a:extLst>
              <a:ext uri="{FF2B5EF4-FFF2-40B4-BE49-F238E27FC236}">
                <a16:creationId xmlns:a16="http://schemas.microsoft.com/office/drawing/2014/main" id="{77930F25-7AFD-4B43-BD12-5279E3E1BFB5}"/>
              </a:ext>
            </a:extLst>
          </p:cNvPr>
          <p:cNvSpPr>
            <a:spLocks noGrp="1"/>
          </p:cNvSpPr>
          <p:nvPr>
            <p:ph type="subTitle" idx="1"/>
          </p:nvPr>
        </p:nvSpPr>
        <p:spPr/>
        <p:txBody>
          <a:bodyPr/>
          <a:lstStyle/>
          <a:p>
            <a:r>
              <a:rPr lang="en-US" dirty="0"/>
              <a:t>Qualcomm, AT&amp;T, NOKIA, CMCC</a:t>
            </a:r>
          </a:p>
        </p:txBody>
      </p:sp>
      <p:sp>
        <p:nvSpPr>
          <p:cNvPr id="4" name="Rectangle 3">
            <a:extLst>
              <a:ext uri="{FF2B5EF4-FFF2-40B4-BE49-F238E27FC236}">
                <a16:creationId xmlns:a16="http://schemas.microsoft.com/office/drawing/2014/main" id="{AED1B9F8-2239-44C0-A15E-AC90EE8DAC6C}"/>
              </a:ext>
            </a:extLst>
          </p:cNvPr>
          <p:cNvSpPr/>
          <p:nvPr/>
        </p:nvSpPr>
        <p:spPr>
          <a:xfrm>
            <a:off x="355134" y="270356"/>
            <a:ext cx="6096000" cy="646331"/>
          </a:xfrm>
          <a:prstGeom prst="rect">
            <a:avLst/>
          </a:prstGeom>
        </p:spPr>
        <p:txBody>
          <a:bodyPr>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#93</a:t>
            </a:r>
            <a:b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br>
            <a:r>
              <a:rPr lang="en-GB" altLang="zh-CN" dirty="0">
                <a:latin typeface="Arial Unicode MS" panose="020B0604020202020204" pitchFamily="50" charset="-128"/>
                <a:ea typeface="Arial Unicode MS" panose="020B0604020202020204" pitchFamily="50" charset="-128"/>
                <a:cs typeface="Arial Unicode MS" panose="020B0604020202020204" pitchFamily="50" charset="-128"/>
              </a:rPr>
              <a:t>Reno</a:t>
            </a:r>
            <a:r>
              <a:rPr lang="en-GB" altLang="zh-CN" dirty="0"/>
              <a:t>, Nevada, Nov 18</a:t>
            </a:r>
            <a:r>
              <a:rPr lang="en-GB" altLang="zh-CN" baseline="30000" dirty="0"/>
              <a:t>th</a:t>
            </a:r>
            <a:r>
              <a:rPr lang="en-GB" altLang="zh-CN" dirty="0"/>
              <a:t> – 22</a:t>
            </a:r>
            <a:r>
              <a:rPr lang="en-GB" altLang="zh-CN" baseline="30000" dirty="0"/>
              <a:t>nd</a:t>
            </a:r>
            <a:r>
              <a:rPr lang="en-GB" altLang="zh-CN" dirty="0"/>
              <a:t>, </a:t>
            </a:r>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en-US" dirty="0"/>
          </a:p>
        </p:txBody>
      </p:sp>
      <p:sp>
        <p:nvSpPr>
          <p:cNvPr id="5" name="Rectangle 4">
            <a:extLst>
              <a:ext uri="{FF2B5EF4-FFF2-40B4-BE49-F238E27FC236}">
                <a16:creationId xmlns:a16="http://schemas.microsoft.com/office/drawing/2014/main" id="{44F8B806-5BFD-441D-8CB2-88C7110B560D}"/>
              </a:ext>
            </a:extLst>
          </p:cNvPr>
          <p:cNvSpPr/>
          <p:nvPr/>
        </p:nvSpPr>
        <p:spPr>
          <a:xfrm>
            <a:off x="10519794" y="270355"/>
            <a:ext cx="1536911" cy="369332"/>
          </a:xfrm>
          <a:prstGeom prst="rect">
            <a:avLst/>
          </a:prstGeom>
        </p:spPr>
        <p:txBody>
          <a:bodyPr wrap="square">
            <a:spAutoFit/>
          </a:bodyPr>
          <a:lstStyle/>
          <a:p>
            <a:r>
              <a:rPr lang="en-GB" b="1" u="sng" dirty="0"/>
              <a:t>R4-1915798</a:t>
            </a:r>
            <a:endParaRPr lang="en-US" u="sng" dirty="0"/>
          </a:p>
        </p:txBody>
      </p:sp>
    </p:spTree>
    <p:extLst>
      <p:ext uri="{BB962C8B-B14F-4D97-AF65-F5344CB8AC3E}">
        <p14:creationId xmlns:p14="http://schemas.microsoft.com/office/powerpoint/2010/main" val="347499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0F0F-E871-4276-B4DE-825E8F2EC074}"/>
              </a:ext>
            </a:extLst>
          </p:cNvPr>
          <p:cNvSpPr>
            <a:spLocks noGrp="1"/>
          </p:cNvSpPr>
          <p:nvPr>
            <p:ph type="title"/>
          </p:nvPr>
        </p:nvSpPr>
        <p:spPr/>
        <p:txBody>
          <a:bodyPr/>
          <a:lstStyle/>
          <a:p>
            <a:r>
              <a:rPr lang="en-US" dirty="0"/>
              <a:t>Background - I</a:t>
            </a:r>
          </a:p>
        </p:txBody>
      </p:sp>
      <p:sp>
        <p:nvSpPr>
          <p:cNvPr id="5" name="TextBox 4">
            <a:extLst>
              <a:ext uri="{FF2B5EF4-FFF2-40B4-BE49-F238E27FC236}">
                <a16:creationId xmlns:a16="http://schemas.microsoft.com/office/drawing/2014/main" id="{FE2DCA6B-66B9-43F0-8888-53ED74F4F2E2}"/>
              </a:ext>
            </a:extLst>
          </p:cNvPr>
          <p:cNvSpPr txBox="1"/>
          <p:nvPr/>
        </p:nvSpPr>
        <p:spPr>
          <a:xfrm>
            <a:off x="1014369" y="1413689"/>
            <a:ext cx="6199464" cy="276999"/>
          </a:xfrm>
          <a:prstGeom prst="rect">
            <a:avLst/>
          </a:prstGeom>
          <a:noFill/>
        </p:spPr>
        <p:txBody>
          <a:bodyPr wrap="square" rtlCol="0">
            <a:spAutoFit/>
          </a:bodyPr>
          <a:lstStyle/>
          <a:p>
            <a:r>
              <a:rPr lang="en-US" sz="1200" dirty="0"/>
              <a:t>RAN4 already agreed to the following during this and the previous meeting.</a:t>
            </a:r>
          </a:p>
        </p:txBody>
      </p:sp>
      <p:graphicFrame>
        <p:nvGraphicFramePr>
          <p:cNvPr id="7" name="Table 6">
            <a:extLst>
              <a:ext uri="{FF2B5EF4-FFF2-40B4-BE49-F238E27FC236}">
                <a16:creationId xmlns:a16="http://schemas.microsoft.com/office/drawing/2014/main" id="{488194FC-7FDC-4301-83E7-D110EDA02FD0}"/>
              </a:ext>
            </a:extLst>
          </p:cNvPr>
          <p:cNvGraphicFramePr>
            <a:graphicFrameLocks noGrp="1"/>
          </p:cNvGraphicFramePr>
          <p:nvPr>
            <p:extLst>
              <p:ext uri="{D42A27DB-BD31-4B8C-83A1-F6EECF244321}">
                <p14:modId xmlns:p14="http://schemas.microsoft.com/office/powerpoint/2010/main" val="281052486"/>
              </p:ext>
            </p:extLst>
          </p:nvPr>
        </p:nvGraphicFramePr>
        <p:xfrm>
          <a:off x="1014369" y="1828767"/>
          <a:ext cx="10515601" cy="4908152"/>
        </p:xfrm>
        <a:graphic>
          <a:graphicData uri="http://schemas.openxmlformats.org/drawingml/2006/table">
            <a:tbl>
              <a:tblPr firstRow="1" firstCol="1" bandRow="1">
                <a:tableStyleId>{5C22544A-7EE6-4342-B048-85BDC9FD1C3A}</a:tableStyleId>
              </a:tblPr>
              <a:tblGrid>
                <a:gridCol w="3109637">
                  <a:extLst>
                    <a:ext uri="{9D8B030D-6E8A-4147-A177-3AD203B41FA5}">
                      <a16:colId xmlns:a16="http://schemas.microsoft.com/office/drawing/2014/main" val="2539919620"/>
                    </a:ext>
                  </a:extLst>
                </a:gridCol>
                <a:gridCol w="4787658">
                  <a:extLst>
                    <a:ext uri="{9D8B030D-6E8A-4147-A177-3AD203B41FA5}">
                      <a16:colId xmlns:a16="http://schemas.microsoft.com/office/drawing/2014/main" val="3196096753"/>
                    </a:ext>
                  </a:extLst>
                </a:gridCol>
                <a:gridCol w="2618306">
                  <a:extLst>
                    <a:ext uri="{9D8B030D-6E8A-4147-A177-3AD203B41FA5}">
                      <a16:colId xmlns:a16="http://schemas.microsoft.com/office/drawing/2014/main" val="3658199147"/>
                    </a:ext>
                  </a:extLst>
                </a:gridCol>
              </a:tblGrid>
              <a:tr h="368092">
                <a:tc>
                  <a:txBody>
                    <a:bodyPr/>
                    <a:lstStyle/>
                    <a:p>
                      <a:pPr marL="0" marR="0" algn="just">
                        <a:spcBef>
                          <a:spcPts val="0"/>
                        </a:spcBef>
                        <a:spcAft>
                          <a:spcPts val="0"/>
                        </a:spcAft>
                      </a:pPr>
                      <a:r>
                        <a:rPr lang="en-GB" sz="1600" dirty="0">
                          <a:effectLst/>
                        </a:rPr>
                        <a:t>Requirements</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GB" sz="1600">
                          <a:effectLst/>
                        </a:rPr>
                        <a:t>Comments</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US" sz="1600">
                          <a:effectLst/>
                        </a:rPr>
                        <a:t>Is requirement needed? </a:t>
                      </a:r>
                    </a:p>
                    <a:p>
                      <a:pPr marL="0" marR="0" algn="ctr">
                        <a:spcBef>
                          <a:spcPts val="0"/>
                        </a:spcBef>
                        <a:spcAft>
                          <a:spcPts val="0"/>
                        </a:spcAft>
                      </a:pPr>
                      <a:r>
                        <a:rPr lang="en-US" sz="1600">
                          <a:effectLst/>
                        </a:rPr>
                        <a:t> </a:t>
                      </a:r>
                      <a:endParaRPr lang="en-US" sz="16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227527264"/>
                  </a:ext>
                </a:extLst>
              </a:tr>
              <a:tr h="426373">
                <a:tc>
                  <a:txBody>
                    <a:bodyPr/>
                    <a:lstStyle/>
                    <a:p>
                      <a:pPr marL="0" marR="0" algn="just">
                        <a:spcBef>
                          <a:spcPts val="0"/>
                        </a:spcBef>
                        <a:spcAft>
                          <a:spcPts val="0"/>
                        </a:spcAft>
                      </a:pPr>
                      <a:r>
                        <a:rPr lang="en-GB" sz="1600" u="none">
                          <a:solidFill>
                            <a:schemeClr val="bg1"/>
                          </a:solidFill>
                          <a:effectLst/>
                        </a:rPr>
                        <a:t>Cell reselection</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GB" sz="1600" b="0">
                          <a:solidFill>
                            <a:schemeClr val="tx1"/>
                          </a:solidFill>
                          <a:effectLst/>
                        </a:rPr>
                        <a:t>Intra-frequency</a:t>
                      </a:r>
                      <a:endParaRPr lang="en-US" sz="1600" b="0">
                        <a:solidFill>
                          <a:schemeClr val="tx1"/>
                        </a:solidFill>
                        <a:effectLst/>
                      </a:endParaRPr>
                    </a:p>
                    <a:p>
                      <a:pPr marL="342900" marR="0" lvl="0" indent="-342900" algn="just">
                        <a:spcBef>
                          <a:spcPts val="0"/>
                        </a:spcBef>
                        <a:spcAft>
                          <a:spcPts val="0"/>
                        </a:spcAft>
                        <a:buFont typeface="Times New Roman" panose="02020603050405020304" pitchFamily="18" charset="0"/>
                        <a:buChar char="-"/>
                      </a:pPr>
                      <a:r>
                        <a:rPr lang="en-GB" sz="1600" b="0">
                          <a:solidFill>
                            <a:schemeClr val="tx1"/>
                          </a:solidFill>
                          <a:effectLst/>
                        </a:rPr>
                        <a:t>Inter-frequency</a:t>
                      </a:r>
                      <a:endParaRPr lang="en-US" sz="1600" b="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18970136"/>
                  </a:ext>
                </a:extLst>
              </a:tr>
              <a:tr h="264566">
                <a:tc>
                  <a:txBody>
                    <a:bodyPr/>
                    <a:lstStyle/>
                    <a:p>
                      <a:pPr marL="0" marR="0" algn="just">
                        <a:spcBef>
                          <a:spcPts val="0"/>
                        </a:spcBef>
                        <a:spcAft>
                          <a:spcPts val="0"/>
                        </a:spcAft>
                      </a:pPr>
                      <a:r>
                        <a:rPr lang="en-GB" sz="1600" b="1" u="none" dirty="0">
                          <a:solidFill>
                            <a:schemeClr val="bg1"/>
                          </a:solidFill>
                          <a:effectLst/>
                        </a:rPr>
                        <a:t>Handover</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u="sng" dirty="0">
                          <a:solidFill>
                            <a:schemeClr val="tx1"/>
                          </a:solidFill>
                          <a:effectLst/>
                        </a:rPr>
                        <a:t> </a:t>
                      </a:r>
                      <a:endParaRPr lang="en-US" sz="1600" b="0" u="sng"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US" sz="1600" b="0" u="none" dirty="0">
                          <a:solidFill>
                            <a:schemeClr val="tx1"/>
                          </a:solidFill>
                          <a:effectLst/>
                        </a:rPr>
                        <a:t>FFS</a:t>
                      </a:r>
                      <a:endParaRPr lang="en-US" sz="1600" b="0" u="none"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17840934"/>
                  </a:ext>
                </a:extLst>
              </a:tr>
              <a:tr h="809802">
                <a:tc>
                  <a:txBody>
                    <a:bodyPr/>
                    <a:lstStyle/>
                    <a:p>
                      <a:pPr marL="0" marR="0" algn="just">
                        <a:spcBef>
                          <a:spcPts val="0"/>
                        </a:spcBef>
                        <a:spcAft>
                          <a:spcPts val="0"/>
                        </a:spcAft>
                      </a:pPr>
                      <a:r>
                        <a:rPr lang="en-GB" sz="1600" u="none" dirty="0">
                          <a:solidFill>
                            <a:schemeClr val="bg1"/>
                          </a:solidFill>
                          <a:effectLst/>
                        </a:rPr>
                        <a:t>RRC Connection Mobility Control</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RRC re-establishment</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Random access</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RRC release with redirection</a:t>
                      </a:r>
                      <a:endPar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Yes </a:t>
                      </a:r>
                      <a:endParaRPr lang="en-US" sz="1600" b="0" dirty="0">
                        <a:solidFill>
                          <a:schemeClr val="tx1"/>
                        </a:solidFill>
                        <a:effectLst/>
                      </a:endParaRPr>
                    </a:p>
                    <a:p>
                      <a:pPr marL="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36402198"/>
                  </a:ext>
                </a:extLst>
              </a:tr>
              <a:tr h="386496">
                <a:tc>
                  <a:txBody>
                    <a:bodyPr/>
                    <a:lstStyle/>
                    <a:p>
                      <a:pPr marL="0" marR="0" algn="just">
                        <a:spcBef>
                          <a:spcPts val="0"/>
                        </a:spcBef>
                        <a:spcAft>
                          <a:spcPts val="0"/>
                        </a:spcAft>
                      </a:pPr>
                      <a:r>
                        <a:rPr lang="en-GB" sz="1600" u="none" dirty="0" err="1">
                          <a:solidFill>
                            <a:schemeClr val="bg1"/>
                          </a:solidFill>
                          <a:effectLst/>
                        </a:rPr>
                        <a:t>SCell</a:t>
                      </a:r>
                      <a:r>
                        <a:rPr lang="en-GB" sz="1600" u="none" dirty="0">
                          <a:solidFill>
                            <a:schemeClr val="bg1"/>
                          </a:solidFill>
                          <a:effectLst/>
                        </a:rPr>
                        <a:t> activation/deactivation delays</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a:solidFill>
                            <a:schemeClr val="tx1"/>
                          </a:solidFill>
                          <a:effectLst/>
                        </a:rPr>
                        <a:t> </a:t>
                      </a:r>
                      <a:endParaRPr lang="en-US" sz="1600" b="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268686495"/>
                  </a:ext>
                </a:extLst>
              </a:tr>
              <a:tr h="920229">
                <a:tc>
                  <a:txBody>
                    <a:bodyPr/>
                    <a:lstStyle/>
                    <a:p>
                      <a:pPr marL="0" marR="0" algn="just">
                        <a:spcBef>
                          <a:spcPts val="0"/>
                        </a:spcBef>
                        <a:spcAft>
                          <a:spcPts val="0"/>
                        </a:spcAft>
                      </a:pPr>
                      <a:r>
                        <a:rPr lang="en-GB" sz="1600" u="none">
                          <a:solidFill>
                            <a:schemeClr val="bg1"/>
                          </a:solidFill>
                          <a:effectLst/>
                        </a:rPr>
                        <a:t>Interruptions related to SCells addition, release, activation, deactivation</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Interruptions on serving cells due to any of the addition, release, activation, or deactivation procedures </a:t>
                      </a:r>
                      <a:endParaRPr lang="en-US" sz="1600" b="0" dirty="0">
                        <a:solidFill>
                          <a:schemeClr val="tx1"/>
                        </a:solidFill>
                        <a:effectLst/>
                      </a:endParaRPr>
                    </a:p>
                    <a:p>
                      <a:pPr marL="2413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1518868"/>
                  </a:ext>
                </a:extLst>
              </a:tr>
              <a:tr h="386496">
                <a:tc>
                  <a:txBody>
                    <a:bodyPr/>
                    <a:lstStyle/>
                    <a:p>
                      <a:pPr marL="0" marR="0" algn="just">
                        <a:spcBef>
                          <a:spcPts val="0"/>
                        </a:spcBef>
                        <a:spcAft>
                          <a:spcPts val="0"/>
                        </a:spcAft>
                      </a:pPr>
                      <a:r>
                        <a:rPr lang="en-GB" sz="1600" u="none">
                          <a:solidFill>
                            <a:schemeClr val="bg1"/>
                          </a:solidFill>
                          <a:effectLst/>
                        </a:rPr>
                        <a:t>PSCell addition/release delays</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a:solidFill>
                            <a:schemeClr val="tx1"/>
                          </a:solidFill>
                          <a:effectLst/>
                        </a:rPr>
                        <a:t> </a:t>
                      </a:r>
                      <a:endParaRPr lang="en-US" sz="1600" b="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926061213"/>
                  </a:ext>
                </a:extLst>
              </a:tr>
              <a:tr h="820179">
                <a:tc>
                  <a:txBody>
                    <a:bodyPr/>
                    <a:lstStyle/>
                    <a:p>
                      <a:pPr marL="0" marR="0" algn="just">
                        <a:spcBef>
                          <a:spcPts val="0"/>
                        </a:spcBef>
                        <a:spcAft>
                          <a:spcPts val="0"/>
                        </a:spcAft>
                      </a:pPr>
                      <a:r>
                        <a:rPr lang="en-GB" sz="1600" u="none">
                          <a:solidFill>
                            <a:schemeClr val="bg1"/>
                          </a:solidFill>
                          <a:effectLst/>
                        </a:rPr>
                        <a:t>Active BWP switching</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a:solidFill>
                            <a:schemeClr val="tx1"/>
                          </a:solidFill>
                          <a:effectLst/>
                        </a:rPr>
                        <a:t>Interruptions at active BWP switching</a:t>
                      </a:r>
                    </a:p>
                    <a:p>
                      <a:pPr marL="342900" marR="0" lvl="0" indent="-342900" algn="just">
                        <a:spcBef>
                          <a:spcPts val="0"/>
                        </a:spcBef>
                        <a:spcAft>
                          <a:spcPts val="0"/>
                        </a:spcAft>
                        <a:buFont typeface="Times New Roman" panose="02020603050405020304" pitchFamily="18" charset="0"/>
                        <a:buChar char="-"/>
                      </a:pPr>
                      <a:r>
                        <a:rPr lang="en-US" sz="1600" b="0">
                          <a:solidFill>
                            <a:schemeClr val="tx1"/>
                          </a:solidFill>
                          <a:effectLst/>
                        </a:rPr>
                        <a:t>Active BWP switching delay</a:t>
                      </a:r>
                      <a:endParaRPr lang="en-US" sz="16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t>
                      </a:r>
                      <a:endParaRPr lang="en-US" sz="1600" b="0" dirty="0">
                        <a:solidFill>
                          <a:schemeClr val="tx1"/>
                        </a:solidFill>
                        <a:effectLst/>
                      </a:endParaRPr>
                    </a:p>
                    <a:p>
                      <a:pPr marL="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1459000815"/>
                  </a:ext>
                </a:extLst>
              </a:tr>
              <a:tr h="195549">
                <a:tc>
                  <a:txBody>
                    <a:bodyPr/>
                    <a:lstStyle/>
                    <a:p>
                      <a:pPr marL="0" marR="0" algn="just">
                        <a:spcBef>
                          <a:spcPts val="0"/>
                        </a:spcBef>
                        <a:spcAft>
                          <a:spcPts val="0"/>
                        </a:spcAft>
                      </a:pPr>
                      <a:r>
                        <a:rPr lang="en-GB" sz="1600" u="none" dirty="0">
                          <a:solidFill>
                            <a:schemeClr val="bg1"/>
                          </a:solidFill>
                          <a:effectLst/>
                        </a:rPr>
                        <a:t>TCI switching</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u="none" dirty="0">
                          <a:solidFill>
                            <a:schemeClr val="tx1"/>
                          </a:solidFill>
                          <a:effectLst/>
                        </a:rPr>
                        <a:t>TCI switching delay</a:t>
                      </a:r>
                      <a:endParaRPr lang="en-US" sz="1600" b="0" u="none"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u="none" dirty="0">
                          <a:solidFill>
                            <a:schemeClr val="tx1"/>
                          </a:solidFill>
                          <a:effectLst/>
                          <a:latin typeface="Times New Roman" panose="02020603050405020304" pitchFamily="18" charset="0"/>
                          <a:ea typeface="MS Mincho" panose="02020609040205080304" pitchFamily="49" charset="-128"/>
                        </a:rPr>
                        <a:t>FFS</a:t>
                      </a:r>
                      <a:endParaRPr lang="en-US" sz="1600" b="0" u="none"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48336729"/>
                  </a:ext>
                </a:extLst>
              </a:tr>
            </a:tbl>
          </a:graphicData>
        </a:graphic>
      </p:graphicFrame>
    </p:spTree>
    <p:extLst>
      <p:ext uri="{BB962C8B-B14F-4D97-AF65-F5344CB8AC3E}">
        <p14:creationId xmlns:p14="http://schemas.microsoft.com/office/powerpoint/2010/main" val="1115964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a:t>
            </a:r>
          </a:p>
        </p:txBody>
      </p:sp>
      <p:sp>
        <p:nvSpPr>
          <p:cNvPr id="5" name="Rectangle 1">
            <a:extLst>
              <a:ext uri="{FF2B5EF4-FFF2-40B4-BE49-F238E27FC236}">
                <a16:creationId xmlns:a16="http://schemas.microsoft.com/office/drawing/2014/main" id="{8C5DA761-AD11-4B98-AE5F-76F46E285587}"/>
              </a:ext>
            </a:extLst>
          </p:cNvPr>
          <p:cNvSpPr>
            <a:spLocks noChangeArrowheads="1"/>
          </p:cNvSpPr>
          <p:nvPr/>
        </p:nvSpPr>
        <p:spPr bwMode="auto">
          <a:xfrm>
            <a:off x="4360863" y="17653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4AD24D63-D784-4382-A27D-7E7746DEC66B}"/>
              </a:ext>
            </a:extLst>
          </p:cNvPr>
          <p:cNvSpPr txBox="1"/>
          <p:nvPr/>
        </p:nvSpPr>
        <p:spPr>
          <a:xfrm>
            <a:off x="1054755" y="1464876"/>
            <a:ext cx="6199464" cy="276999"/>
          </a:xfrm>
          <a:prstGeom prst="rect">
            <a:avLst/>
          </a:prstGeom>
          <a:noFill/>
        </p:spPr>
        <p:txBody>
          <a:bodyPr wrap="square" rtlCol="0">
            <a:spAutoFit/>
          </a:bodyPr>
          <a:lstStyle/>
          <a:p>
            <a:r>
              <a:rPr lang="en-US" sz="1200" dirty="0"/>
              <a:t>RAN4 already agreed to the following during this and the previous meeting.</a:t>
            </a:r>
          </a:p>
        </p:txBody>
      </p:sp>
      <p:sp>
        <p:nvSpPr>
          <p:cNvPr id="10" name="Rectangle 2">
            <a:extLst>
              <a:ext uri="{FF2B5EF4-FFF2-40B4-BE49-F238E27FC236}">
                <a16:creationId xmlns:a16="http://schemas.microsoft.com/office/drawing/2014/main" id="{2D06DE07-EAB9-4C76-B010-5944D277B9CA}"/>
              </a:ext>
            </a:extLst>
          </p:cNvPr>
          <p:cNvSpPr>
            <a:spLocks noChangeArrowheads="1"/>
          </p:cNvSpPr>
          <p:nvPr/>
        </p:nvSpPr>
        <p:spPr bwMode="auto">
          <a:xfrm>
            <a:off x="4257675" y="16843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Table 10">
            <a:extLst>
              <a:ext uri="{FF2B5EF4-FFF2-40B4-BE49-F238E27FC236}">
                <a16:creationId xmlns:a16="http://schemas.microsoft.com/office/drawing/2014/main" id="{30AAEEED-1CBB-4DAC-A6A8-3936B1763F03}"/>
              </a:ext>
            </a:extLst>
          </p:cNvPr>
          <p:cNvGraphicFramePr>
            <a:graphicFrameLocks noGrp="1"/>
          </p:cNvGraphicFramePr>
          <p:nvPr>
            <p:extLst>
              <p:ext uri="{D42A27DB-BD31-4B8C-83A1-F6EECF244321}">
                <p14:modId xmlns:p14="http://schemas.microsoft.com/office/powerpoint/2010/main" val="4083594680"/>
              </p:ext>
            </p:extLst>
          </p:nvPr>
        </p:nvGraphicFramePr>
        <p:xfrm>
          <a:off x="1167750" y="1741875"/>
          <a:ext cx="10841966" cy="5017164"/>
        </p:xfrm>
        <a:graphic>
          <a:graphicData uri="http://schemas.openxmlformats.org/drawingml/2006/table">
            <a:tbl>
              <a:tblPr firstRow="1" firstCol="1" bandRow="1">
                <a:tableStyleId>{5C22544A-7EE6-4342-B048-85BDC9FD1C3A}</a:tableStyleId>
              </a:tblPr>
              <a:tblGrid>
                <a:gridCol w="2704382">
                  <a:extLst>
                    <a:ext uri="{9D8B030D-6E8A-4147-A177-3AD203B41FA5}">
                      <a16:colId xmlns:a16="http://schemas.microsoft.com/office/drawing/2014/main" val="2940024978"/>
                    </a:ext>
                  </a:extLst>
                </a:gridCol>
                <a:gridCol w="4684143">
                  <a:extLst>
                    <a:ext uri="{9D8B030D-6E8A-4147-A177-3AD203B41FA5}">
                      <a16:colId xmlns:a16="http://schemas.microsoft.com/office/drawing/2014/main" val="2840431514"/>
                    </a:ext>
                  </a:extLst>
                </a:gridCol>
                <a:gridCol w="3453441">
                  <a:extLst>
                    <a:ext uri="{9D8B030D-6E8A-4147-A177-3AD203B41FA5}">
                      <a16:colId xmlns:a16="http://schemas.microsoft.com/office/drawing/2014/main" val="807685263"/>
                    </a:ext>
                  </a:extLst>
                </a:gridCol>
              </a:tblGrid>
              <a:tr h="389843">
                <a:tc>
                  <a:txBody>
                    <a:bodyPr/>
                    <a:lstStyle/>
                    <a:p>
                      <a:pPr marL="0" marR="0" algn="just">
                        <a:spcBef>
                          <a:spcPts val="0"/>
                        </a:spcBef>
                        <a:spcAft>
                          <a:spcPts val="0"/>
                        </a:spcAft>
                      </a:pPr>
                      <a:r>
                        <a:rPr lang="en-GB" sz="1600" b="1" u="none" dirty="0">
                          <a:solidFill>
                            <a:schemeClr val="bg1"/>
                          </a:solidFill>
                          <a:effectLst/>
                        </a:rPr>
                        <a:t>Requirements</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GB" sz="1600">
                          <a:effectLst/>
                        </a:rPr>
                        <a:t>Comments</a:t>
                      </a:r>
                      <a:endParaRPr lang="en-US" sz="16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US" sz="1600" dirty="0">
                          <a:effectLst/>
                        </a:rPr>
                        <a:t>Is requirement needed? </a:t>
                      </a:r>
                    </a:p>
                    <a:p>
                      <a:pPr marL="0" marR="0" algn="ctr">
                        <a:spcBef>
                          <a:spcPts val="0"/>
                        </a:spcBef>
                        <a:spcAft>
                          <a:spcPts val="0"/>
                        </a:spcAft>
                      </a:pPr>
                      <a:r>
                        <a:rPr lang="en-US" sz="1600" dirty="0">
                          <a:effectLst/>
                        </a:rPr>
                        <a:t> </a:t>
                      </a:r>
                      <a:endParaRPr lang="en-US" sz="16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531441026"/>
                  </a:ext>
                </a:extLst>
              </a:tr>
              <a:tr h="259895">
                <a:tc>
                  <a:txBody>
                    <a:bodyPr/>
                    <a:lstStyle/>
                    <a:p>
                      <a:pPr marL="0" marR="0" algn="just">
                        <a:spcBef>
                          <a:spcPts val="0"/>
                        </a:spcBef>
                        <a:spcAft>
                          <a:spcPts val="0"/>
                        </a:spcAft>
                      </a:pPr>
                      <a:r>
                        <a:rPr lang="en-GB" sz="1600" b="1" u="none" dirty="0">
                          <a:solidFill>
                            <a:schemeClr val="bg1"/>
                          </a:solidFill>
                          <a:effectLst/>
                        </a:rPr>
                        <a:t>RLM</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a:solidFill>
                            <a:schemeClr val="tx1"/>
                          </a:solidFill>
                          <a:effectLst/>
                          <a:latin typeface="Times New Roman" panose="02020603050405020304" pitchFamily="18" charset="0"/>
                          <a:cs typeface="Times New Roman" panose="02020603050405020304" pitchFamily="18" charset="0"/>
                        </a:rPr>
                        <a:t>Requirements for RLM, e.g., based on SSB, CSI-RS or both </a:t>
                      </a:r>
                      <a:endParaRPr lang="en-US" sz="1600" b="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cs typeface="Times New Roman" panose="02020603050405020304" pitchFamily="18" charset="0"/>
                        </a:rPr>
                        <a:t>FFS</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1627990735"/>
                  </a:ext>
                </a:extLst>
              </a:tr>
              <a:tr h="389843">
                <a:tc>
                  <a:txBody>
                    <a:bodyPr/>
                    <a:lstStyle/>
                    <a:p>
                      <a:pPr marL="0" marR="0" algn="just">
                        <a:spcBef>
                          <a:spcPts val="0"/>
                        </a:spcBef>
                        <a:spcAft>
                          <a:spcPts val="0"/>
                        </a:spcAft>
                      </a:pPr>
                      <a:r>
                        <a:rPr lang="en-GB" sz="1600" b="1" u="none">
                          <a:solidFill>
                            <a:schemeClr val="bg1"/>
                          </a:solidFill>
                          <a:effectLst/>
                        </a:rPr>
                        <a:t>Link recovery procedures</a:t>
                      </a:r>
                      <a:endParaRPr lang="en-US" sz="1600" b="1" u="none">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cs typeface="Times New Roman" panose="02020603050405020304" pitchFamily="18" charset="0"/>
                        </a:rPr>
                        <a:t>Requirements for SSB-based and CSI-RS based BFD and CBD</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cs typeface="Times New Roman" panose="02020603050405020304" pitchFamily="18" charset="0"/>
                        </a:rPr>
                        <a:t>FFS</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3396874173"/>
                  </a:ext>
                </a:extLst>
              </a:tr>
              <a:tr h="779686">
                <a:tc>
                  <a:txBody>
                    <a:bodyPr/>
                    <a:lstStyle/>
                    <a:p>
                      <a:pPr marL="0" marR="0" algn="just">
                        <a:spcBef>
                          <a:spcPts val="0"/>
                        </a:spcBef>
                        <a:spcAft>
                          <a:spcPts val="0"/>
                        </a:spcAft>
                      </a:pPr>
                      <a:r>
                        <a:rPr lang="en-GB" sz="1600" b="1" u="none">
                          <a:solidFill>
                            <a:schemeClr val="bg1"/>
                          </a:solidFill>
                          <a:effectLst/>
                        </a:rPr>
                        <a:t>Measurements requirements (time duration, number of cells, etc.) </a:t>
                      </a:r>
                      <a:endParaRPr lang="en-US" sz="1600" b="1" u="none">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cs typeface="Times New Roman" panose="02020603050405020304" pitchFamily="18" charset="0"/>
                        </a:rPr>
                        <a:t> </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US" sz="1600" b="0" dirty="0">
                          <a:solidFill>
                            <a:schemeClr val="tx1"/>
                          </a:solidFill>
                          <a:effectLst/>
                          <a:latin typeface="Times New Roman" panose="02020603050405020304" pitchFamily="18" charset="0"/>
                          <a:cs typeface="Times New Roman" panose="02020603050405020304" pitchFamily="18" charset="0"/>
                        </a:rPr>
                        <a:t>FFS</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1237404458"/>
                  </a:ext>
                </a:extLst>
              </a:tr>
              <a:tr h="519790">
                <a:tc>
                  <a:txBody>
                    <a:bodyPr/>
                    <a:lstStyle/>
                    <a:p>
                      <a:pPr marL="0" marR="0" algn="just">
                        <a:spcBef>
                          <a:spcPts val="0"/>
                        </a:spcBef>
                        <a:spcAft>
                          <a:spcPts val="0"/>
                        </a:spcAft>
                      </a:pPr>
                      <a:r>
                        <a:rPr lang="en-GB" sz="1600" b="1" u="none" dirty="0">
                          <a:solidFill>
                            <a:schemeClr val="bg1"/>
                          </a:solidFill>
                          <a:effectLst/>
                        </a:rPr>
                        <a:t>Measurement accuracy requirements</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a:solidFill>
                            <a:schemeClr val="tx1"/>
                          </a:solidFill>
                          <a:effectLst/>
                          <a:latin typeface="Times New Roman" panose="02020603050405020304" pitchFamily="18" charset="0"/>
                          <a:cs typeface="Times New Roman" panose="02020603050405020304" pitchFamily="18" charset="0"/>
                        </a:rPr>
                        <a:t> </a:t>
                      </a:r>
                      <a:endParaRPr lang="en-US" sz="1600" b="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cs typeface="Times New Roman" panose="02020603050405020304" pitchFamily="18" charset="0"/>
                        </a:rPr>
                        <a:t>FFS</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2399646410"/>
                  </a:ext>
                </a:extLst>
              </a:tr>
              <a:tr h="543312">
                <a:tc rowSpan="2">
                  <a:txBody>
                    <a:bodyPr/>
                    <a:lstStyle/>
                    <a:p>
                      <a:pPr marL="0" marR="0" algn="just">
                        <a:spcBef>
                          <a:spcPts val="0"/>
                        </a:spcBef>
                        <a:spcAft>
                          <a:spcPts val="0"/>
                        </a:spcAft>
                      </a:pPr>
                      <a:r>
                        <a:rPr lang="en-GB" sz="1600" b="1" u="none" dirty="0">
                          <a:solidFill>
                            <a:schemeClr val="bg1"/>
                          </a:solidFill>
                          <a:effectLst/>
                        </a:rPr>
                        <a:t>MT timing related requirements</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cs typeface="Times New Roman" panose="02020603050405020304" pitchFamily="18" charset="0"/>
                        </a:rPr>
                        <a:t>MT transmit timing (</a:t>
                      </a:r>
                      <a:r>
                        <a:rPr lang="en-US" sz="1600" b="0" dirty="0" err="1">
                          <a:solidFill>
                            <a:schemeClr val="tx1"/>
                          </a:solidFill>
                          <a:effectLst/>
                          <a:latin typeface="Times New Roman" panose="02020603050405020304" pitchFamily="18" charset="0"/>
                          <a:cs typeface="Times New Roman" panose="02020603050405020304" pitchFamily="18" charset="0"/>
                        </a:rPr>
                        <a:t>Te</a:t>
                      </a:r>
                      <a:r>
                        <a:rPr lang="en-US" sz="1600" b="0" dirty="0">
                          <a:solidFill>
                            <a:schemeClr val="tx1"/>
                          </a:solidFill>
                          <a:effectLst/>
                          <a:latin typeface="Times New Roman" panose="02020603050405020304" pitchFamily="18" charset="0"/>
                          <a:cs typeface="Times New Roman" panose="02020603050405020304" pitchFamily="18" charset="0"/>
                        </a:rPr>
                        <a:t> and </a:t>
                      </a:r>
                      <a:r>
                        <a:rPr lang="en-US" sz="1600" b="0" dirty="0" err="1">
                          <a:solidFill>
                            <a:schemeClr val="tx1"/>
                          </a:solidFill>
                          <a:effectLst/>
                          <a:latin typeface="Times New Roman" panose="02020603050405020304" pitchFamily="18" charset="0"/>
                          <a:cs typeface="Times New Roman" panose="02020603050405020304" pitchFamily="18" charset="0"/>
                        </a:rPr>
                        <a:t>Tq</a:t>
                      </a:r>
                      <a:r>
                        <a:rPr lang="en-US" sz="1600" b="0" dirty="0">
                          <a:solidFill>
                            <a:schemeClr val="tx1"/>
                          </a:solidFill>
                          <a:effectLst/>
                          <a:latin typeface="Times New Roman" panose="02020603050405020304" pitchFamily="18" charset="0"/>
                          <a:cs typeface="Times New Roman" panose="02020603050405020304" pitchFamily="18" charset="0"/>
                        </a:rPr>
                        <a:t>)</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cs typeface="Times New Roman" panose="02020603050405020304" pitchFamily="18" charset="0"/>
                        </a:rPr>
                        <a:t>Timing Advance</a:t>
                      </a:r>
                      <a:endPar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US" sz="1600" b="0" dirty="0">
                          <a:solidFill>
                            <a:schemeClr val="tx1"/>
                          </a:solidFill>
                          <a:effectLst/>
                          <a:latin typeface="Times New Roman" panose="02020603050405020304" pitchFamily="18" charset="0"/>
                          <a:cs typeface="Times New Roman" panose="02020603050405020304" pitchFamily="18" charset="0"/>
                        </a:rPr>
                        <a:t>Yes </a:t>
                      </a:r>
                      <a:r>
                        <a:rPr lang="en-GB" sz="1600" b="0" dirty="0">
                          <a:solidFill>
                            <a:schemeClr val="tx1"/>
                          </a:solidFill>
                          <a:effectLst/>
                          <a:latin typeface="Times New Roman" panose="02020603050405020304" pitchFamily="18" charset="0"/>
                          <a:cs typeface="Times New Roman" panose="02020603050405020304" pitchFamily="18" charset="0"/>
                        </a:rPr>
                        <a:t> </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1674550815"/>
                  </a:ext>
                </a:extLst>
              </a:tr>
              <a:tr h="543312">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MRTD</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MTTD</a:t>
                      </a:r>
                    </a:p>
                  </a:txBody>
                  <a:tcPr marL="44101" marR="44101" marT="0" marB="0"/>
                </a:tc>
                <a:tc>
                  <a:txBody>
                    <a:bodyPr/>
                    <a:lstStyle/>
                    <a:p>
                      <a:pPr marL="0" marR="0" algn="just">
                        <a:spcBef>
                          <a:spcPts val="0"/>
                        </a:spcBef>
                        <a:spcAft>
                          <a:spcPts val="0"/>
                        </a:spcAft>
                      </a:pPr>
                      <a:r>
                        <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Yes if carrier aggregation band combinations are introduced</a:t>
                      </a:r>
                    </a:p>
                  </a:txBody>
                  <a:tcPr marL="44101" marR="44101" marT="0" marB="0"/>
                </a:tc>
                <a:extLst>
                  <a:ext uri="{0D108BD9-81ED-4DB2-BD59-A6C34878D82A}">
                    <a16:rowId xmlns:a16="http://schemas.microsoft.com/office/drawing/2014/main" val="2517258189"/>
                  </a:ext>
                </a:extLst>
              </a:tr>
              <a:tr h="389843">
                <a:tc>
                  <a:txBody>
                    <a:bodyPr/>
                    <a:lstStyle/>
                    <a:p>
                      <a:pPr marL="0" marR="0" algn="just">
                        <a:spcBef>
                          <a:spcPts val="0"/>
                        </a:spcBef>
                        <a:spcAft>
                          <a:spcPts val="0"/>
                        </a:spcAft>
                      </a:pPr>
                      <a:r>
                        <a:rPr lang="en-GB" sz="1600" u="none">
                          <a:solidFill>
                            <a:schemeClr val="bg1"/>
                          </a:solidFill>
                          <a:effectLst/>
                        </a:rPr>
                        <a:t>Switching time between MT and DU</a:t>
                      </a:r>
                      <a:endParaRPr lang="en-US" sz="1600" u="none">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a:solidFill>
                            <a:schemeClr val="accent2">
                              <a:lumMod val="50000"/>
                            </a:schemeClr>
                          </a:solidFill>
                          <a:effectLst/>
                        </a:rPr>
                        <a:t>---</a:t>
                      </a:r>
                      <a:endParaRPr lang="en-US" sz="1600" b="1">
                        <a:solidFill>
                          <a:schemeClr val="accent2">
                            <a:lumMod val="50000"/>
                          </a:schemeClr>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ea typeface="MS Mincho" panose="02020609040205080304" pitchFamily="49" charset="-128"/>
                        </a:rPr>
                        <a:t>TBD in RAN4 RF session</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895571481"/>
                  </a:ext>
                </a:extLst>
              </a:tr>
              <a:tr h="330075">
                <a:tc rowSpan="3">
                  <a:txBody>
                    <a:bodyPr/>
                    <a:lstStyle/>
                    <a:p>
                      <a:pPr marL="0" marR="0" algn="just">
                        <a:spcBef>
                          <a:spcPts val="0"/>
                        </a:spcBef>
                        <a:spcAft>
                          <a:spcPts val="0"/>
                        </a:spcAft>
                      </a:pPr>
                      <a:r>
                        <a:rPr lang="en-GB" sz="1600" u="none" dirty="0">
                          <a:solidFill>
                            <a:schemeClr val="bg1"/>
                          </a:solidFill>
                          <a:effectLst/>
                        </a:rPr>
                        <a:t>DU timing related requirements</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rowSpan="2">
                  <a:txBody>
                    <a:bodyPr/>
                    <a:lstStyle/>
                    <a:p>
                      <a:pPr marL="342900" marR="0" lvl="0" indent="-342900" algn="just">
                        <a:spcBef>
                          <a:spcPts val="0"/>
                        </a:spcBef>
                        <a:spcAft>
                          <a:spcPts val="0"/>
                        </a:spcAft>
                        <a:buFont typeface="Times New Roman" panose="02020603050405020304" pitchFamily="18" charset="0"/>
                        <a:buChar char="-"/>
                      </a:pPr>
                      <a:r>
                        <a:rPr lang="en-US" sz="1600" b="0" u="none" dirty="0">
                          <a:solidFill>
                            <a:schemeClr val="tx1"/>
                          </a:solidFill>
                          <a:effectLst/>
                        </a:rPr>
                        <a:t>3 us requirement</a:t>
                      </a:r>
                    </a:p>
                  </a:txBody>
                  <a:tcPr marL="44101" marR="44101" marT="0" marB="0"/>
                </a:tc>
                <a:tc>
                  <a:txBody>
                    <a:bodyPr/>
                    <a:lstStyle/>
                    <a:p>
                      <a:pPr marL="0" marR="0" algn="just">
                        <a:spcBef>
                          <a:spcPts val="0"/>
                        </a:spcBef>
                        <a:spcAft>
                          <a:spcPts val="0"/>
                        </a:spcAft>
                      </a:pPr>
                      <a:r>
                        <a:rPr lang="en-US" sz="1600" b="0" u="none" dirty="0">
                          <a:solidFill>
                            <a:schemeClr val="tx1"/>
                          </a:solidFill>
                          <a:effectLst/>
                        </a:rPr>
                        <a:t>Yes</a:t>
                      </a:r>
                      <a:endParaRPr lang="en-US" sz="1600" b="0" u="none" dirty="0">
                        <a:solidFill>
                          <a:schemeClr val="tx1"/>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180115183"/>
                  </a:ext>
                </a:extLst>
              </a:tr>
              <a:tr h="0">
                <a:tc vMerge="1">
                  <a:txBody>
                    <a:bodyPr/>
                    <a:lstStyle/>
                    <a:p>
                      <a:endParaRPr lang="en-US"/>
                    </a:p>
                  </a:txBody>
                  <a:tcPr/>
                </a:tc>
                <a:tc vMerge="1">
                  <a:txBody>
                    <a:bodyPr/>
                    <a:lstStyle/>
                    <a:p>
                      <a:endParaRPr lang="en-US"/>
                    </a:p>
                  </a:txBody>
                  <a:tcPr/>
                </a:tc>
                <a:tc rowSpan="2">
                  <a:txBody>
                    <a:bodyPr/>
                    <a:lstStyle/>
                    <a:p>
                      <a:pPr marL="0" marR="0" algn="just">
                        <a:spcBef>
                          <a:spcPts val="0"/>
                        </a:spcBef>
                        <a:spcAft>
                          <a:spcPts val="0"/>
                        </a:spcAft>
                      </a:pPr>
                      <a:r>
                        <a:rPr lang="en-US" sz="1600" b="0" u="none" dirty="0">
                          <a:solidFill>
                            <a:schemeClr val="tx1"/>
                          </a:solidFill>
                          <a:effectLst/>
                          <a:latin typeface="Times New Roman" panose="02020603050405020304" pitchFamily="18" charset="0"/>
                          <a:ea typeface="MS Mincho" panose="02020609040205080304" pitchFamily="49" charset="-128"/>
                        </a:rPr>
                        <a:t>FFS</a:t>
                      </a:r>
                    </a:p>
                  </a:txBody>
                  <a:tcPr marL="44101" marR="44101" marT="0" marB="0"/>
                </a:tc>
                <a:extLst>
                  <a:ext uri="{0D108BD9-81ED-4DB2-BD59-A6C34878D82A}">
                    <a16:rowId xmlns:a16="http://schemas.microsoft.com/office/drawing/2014/main" val="72127180"/>
                  </a:ext>
                </a:extLst>
              </a:tr>
              <a:tr h="324869">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0" u="none"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T_delta</a:t>
                      </a:r>
                      <a:r>
                        <a:rPr lang="en-US" sz="1600" b="0" u="none"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command</a:t>
                      </a:r>
                    </a:p>
                  </a:txBody>
                  <a:tcPr marL="44101" marR="44101" marT="0" marB="0"/>
                </a:tc>
                <a:tc vMerge="1">
                  <a:txBody>
                    <a:bodyPr/>
                    <a:lstStyle/>
                    <a:p>
                      <a:endParaRPr lang="en-US"/>
                    </a:p>
                  </a:txBody>
                  <a:tcPr/>
                </a:tc>
                <a:extLst>
                  <a:ext uri="{0D108BD9-81ED-4DB2-BD59-A6C34878D82A}">
                    <a16:rowId xmlns:a16="http://schemas.microsoft.com/office/drawing/2014/main" val="1185881154"/>
                  </a:ext>
                </a:extLst>
              </a:tr>
            </a:tbl>
          </a:graphicData>
        </a:graphic>
      </p:graphicFrame>
    </p:spTree>
    <p:extLst>
      <p:ext uri="{BB962C8B-B14F-4D97-AF65-F5344CB8AC3E}">
        <p14:creationId xmlns:p14="http://schemas.microsoft.com/office/powerpoint/2010/main" val="1784639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III</a:t>
            </a:r>
          </a:p>
        </p:txBody>
      </p:sp>
      <p:sp>
        <p:nvSpPr>
          <p:cNvPr id="3" name="Content Placeholder 2">
            <a:extLst>
              <a:ext uri="{FF2B5EF4-FFF2-40B4-BE49-F238E27FC236}">
                <a16:creationId xmlns:a16="http://schemas.microsoft.com/office/drawing/2014/main" id="{9BD02D5B-D374-48AB-9DA1-E27C49F6CEBE}"/>
              </a:ext>
            </a:extLst>
          </p:cNvPr>
          <p:cNvSpPr>
            <a:spLocks noGrp="1"/>
          </p:cNvSpPr>
          <p:nvPr>
            <p:ph idx="1"/>
          </p:nvPr>
        </p:nvSpPr>
        <p:spPr>
          <a:xfrm>
            <a:off x="838200" y="1825625"/>
            <a:ext cx="11353800" cy="4351338"/>
          </a:xfrm>
        </p:spPr>
        <p:txBody>
          <a:bodyPr>
            <a:normAutofit/>
          </a:bodyPr>
          <a:lstStyle/>
          <a:p>
            <a:r>
              <a:rPr lang="en-US" sz="2400" dirty="0"/>
              <a:t>IAB network planning depends very much on defining some minimum RRM requirements for the IAB MTs. Without RRM requirements it is not possible for an operator to plan for an IAB network.</a:t>
            </a:r>
          </a:p>
          <a:p>
            <a:r>
              <a:rPr lang="en-GB" sz="2400" dirty="0"/>
              <a:t>Ensuring inter-operability among different IAB nodes is very important to guarantee the performance of an IAB network. Inter-operability can be achieved by defining RRM requirements for IAB nodes. </a:t>
            </a:r>
            <a:endParaRPr lang="en-US" sz="2400" dirty="0"/>
          </a:p>
          <a:p>
            <a:r>
              <a:rPr lang="en-GB" sz="2400" dirty="0"/>
              <a:t>FR2 is the main use case for Rel-16 IAB networks. Defining RLM, BFD and CBD related requirements is essential to guarantee performance in FR2 IAB network.</a:t>
            </a:r>
          </a:p>
          <a:p>
            <a:pPr marL="0" indent="0">
              <a:buNone/>
            </a:pPr>
            <a:endParaRPr lang="en-US" dirty="0"/>
          </a:p>
          <a:p>
            <a:endParaRPr lang="en-US" sz="2400" dirty="0"/>
          </a:p>
          <a:p>
            <a:endParaRPr lang="en-US" sz="2400" dirty="0"/>
          </a:p>
        </p:txBody>
      </p:sp>
      <p:sp>
        <p:nvSpPr>
          <p:cNvPr id="6" name="TextBox 5">
            <a:extLst>
              <a:ext uri="{FF2B5EF4-FFF2-40B4-BE49-F238E27FC236}">
                <a16:creationId xmlns:a16="http://schemas.microsoft.com/office/drawing/2014/main" id="{C50F1155-F2AC-42A4-98A8-5EF2B96300F5}"/>
              </a:ext>
            </a:extLst>
          </p:cNvPr>
          <p:cNvSpPr txBox="1"/>
          <p:nvPr/>
        </p:nvSpPr>
        <p:spPr>
          <a:xfrm>
            <a:off x="838200" y="6555181"/>
            <a:ext cx="6913228" cy="446276"/>
          </a:xfrm>
          <a:prstGeom prst="rect">
            <a:avLst/>
          </a:prstGeom>
          <a:noFill/>
        </p:spPr>
        <p:txBody>
          <a:bodyPr wrap="square" rtlCol="0">
            <a:spAutoFit/>
          </a:bodyPr>
          <a:lstStyle/>
          <a:p>
            <a:r>
              <a:rPr lang="en-GB" sz="1100" dirty="0"/>
              <a:t>Reference:  R4-1909929, Defining RRM requirements for IAB nodes. </a:t>
            </a:r>
            <a:endParaRPr lang="en-US" sz="1100" dirty="0"/>
          </a:p>
          <a:p>
            <a:endParaRPr lang="en-US" sz="1200" dirty="0"/>
          </a:p>
        </p:txBody>
      </p:sp>
    </p:spTree>
    <p:extLst>
      <p:ext uri="{BB962C8B-B14F-4D97-AF65-F5344CB8AC3E}">
        <p14:creationId xmlns:p14="http://schemas.microsoft.com/office/powerpoint/2010/main" val="3487178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0F0F-E871-4276-B4DE-825E8F2EC074}"/>
              </a:ext>
            </a:extLst>
          </p:cNvPr>
          <p:cNvSpPr>
            <a:spLocks noGrp="1"/>
          </p:cNvSpPr>
          <p:nvPr>
            <p:ph type="title"/>
          </p:nvPr>
        </p:nvSpPr>
        <p:spPr>
          <a:xfrm>
            <a:off x="729143" y="0"/>
            <a:ext cx="10515600" cy="1325563"/>
          </a:xfrm>
        </p:spPr>
        <p:txBody>
          <a:bodyPr/>
          <a:lstStyle/>
          <a:p>
            <a:r>
              <a:rPr lang="en-US" dirty="0"/>
              <a:t>Way Forward - I</a:t>
            </a:r>
          </a:p>
        </p:txBody>
      </p:sp>
      <p:sp>
        <p:nvSpPr>
          <p:cNvPr id="5" name="TextBox 4">
            <a:extLst>
              <a:ext uri="{FF2B5EF4-FFF2-40B4-BE49-F238E27FC236}">
                <a16:creationId xmlns:a16="http://schemas.microsoft.com/office/drawing/2014/main" id="{FE2DCA6B-66B9-43F0-8888-53ED74F4F2E2}"/>
              </a:ext>
            </a:extLst>
          </p:cNvPr>
          <p:cNvSpPr txBox="1"/>
          <p:nvPr/>
        </p:nvSpPr>
        <p:spPr>
          <a:xfrm>
            <a:off x="947257" y="1111625"/>
            <a:ext cx="7903128" cy="338554"/>
          </a:xfrm>
          <a:prstGeom prst="rect">
            <a:avLst/>
          </a:prstGeom>
          <a:noFill/>
        </p:spPr>
        <p:txBody>
          <a:bodyPr wrap="square" rtlCol="0">
            <a:spAutoFit/>
          </a:bodyPr>
          <a:lstStyle/>
          <a:p>
            <a:r>
              <a:rPr lang="en-US" sz="1600" dirty="0"/>
              <a:t>RAN4 agrees to define IAB RRM requirements based on the following table.</a:t>
            </a:r>
          </a:p>
        </p:txBody>
      </p:sp>
      <p:graphicFrame>
        <p:nvGraphicFramePr>
          <p:cNvPr id="6" name="Table 5">
            <a:extLst>
              <a:ext uri="{FF2B5EF4-FFF2-40B4-BE49-F238E27FC236}">
                <a16:creationId xmlns:a16="http://schemas.microsoft.com/office/drawing/2014/main" id="{3A09CD6D-E241-49C1-BC2B-2F43634AF028}"/>
              </a:ext>
            </a:extLst>
          </p:cNvPr>
          <p:cNvGraphicFramePr>
            <a:graphicFrameLocks noGrp="1"/>
          </p:cNvGraphicFramePr>
          <p:nvPr>
            <p:extLst>
              <p:ext uri="{D42A27DB-BD31-4B8C-83A1-F6EECF244321}">
                <p14:modId xmlns:p14="http://schemas.microsoft.com/office/powerpoint/2010/main" val="25906539"/>
              </p:ext>
            </p:extLst>
          </p:nvPr>
        </p:nvGraphicFramePr>
        <p:xfrm>
          <a:off x="1014369" y="1828767"/>
          <a:ext cx="10515601" cy="4899763"/>
        </p:xfrm>
        <a:graphic>
          <a:graphicData uri="http://schemas.openxmlformats.org/drawingml/2006/table">
            <a:tbl>
              <a:tblPr firstRow="1" firstCol="1" bandRow="1">
                <a:tableStyleId>{5C22544A-7EE6-4342-B048-85BDC9FD1C3A}</a:tableStyleId>
              </a:tblPr>
              <a:tblGrid>
                <a:gridCol w="3109637">
                  <a:extLst>
                    <a:ext uri="{9D8B030D-6E8A-4147-A177-3AD203B41FA5}">
                      <a16:colId xmlns:a16="http://schemas.microsoft.com/office/drawing/2014/main" val="2539919620"/>
                    </a:ext>
                  </a:extLst>
                </a:gridCol>
                <a:gridCol w="4787658">
                  <a:extLst>
                    <a:ext uri="{9D8B030D-6E8A-4147-A177-3AD203B41FA5}">
                      <a16:colId xmlns:a16="http://schemas.microsoft.com/office/drawing/2014/main" val="3196096753"/>
                    </a:ext>
                  </a:extLst>
                </a:gridCol>
                <a:gridCol w="2618306">
                  <a:extLst>
                    <a:ext uri="{9D8B030D-6E8A-4147-A177-3AD203B41FA5}">
                      <a16:colId xmlns:a16="http://schemas.microsoft.com/office/drawing/2014/main" val="3658199147"/>
                    </a:ext>
                  </a:extLst>
                </a:gridCol>
              </a:tblGrid>
              <a:tr h="368092">
                <a:tc>
                  <a:txBody>
                    <a:bodyPr/>
                    <a:lstStyle/>
                    <a:p>
                      <a:pPr marL="0" marR="0" algn="just">
                        <a:spcBef>
                          <a:spcPts val="0"/>
                        </a:spcBef>
                        <a:spcAft>
                          <a:spcPts val="0"/>
                        </a:spcAft>
                      </a:pPr>
                      <a:r>
                        <a:rPr lang="en-GB" sz="1600" dirty="0">
                          <a:effectLst/>
                        </a:rPr>
                        <a:t>Requirements</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GB" sz="1600">
                          <a:effectLst/>
                        </a:rPr>
                        <a:t>Comments</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US" sz="1600">
                          <a:effectLst/>
                        </a:rPr>
                        <a:t>Is requirement needed? </a:t>
                      </a:r>
                    </a:p>
                    <a:p>
                      <a:pPr marL="0" marR="0" algn="ctr">
                        <a:spcBef>
                          <a:spcPts val="0"/>
                        </a:spcBef>
                        <a:spcAft>
                          <a:spcPts val="0"/>
                        </a:spcAft>
                      </a:pPr>
                      <a:r>
                        <a:rPr lang="en-US" sz="1600">
                          <a:effectLst/>
                        </a:rPr>
                        <a:t> </a:t>
                      </a:r>
                      <a:endParaRPr lang="en-US" sz="16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227527264"/>
                  </a:ext>
                </a:extLst>
              </a:tr>
              <a:tr h="426373">
                <a:tc>
                  <a:txBody>
                    <a:bodyPr/>
                    <a:lstStyle/>
                    <a:p>
                      <a:pPr marL="0" marR="0" algn="just">
                        <a:spcBef>
                          <a:spcPts val="0"/>
                        </a:spcBef>
                        <a:spcAft>
                          <a:spcPts val="0"/>
                        </a:spcAft>
                      </a:pPr>
                      <a:r>
                        <a:rPr lang="en-GB" sz="1600" u="none">
                          <a:solidFill>
                            <a:schemeClr val="bg1"/>
                          </a:solidFill>
                          <a:effectLst/>
                        </a:rPr>
                        <a:t>Cell reselection</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GB" sz="1600" b="0" dirty="0">
                          <a:solidFill>
                            <a:schemeClr val="tx1"/>
                          </a:solidFill>
                          <a:effectLst/>
                        </a:rPr>
                        <a:t>Intra-frequency</a:t>
                      </a:r>
                      <a:endParaRPr lang="en-US" sz="1600" b="0" dirty="0">
                        <a:solidFill>
                          <a:schemeClr val="tx1"/>
                        </a:solidFill>
                        <a:effectLst/>
                      </a:endParaRPr>
                    </a:p>
                    <a:p>
                      <a:pPr marL="342900" marR="0" lvl="0" indent="-342900" algn="just">
                        <a:spcBef>
                          <a:spcPts val="0"/>
                        </a:spcBef>
                        <a:spcAft>
                          <a:spcPts val="0"/>
                        </a:spcAft>
                        <a:buFont typeface="Times New Roman" panose="02020603050405020304" pitchFamily="18" charset="0"/>
                        <a:buChar char="-"/>
                      </a:pPr>
                      <a:r>
                        <a:rPr lang="en-GB" sz="1600" b="0" dirty="0">
                          <a:solidFill>
                            <a:schemeClr val="tx1"/>
                          </a:solidFill>
                          <a:effectLst/>
                        </a:rPr>
                        <a:t>Inter-frequency</a:t>
                      </a:r>
                      <a:endParaRPr lang="en-US" sz="16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(already agreed)</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18970136"/>
                  </a:ext>
                </a:extLst>
              </a:tr>
              <a:tr h="264566">
                <a:tc>
                  <a:txBody>
                    <a:bodyPr/>
                    <a:lstStyle/>
                    <a:p>
                      <a:pPr marL="0" marR="0" algn="just">
                        <a:spcBef>
                          <a:spcPts val="0"/>
                        </a:spcBef>
                        <a:spcAft>
                          <a:spcPts val="0"/>
                        </a:spcAft>
                      </a:pPr>
                      <a:r>
                        <a:rPr lang="en-GB" sz="1600" b="1" i="1" u="sng" dirty="0">
                          <a:solidFill>
                            <a:schemeClr val="bg1"/>
                          </a:solidFill>
                          <a:effectLst/>
                        </a:rPr>
                        <a:t>Handover</a:t>
                      </a:r>
                      <a:endParaRPr lang="en-US" sz="1600" b="1" i="1" u="sng"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u="sng" dirty="0">
                          <a:solidFill>
                            <a:srgbClr val="0070C0"/>
                          </a:solidFill>
                          <a:effectLst/>
                        </a:rPr>
                        <a:t> </a:t>
                      </a:r>
                      <a:endParaRPr lang="en-US" sz="1600" b="0" u="sng" dirty="0">
                        <a:solidFill>
                          <a:srgbClr val="0070C0"/>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US" sz="1600" b="1" i="1" u="sng" dirty="0">
                          <a:solidFill>
                            <a:schemeClr val="tx1"/>
                          </a:solidFill>
                          <a:effectLst/>
                        </a:rPr>
                        <a:t>No</a:t>
                      </a:r>
                      <a:endParaRPr lang="en-US" sz="1600" b="1" i="1" u="sng"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17840934"/>
                  </a:ext>
                </a:extLst>
              </a:tr>
              <a:tr h="809802">
                <a:tc>
                  <a:txBody>
                    <a:bodyPr/>
                    <a:lstStyle/>
                    <a:p>
                      <a:pPr marL="0" marR="0" algn="just">
                        <a:spcBef>
                          <a:spcPts val="0"/>
                        </a:spcBef>
                        <a:spcAft>
                          <a:spcPts val="0"/>
                        </a:spcAft>
                      </a:pPr>
                      <a:r>
                        <a:rPr lang="en-GB" sz="1600" u="none" dirty="0">
                          <a:solidFill>
                            <a:schemeClr val="bg1"/>
                          </a:solidFill>
                          <a:effectLst/>
                        </a:rPr>
                        <a:t>RRC Connection Mobility Control</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RRC re-establishment</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Random access</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rPr>
                        <a:t>RRC release with redirection</a:t>
                      </a:r>
                      <a:endPar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Yes (already agreed)</a:t>
                      </a:r>
                      <a:endParaRPr lang="en-US" sz="1600" b="0" dirty="0">
                        <a:solidFill>
                          <a:schemeClr val="tx1"/>
                        </a:solidFill>
                        <a:effectLst/>
                      </a:endParaRPr>
                    </a:p>
                    <a:p>
                      <a:pPr marL="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36402198"/>
                  </a:ext>
                </a:extLst>
              </a:tr>
              <a:tr h="386496">
                <a:tc>
                  <a:txBody>
                    <a:bodyPr/>
                    <a:lstStyle/>
                    <a:p>
                      <a:pPr marL="0" marR="0" algn="just">
                        <a:spcBef>
                          <a:spcPts val="0"/>
                        </a:spcBef>
                        <a:spcAft>
                          <a:spcPts val="0"/>
                        </a:spcAft>
                      </a:pPr>
                      <a:r>
                        <a:rPr lang="en-GB" sz="1600" u="none" dirty="0" err="1">
                          <a:solidFill>
                            <a:schemeClr val="bg1"/>
                          </a:solidFill>
                          <a:effectLst/>
                        </a:rPr>
                        <a:t>SCell</a:t>
                      </a:r>
                      <a:r>
                        <a:rPr lang="en-GB" sz="1600" u="none" dirty="0">
                          <a:solidFill>
                            <a:schemeClr val="bg1"/>
                          </a:solidFill>
                          <a:effectLst/>
                        </a:rPr>
                        <a:t> activation/deactivation delays</a:t>
                      </a:r>
                      <a:endParaRPr lang="en-US" sz="1600" u="none"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a:solidFill>
                            <a:schemeClr val="tx1"/>
                          </a:solidFill>
                          <a:effectLst/>
                        </a:rPr>
                        <a:t> </a:t>
                      </a:r>
                      <a:endParaRPr lang="en-US" sz="1600" b="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(already agreed)</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268686495"/>
                  </a:ext>
                </a:extLst>
              </a:tr>
              <a:tr h="920229">
                <a:tc>
                  <a:txBody>
                    <a:bodyPr/>
                    <a:lstStyle/>
                    <a:p>
                      <a:pPr marL="0" marR="0" algn="just">
                        <a:spcBef>
                          <a:spcPts val="0"/>
                        </a:spcBef>
                        <a:spcAft>
                          <a:spcPts val="0"/>
                        </a:spcAft>
                      </a:pPr>
                      <a:r>
                        <a:rPr lang="en-GB" sz="1600" u="none">
                          <a:solidFill>
                            <a:schemeClr val="bg1"/>
                          </a:solidFill>
                          <a:effectLst/>
                        </a:rPr>
                        <a:t>Interruptions related to SCells addition, release, activation, deactivation</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Interruptions on serving cells due to any of the addition, release, activation, or deactivation procedures </a:t>
                      </a:r>
                      <a:endParaRPr lang="en-US" sz="1600" b="0" dirty="0">
                        <a:solidFill>
                          <a:schemeClr val="tx1"/>
                        </a:solidFill>
                        <a:effectLst/>
                      </a:endParaRPr>
                    </a:p>
                    <a:p>
                      <a:pPr marL="2413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(already agreed)</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1518868"/>
                  </a:ext>
                </a:extLst>
              </a:tr>
              <a:tr h="386496">
                <a:tc>
                  <a:txBody>
                    <a:bodyPr/>
                    <a:lstStyle/>
                    <a:p>
                      <a:pPr marL="0" marR="0" algn="just">
                        <a:spcBef>
                          <a:spcPts val="0"/>
                        </a:spcBef>
                        <a:spcAft>
                          <a:spcPts val="0"/>
                        </a:spcAft>
                      </a:pPr>
                      <a:r>
                        <a:rPr lang="en-GB" sz="1600" u="none">
                          <a:solidFill>
                            <a:schemeClr val="bg1"/>
                          </a:solidFill>
                          <a:effectLst/>
                        </a:rPr>
                        <a:t>PSCell addition/release delays</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a:solidFill>
                            <a:schemeClr val="tx1"/>
                          </a:solidFill>
                          <a:effectLst/>
                        </a:rPr>
                        <a:t> </a:t>
                      </a:r>
                      <a:endParaRPr lang="en-US" sz="1600" b="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(already agreed)</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926061213"/>
                  </a:ext>
                </a:extLst>
              </a:tr>
              <a:tr h="811790">
                <a:tc>
                  <a:txBody>
                    <a:bodyPr/>
                    <a:lstStyle/>
                    <a:p>
                      <a:pPr marL="0" marR="0" algn="just">
                        <a:spcBef>
                          <a:spcPts val="0"/>
                        </a:spcBef>
                        <a:spcAft>
                          <a:spcPts val="0"/>
                        </a:spcAft>
                      </a:pPr>
                      <a:r>
                        <a:rPr lang="en-GB" sz="1600" u="none">
                          <a:solidFill>
                            <a:schemeClr val="bg1"/>
                          </a:solidFill>
                          <a:effectLst/>
                        </a:rPr>
                        <a:t>Active BWP switching</a:t>
                      </a:r>
                      <a:endParaRPr lang="en-US" sz="1600" u="none">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a:solidFill>
                            <a:schemeClr val="tx1"/>
                          </a:solidFill>
                          <a:effectLst/>
                        </a:rPr>
                        <a:t>Interruptions at active BWP switching</a:t>
                      </a:r>
                    </a:p>
                    <a:p>
                      <a:pPr marL="342900" marR="0" lvl="0" indent="-342900" algn="just">
                        <a:spcBef>
                          <a:spcPts val="0"/>
                        </a:spcBef>
                        <a:spcAft>
                          <a:spcPts val="0"/>
                        </a:spcAft>
                        <a:buFont typeface="Times New Roman" panose="02020603050405020304" pitchFamily="18" charset="0"/>
                        <a:buChar char="-"/>
                      </a:pPr>
                      <a:r>
                        <a:rPr lang="en-US" sz="1600" b="0">
                          <a:solidFill>
                            <a:schemeClr val="tx1"/>
                          </a:solidFill>
                          <a:effectLst/>
                        </a:rPr>
                        <a:t>Active BWP switching delay</a:t>
                      </a:r>
                      <a:endParaRPr lang="en-US" sz="16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b="0" dirty="0">
                          <a:solidFill>
                            <a:schemeClr val="tx1"/>
                          </a:solidFill>
                          <a:effectLst/>
                        </a:rPr>
                        <a:t>No (already agreed)</a:t>
                      </a:r>
                      <a:endParaRPr lang="en-US" sz="1600" b="0" dirty="0">
                        <a:solidFill>
                          <a:schemeClr val="tx1"/>
                        </a:solidFill>
                        <a:effectLst/>
                      </a:endParaRPr>
                    </a:p>
                    <a:p>
                      <a:pPr marL="0" marR="0" algn="just">
                        <a:spcBef>
                          <a:spcPts val="0"/>
                        </a:spcBef>
                        <a:spcAft>
                          <a:spcPts val="0"/>
                        </a:spcAft>
                      </a:pPr>
                      <a:r>
                        <a:rPr lang="en-GB" sz="1600" b="0" dirty="0">
                          <a:solidFill>
                            <a:schemeClr val="tx1"/>
                          </a:solidFill>
                          <a:effectLst/>
                        </a:rPr>
                        <a:t> </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1459000815"/>
                  </a:ext>
                </a:extLst>
              </a:tr>
              <a:tr h="195549">
                <a:tc>
                  <a:txBody>
                    <a:bodyPr/>
                    <a:lstStyle/>
                    <a:p>
                      <a:pPr marL="0" marR="0" algn="just">
                        <a:spcBef>
                          <a:spcPts val="0"/>
                        </a:spcBef>
                        <a:spcAft>
                          <a:spcPts val="0"/>
                        </a:spcAft>
                      </a:pPr>
                      <a:r>
                        <a:rPr lang="en-GB" sz="1600" i="1" u="sng" dirty="0">
                          <a:solidFill>
                            <a:schemeClr val="bg1"/>
                          </a:solidFill>
                          <a:effectLst/>
                        </a:rPr>
                        <a:t>TCI switching</a:t>
                      </a:r>
                      <a:endParaRPr lang="en-US" sz="1600" i="1" u="sng" dirty="0">
                        <a:solidFill>
                          <a:schemeClr val="bg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1" i="1" u="sng" dirty="0">
                          <a:solidFill>
                            <a:schemeClr val="tx1"/>
                          </a:solidFill>
                          <a:effectLst/>
                        </a:rPr>
                        <a:t>TCI switching delay</a:t>
                      </a:r>
                      <a:endParaRPr lang="en-US" sz="1600" b="1" i="1" u="sng"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ea typeface="MS Mincho" panose="02020609040205080304" pitchFamily="49" charset="-128"/>
                        </a:rPr>
                        <a:t>No</a:t>
                      </a:r>
                      <a:endParaRPr lang="en-US" sz="1600" b="1" i="1" u="sng" dirty="0">
                        <a:solidFill>
                          <a:schemeClr val="tx1"/>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48336729"/>
                  </a:ext>
                </a:extLst>
              </a:tr>
            </a:tbl>
          </a:graphicData>
        </a:graphic>
      </p:graphicFrame>
    </p:spTree>
    <p:extLst>
      <p:ext uri="{BB962C8B-B14F-4D97-AF65-F5344CB8AC3E}">
        <p14:creationId xmlns:p14="http://schemas.microsoft.com/office/powerpoint/2010/main" val="2057875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a:xfrm>
            <a:off x="838200" y="28256"/>
            <a:ext cx="10515600" cy="1325563"/>
          </a:xfrm>
        </p:spPr>
        <p:txBody>
          <a:bodyPr/>
          <a:lstStyle/>
          <a:p>
            <a:r>
              <a:rPr lang="en-US" dirty="0"/>
              <a:t>Way Forward - II</a:t>
            </a:r>
          </a:p>
        </p:txBody>
      </p:sp>
      <p:sp>
        <p:nvSpPr>
          <p:cNvPr id="5" name="Rectangle 1">
            <a:extLst>
              <a:ext uri="{FF2B5EF4-FFF2-40B4-BE49-F238E27FC236}">
                <a16:creationId xmlns:a16="http://schemas.microsoft.com/office/drawing/2014/main" id="{8C5DA761-AD11-4B98-AE5F-76F46E285587}"/>
              </a:ext>
            </a:extLst>
          </p:cNvPr>
          <p:cNvSpPr>
            <a:spLocks noChangeArrowheads="1"/>
          </p:cNvSpPr>
          <p:nvPr/>
        </p:nvSpPr>
        <p:spPr bwMode="auto">
          <a:xfrm>
            <a:off x="4360863" y="17653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4AD24D63-D784-4382-A27D-7E7746DEC66B}"/>
              </a:ext>
            </a:extLst>
          </p:cNvPr>
          <p:cNvSpPr txBox="1"/>
          <p:nvPr/>
        </p:nvSpPr>
        <p:spPr>
          <a:xfrm>
            <a:off x="919479" y="1125558"/>
            <a:ext cx="7922596" cy="338554"/>
          </a:xfrm>
          <a:prstGeom prst="rect">
            <a:avLst/>
          </a:prstGeom>
          <a:noFill/>
        </p:spPr>
        <p:txBody>
          <a:bodyPr wrap="square" rtlCol="0">
            <a:spAutoFit/>
          </a:bodyPr>
          <a:lstStyle/>
          <a:p>
            <a:r>
              <a:rPr lang="en-US" sz="1600" dirty="0"/>
              <a:t>RAN4 agrees to define IAB RRM requirements based on the following table.</a:t>
            </a:r>
          </a:p>
        </p:txBody>
      </p:sp>
      <p:sp>
        <p:nvSpPr>
          <p:cNvPr id="10" name="Rectangle 2">
            <a:extLst>
              <a:ext uri="{FF2B5EF4-FFF2-40B4-BE49-F238E27FC236}">
                <a16:creationId xmlns:a16="http://schemas.microsoft.com/office/drawing/2014/main" id="{2D06DE07-EAB9-4C76-B010-5944D277B9CA}"/>
              </a:ext>
            </a:extLst>
          </p:cNvPr>
          <p:cNvSpPr>
            <a:spLocks noChangeArrowheads="1"/>
          </p:cNvSpPr>
          <p:nvPr/>
        </p:nvSpPr>
        <p:spPr bwMode="auto">
          <a:xfrm>
            <a:off x="4257675" y="16843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Table 7">
            <a:extLst>
              <a:ext uri="{FF2B5EF4-FFF2-40B4-BE49-F238E27FC236}">
                <a16:creationId xmlns:a16="http://schemas.microsoft.com/office/drawing/2014/main" id="{945DCEE8-C7A9-4261-B2EC-671769E111F2}"/>
              </a:ext>
            </a:extLst>
          </p:cNvPr>
          <p:cNvGraphicFramePr>
            <a:graphicFrameLocks noGrp="1"/>
          </p:cNvGraphicFramePr>
          <p:nvPr>
            <p:extLst>
              <p:ext uri="{D42A27DB-BD31-4B8C-83A1-F6EECF244321}">
                <p14:modId xmlns:p14="http://schemas.microsoft.com/office/powerpoint/2010/main" val="4291247083"/>
              </p:ext>
            </p:extLst>
          </p:nvPr>
        </p:nvGraphicFramePr>
        <p:xfrm>
          <a:off x="1167750" y="1741875"/>
          <a:ext cx="10841966" cy="5017164"/>
        </p:xfrm>
        <a:graphic>
          <a:graphicData uri="http://schemas.openxmlformats.org/drawingml/2006/table">
            <a:tbl>
              <a:tblPr firstRow="1" firstCol="1" bandRow="1">
                <a:tableStyleId>{5C22544A-7EE6-4342-B048-85BDC9FD1C3A}</a:tableStyleId>
              </a:tblPr>
              <a:tblGrid>
                <a:gridCol w="2704382">
                  <a:extLst>
                    <a:ext uri="{9D8B030D-6E8A-4147-A177-3AD203B41FA5}">
                      <a16:colId xmlns:a16="http://schemas.microsoft.com/office/drawing/2014/main" val="2940024978"/>
                    </a:ext>
                  </a:extLst>
                </a:gridCol>
                <a:gridCol w="4348922">
                  <a:extLst>
                    <a:ext uri="{9D8B030D-6E8A-4147-A177-3AD203B41FA5}">
                      <a16:colId xmlns:a16="http://schemas.microsoft.com/office/drawing/2014/main" val="2840431514"/>
                    </a:ext>
                  </a:extLst>
                </a:gridCol>
                <a:gridCol w="3788662">
                  <a:extLst>
                    <a:ext uri="{9D8B030D-6E8A-4147-A177-3AD203B41FA5}">
                      <a16:colId xmlns:a16="http://schemas.microsoft.com/office/drawing/2014/main" val="807685263"/>
                    </a:ext>
                  </a:extLst>
                </a:gridCol>
              </a:tblGrid>
              <a:tr h="389843">
                <a:tc>
                  <a:txBody>
                    <a:bodyPr/>
                    <a:lstStyle/>
                    <a:p>
                      <a:pPr marL="0" marR="0" algn="just">
                        <a:spcBef>
                          <a:spcPts val="0"/>
                        </a:spcBef>
                        <a:spcAft>
                          <a:spcPts val="0"/>
                        </a:spcAft>
                      </a:pPr>
                      <a:r>
                        <a:rPr lang="en-GB" sz="1600" b="1" u="none" dirty="0">
                          <a:solidFill>
                            <a:schemeClr val="bg1"/>
                          </a:solidFill>
                          <a:effectLst/>
                        </a:rPr>
                        <a:t>Requirements</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GB" sz="1600" dirty="0">
                          <a:effectLst/>
                        </a:rPr>
                        <a:t>Comments</a:t>
                      </a:r>
                      <a:endParaRPr lang="en-US" sz="1600" dirty="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US" sz="1600" dirty="0">
                          <a:effectLst/>
                        </a:rPr>
                        <a:t>Is requirement needed? </a:t>
                      </a:r>
                    </a:p>
                    <a:p>
                      <a:pPr marL="0" marR="0" algn="ctr">
                        <a:spcBef>
                          <a:spcPts val="0"/>
                        </a:spcBef>
                        <a:spcAft>
                          <a:spcPts val="0"/>
                        </a:spcAft>
                      </a:pPr>
                      <a:r>
                        <a:rPr lang="en-US" sz="1600" dirty="0">
                          <a:effectLst/>
                        </a:rPr>
                        <a:t> </a:t>
                      </a:r>
                      <a:endParaRPr lang="en-US" sz="16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531441026"/>
                  </a:ext>
                </a:extLst>
              </a:tr>
              <a:tr h="259895">
                <a:tc>
                  <a:txBody>
                    <a:bodyPr/>
                    <a:lstStyle/>
                    <a:p>
                      <a:pPr marL="0" marR="0" algn="just">
                        <a:spcBef>
                          <a:spcPts val="0"/>
                        </a:spcBef>
                        <a:spcAft>
                          <a:spcPts val="0"/>
                        </a:spcAft>
                      </a:pPr>
                      <a:r>
                        <a:rPr lang="en-GB" sz="1600" b="1" i="1" u="sng" dirty="0">
                          <a:solidFill>
                            <a:schemeClr val="bg1"/>
                          </a:solidFill>
                          <a:effectLst/>
                        </a:rPr>
                        <a:t>RLM</a:t>
                      </a:r>
                      <a:endParaRPr lang="en-US" sz="1600" b="1" i="1" u="sng"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Requirements for SSB based and CSI-RS based RLM evaluation period</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Yes for no-DRX mode</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1627990735"/>
                  </a:ext>
                </a:extLst>
              </a:tr>
              <a:tr h="389843">
                <a:tc>
                  <a:txBody>
                    <a:bodyPr/>
                    <a:lstStyle/>
                    <a:p>
                      <a:pPr marL="0" marR="0" algn="just">
                        <a:spcBef>
                          <a:spcPts val="0"/>
                        </a:spcBef>
                        <a:spcAft>
                          <a:spcPts val="0"/>
                        </a:spcAft>
                      </a:pPr>
                      <a:r>
                        <a:rPr lang="en-GB" sz="1600" b="1" i="1" u="sng">
                          <a:solidFill>
                            <a:schemeClr val="bg1"/>
                          </a:solidFill>
                          <a:effectLst/>
                        </a:rPr>
                        <a:t>Link recovery procedures</a:t>
                      </a:r>
                      <a:endParaRPr lang="en-US" sz="1600" b="1" i="1" u="sng">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Requirements for SSB-based and CSI-RS based BFD and CBD evaluation period</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Yes for no-DRX mode</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3396874173"/>
                  </a:ext>
                </a:extLst>
              </a:tr>
              <a:tr h="779686">
                <a:tc>
                  <a:txBody>
                    <a:bodyPr/>
                    <a:lstStyle/>
                    <a:p>
                      <a:pPr marL="0" marR="0" algn="just">
                        <a:spcBef>
                          <a:spcPts val="0"/>
                        </a:spcBef>
                        <a:spcAft>
                          <a:spcPts val="0"/>
                        </a:spcAft>
                      </a:pPr>
                      <a:r>
                        <a:rPr lang="en-GB" sz="1600" b="1" i="1" u="sng">
                          <a:solidFill>
                            <a:schemeClr val="bg1"/>
                          </a:solidFill>
                          <a:effectLst/>
                        </a:rPr>
                        <a:t>Measurements requirements (time duration, number of cells, etc.) </a:t>
                      </a:r>
                      <a:endParaRPr lang="en-US" sz="1600" b="1" i="1" u="sng">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 </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No</a:t>
                      </a:r>
                    </a:p>
                  </a:txBody>
                  <a:tcPr marL="44101" marR="44101" marT="0" marB="0"/>
                </a:tc>
                <a:extLst>
                  <a:ext uri="{0D108BD9-81ED-4DB2-BD59-A6C34878D82A}">
                    <a16:rowId xmlns:a16="http://schemas.microsoft.com/office/drawing/2014/main" val="1237404458"/>
                  </a:ext>
                </a:extLst>
              </a:tr>
              <a:tr h="519790">
                <a:tc>
                  <a:txBody>
                    <a:bodyPr/>
                    <a:lstStyle/>
                    <a:p>
                      <a:pPr marL="0" marR="0" algn="just">
                        <a:spcBef>
                          <a:spcPts val="0"/>
                        </a:spcBef>
                        <a:spcAft>
                          <a:spcPts val="0"/>
                        </a:spcAft>
                      </a:pPr>
                      <a:r>
                        <a:rPr lang="en-GB" sz="1600" b="1" i="1" u="sng" dirty="0">
                          <a:solidFill>
                            <a:schemeClr val="bg1"/>
                          </a:solidFill>
                          <a:effectLst/>
                        </a:rPr>
                        <a:t>Measurement accuracy requirements</a:t>
                      </a:r>
                      <a:endParaRPr lang="en-US" sz="1600" b="1" i="1" u="sng"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i="1" u="sng">
                          <a:solidFill>
                            <a:schemeClr val="tx1"/>
                          </a:solidFill>
                          <a:effectLst/>
                          <a:latin typeface="Times New Roman" panose="02020603050405020304" pitchFamily="18" charset="0"/>
                          <a:cs typeface="Times New Roman" panose="02020603050405020304" pitchFamily="18" charset="0"/>
                        </a:rPr>
                        <a:t> </a:t>
                      </a:r>
                      <a:endParaRPr lang="en-US" sz="1600" b="1" i="1" u="sng">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600" b="1" i="1" u="sng" dirty="0">
                          <a:solidFill>
                            <a:schemeClr val="tx1"/>
                          </a:solidFill>
                          <a:effectLst/>
                          <a:latin typeface="Times New Roman" panose="02020603050405020304" pitchFamily="18" charset="0"/>
                          <a:cs typeface="Times New Roman" panose="02020603050405020304" pitchFamily="18" charset="0"/>
                        </a:rPr>
                        <a:t>No</a:t>
                      </a:r>
                      <a:endParaRPr lang="en-US" sz="1600" b="1" i="1" u="sng"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2399646410"/>
                  </a:ext>
                </a:extLst>
              </a:tr>
              <a:tr h="543312">
                <a:tc rowSpan="2">
                  <a:txBody>
                    <a:bodyPr/>
                    <a:lstStyle/>
                    <a:p>
                      <a:pPr marL="0" marR="0" algn="just">
                        <a:spcBef>
                          <a:spcPts val="0"/>
                        </a:spcBef>
                        <a:spcAft>
                          <a:spcPts val="0"/>
                        </a:spcAft>
                      </a:pPr>
                      <a:r>
                        <a:rPr lang="en-GB" sz="1600" b="1" u="none" dirty="0">
                          <a:solidFill>
                            <a:schemeClr val="bg1"/>
                          </a:solidFill>
                          <a:effectLst/>
                        </a:rPr>
                        <a:t>MT timing related requirements</a:t>
                      </a:r>
                      <a:endParaRPr lang="en-US" sz="1600" b="1" u="none"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cs typeface="Times New Roman" panose="02020603050405020304" pitchFamily="18" charset="0"/>
                        </a:rPr>
                        <a:t>MT transmit timing (</a:t>
                      </a:r>
                      <a:r>
                        <a:rPr lang="en-US" sz="1600" b="0" dirty="0" err="1">
                          <a:solidFill>
                            <a:schemeClr val="tx1"/>
                          </a:solidFill>
                          <a:effectLst/>
                          <a:latin typeface="Times New Roman" panose="02020603050405020304" pitchFamily="18" charset="0"/>
                          <a:cs typeface="Times New Roman" panose="02020603050405020304" pitchFamily="18" charset="0"/>
                        </a:rPr>
                        <a:t>Te</a:t>
                      </a:r>
                      <a:r>
                        <a:rPr lang="en-US" sz="1600" b="0" dirty="0">
                          <a:solidFill>
                            <a:schemeClr val="tx1"/>
                          </a:solidFill>
                          <a:effectLst/>
                          <a:latin typeface="Times New Roman" panose="02020603050405020304" pitchFamily="18" charset="0"/>
                          <a:cs typeface="Times New Roman" panose="02020603050405020304" pitchFamily="18" charset="0"/>
                        </a:rPr>
                        <a:t> and </a:t>
                      </a:r>
                      <a:r>
                        <a:rPr lang="en-US" sz="1600" b="0" dirty="0" err="1">
                          <a:solidFill>
                            <a:schemeClr val="tx1"/>
                          </a:solidFill>
                          <a:effectLst/>
                          <a:latin typeface="Times New Roman" panose="02020603050405020304" pitchFamily="18" charset="0"/>
                          <a:cs typeface="Times New Roman" panose="02020603050405020304" pitchFamily="18" charset="0"/>
                        </a:rPr>
                        <a:t>Tq</a:t>
                      </a:r>
                      <a:r>
                        <a:rPr lang="en-US" sz="1600" b="0" dirty="0">
                          <a:solidFill>
                            <a:schemeClr val="tx1"/>
                          </a:solidFill>
                          <a:effectLst/>
                          <a:latin typeface="Times New Roman" panose="02020603050405020304" pitchFamily="18" charset="0"/>
                          <a:cs typeface="Times New Roman" panose="02020603050405020304" pitchFamily="18" charset="0"/>
                        </a:rPr>
                        <a:t>)</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cs typeface="Times New Roman" panose="02020603050405020304" pitchFamily="18" charset="0"/>
                        </a:rPr>
                        <a:t>Timing Advance</a:t>
                      </a:r>
                      <a:endPar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US" sz="1600" b="0" dirty="0">
                          <a:solidFill>
                            <a:schemeClr val="tx1"/>
                          </a:solidFill>
                          <a:effectLst/>
                          <a:latin typeface="Times New Roman" panose="02020603050405020304" pitchFamily="18" charset="0"/>
                          <a:cs typeface="Times New Roman" panose="02020603050405020304" pitchFamily="18" charset="0"/>
                        </a:rPr>
                        <a:t>Yes </a:t>
                      </a:r>
                      <a:r>
                        <a:rPr lang="en-GB" sz="1600" b="0" dirty="0">
                          <a:solidFill>
                            <a:schemeClr val="tx1"/>
                          </a:solidFill>
                          <a:effectLst/>
                          <a:latin typeface="Times New Roman" panose="02020603050405020304" pitchFamily="18" charset="0"/>
                          <a:cs typeface="Times New Roman" panose="02020603050405020304" pitchFamily="18" charset="0"/>
                        </a:rPr>
                        <a:t> </a:t>
                      </a:r>
                      <a:r>
                        <a:rPr lang="en-GB" sz="1600" b="0" dirty="0">
                          <a:solidFill>
                            <a:schemeClr val="tx1"/>
                          </a:solidFill>
                          <a:effectLst/>
                        </a:rPr>
                        <a:t>(already agreed)</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1674550815"/>
                  </a:ext>
                </a:extLst>
              </a:tr>
              <a:tr h="543312">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MRTD</a:t>
                      </a:r>
                    </a:p>
                    <a:p>
                      <a:pPr marL="342900" marR="0" lvl="0" indent="-342900" algn="just">
                        <a:spcBef>
                          <a:spcPts val="0"/>
                        </a:spcBef>
                        <a:spcAft>
                          <a:spcPts val="0"/>
                        </a:spcAft>
                        <a:buFont typeface="Times New Roman" panose="02020603050405020304" pitchFamily="18" charset="0"/>
                        <a:buChar char="-"/>
                      </a:pPr>
                      <a:r>
                        <a:rPr lang="en-US" sz="16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MTTD</a:t>
                      </a:r>
                    </a:p>
                  </a:txBody>
                  <a:tcPr marL="44101" marR="44101" marT="0" marB="0"/>
                </a:tc>
                <a:tc>
                  <a:txBody>
                    <a:bodyPr/>
                    <a:lstStyle/>
                    <a:p>
                      <a:pPr marL="0" marR="0" algn="just">
                        <a:spcBef>
                          <a:spcPts val="0"/>
                        </a:spcBef>
                        <a:spcAft>
                          <a:spcPts val="0"/>
                        </a:spcAft>
                      </a:pPr>
                      <a:r>
                        <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Yes if carrier aggregation band combinations are introduced </a:t>
                      </a:r>
                      <a:r>
                        <a:rPr lang="en-GB" sz="1600" b="0" dirty="0">
                          <a:solidFill>
                            <a:schemeClr val="tx1"/>
                          </a:solidFill>
                          <a:effectLst/>
                        </a:rPr>
                        <a:t>(already agreed)</a:t>
                      </a:r>
                      <a:endParaRPr lang="en-US" sz="1600" b="0" dirty="0">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txBody>
                  <a:tcPr marL="44101" marR="44101" marT="0" marB="0"/>
                </a:tc>
                <a:extLst>
                  <a:ext uri="{0D108BD9-81ED-4DB2-BD59-A6C34878D82A}">
                    <a16:rowId xmlns:a16="http://schemas.microsoft.com/office/drawing/2014/main" val="2517258189"/>
                  </a:ext>
                </a:extLst>
              </a:tr>
              <a:tr h="389843">
                <a:tc>
                  <a:txBody>
                    <a:bodyPr/>
                    <a:lstStyle/>
                    <a:p>
                      <a:pPr marL="0" marR="0" algn="just">
                        <a:spcBef>
                          <a:spcPts val="0"/>
                        </a:spcBef>
                        <a:spcAft>
                          <a:spcPts val="0"/>
                        </a:spcAft>
                      </a:pPr>
                      <a:r>
                        <a:rPr lang="en-GB" sz="1600" u="none">
                          <a:solidFill>
                            <a:schemeClr val="bg1"/>
                          </a:solidFill>
                          <a:effectLst/>
                        </a:rPr>
                        <a:t>Switching time between MT and DU</a:t>
                      </a:r>
                      <a:endParaRPr lang="en-US" sz="1600" u="none">
                        <a:solidFill>
                          <a:schemeClr val="bg1"/>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a:solidFill>
                            <a:schemeClr val="accent2">
                              <a:lumMod val="50000"/>
                            </a:schemeClr>
                          </a:solidFill>
                          <a:effectLst/>
                        </a:rPr>
                        <a:t>---</a:t>
                      </a:r>
                      <a:endParaRPr lang="en-US" sz="1600" b="1">
                        <a:solidFill>
                          <a:schemeClr val="accent2">
                            <a:lumMod val="50000"/>
                          </a:schemeClr>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0" dirty="0">
                          <a:solidFill>
                            <a:schemeClr val="tx1"/>
                          </a:solidFill>
                          <a:effectLst/>
                          <a:latin typeface="Times New Roman" panose="02020603050405020304" pitchFamily="18" charset="0"/>
                          <a:ea typeface="MS Mincho" panose="02020609040205080304" pitchFamily="49" charset="-128"/>
                        </a:rPr>
                        <a:t>TBD in RAN4 RF session </a:t>
                      </a:r>
                      <a:r>
                        <a:rPr lang="en-GB" sz="1600" b="0" dirty="0">
                          <a:solidFill>
                            <a:schemeClr val="tx1"/>
                          </a:solidFill>
                          <a:effectLst/>
                        </a:rPr>
                        <a:t>(already agreed)</a:t>
                      </a:r>
                      <a:endParaRPr lang="en-US" sz="1600" b="0" dirty="0">
                        <a:solidFill>
                          <a:schemeClr val="tx1"/>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895571481"/>
                  </a:ext>
                </a:extLst>
              </a:tr>
              <a:tr h="330075">
                <a:tc rowSpan="3">
                  <a:txBody>
                    <a:bodyPr/>
                    <a:lstStyle/>
                    <a:p>
                      <a:pPr marL="0" marR="0" algn="just">
                        <a:spcBef>
                          <a:spcPts val="0"/>
                        </a:spcBef>
                        <a:spcAft>
                          <a:spcPts val="0"/>
                        </a:spcAft>
                      </a:pPr>
                      <a:r>
                        <a:rPr lang="en-GB" sz="1600" b="1" i="1" u="sng" dirty="0">
                          <a:solidFill>
                            <a:schemeClr val="bg1"/>
                          </a:solidFill>
                          <a:effectLst/>
                        </a:rPr>
                        <a:t>DU timing related requirements</a:t>
                      </a:r>
                      <a:endParaRPr lang="en-US" sz="1600" b="1" i="1" u="sng" dirty="0">
                        <a:solidFill>
                          <a:schemeClr val="bg1"/>
                        </a:solidFill>
                        <a:effectLst/>
                        <a:latin typeface="Times New Roman" panose="02020603050405020304" pitchFamily="18" charset="0"/>
                        <a:ea typeface="MS Mincho" panose="02020609040205080304" pitchFamily="49" charset="-128"/>
                      </a:endParaRPr>
                    </a:p>
                  </a:txBody>
                  <a:tcPr marL="44101" marR="44101" marT="0" marB="0"/>
                </a:tc>
                <a:tc rowSpan="2">
                  <a:txBody>
                    <a:bodyPr/>
                    <a:lstStyle/>
                    <a:p>
                      <a:pPr marL="342900" marR="0" lvl="0" indent="-342900" algn="just">
                        <a:spcBef>
                          <a:spcPts val="0"/>
                        </a:spcBef>
                        <a:spcAft>
                          <a:spcPts val="0"/>
                        </a:spcAft>
                        <a:buFont typeface="Times New Roman" panose="02020603050405020304" pitchFamily="18" charset="0"/>
                        <a:buChar char="-"/>
                      </a:pPr>
                      <a:r>
                        <a:rPr lang="en-US" sz="1600" b="0" i="0" u="none" dirty="0">
                          <a:solidFill>
                            <a:schemeClr val="tx1"/>
                          </a:solidFill>
                          <a:effectLst/>
                        </a:rPr>
                        <a:t>3 us requirement</a:t>
                      </a:r>
                    </a:p>
                  </a:txBody>
                  <a:tcPr marL="44101" marR="44101" marT="0" marB="0"/>
                </a:tc>
                <a:tc>
                  <a:txBody>
                    <a:bodyPr/>
                    <a:lstStyle/>
                    <a:p>
                      <a:pPr marL="0" marR="0" algn="just">
                        <a:spcBef>
                          <a:spcPts val="0"/>
                        </a:spcBef>
                        <a:spcAft>
                          <a:spcPts val="0"/>
                        </a:spcAft>
                      </a:pPr>
                      <a:r>
                        <a:rPr lang="en-US" sz="1600" b="0" i="0" u="none" dirty="0">
                          <a:solidFill>
                            <a:schemeClr val="tx1"/>
                          </a:solidFill>
                          <a:effectLst/>
                        </a:rPr>
                        <a:t>Yes </a:t>
                      </a:r>
                      <a:r>
                        <a:rPr lang="en-GB" sz="1600" b="0" i="0" dirty="0">
                          <a:solidFill>
                            <a:schemeClr val="tx1"/>
                          </a:solidFill>
                          <a:effectLst/>
                        </a:rPr>
                        <a:t>(already agreed)</a:t>
                      </a:r>
                      <a:endParaRPr lang="en-US" sz="1600" b="0" i="0" u="none" dirty="0">
                        <a:solidFill>
                          <a:schemeClr val="tx1"/>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180115183"/>
                  </a:ext>
                </a:extLst>
              </a:tr>
              <a:tr h="0">
                <a:tc vMerge="1">
                  <a:txBody>
                    <a:bodyPr/>
                    <a:lstStyle/>
                    <a:p>
                      <a:endParaRPr lang="en-US"/>
                    </a:p>
                  </a:txBody>
                  <a:tcPr/>
                </a:tc>
                <a:tc vMerge="1">
                  <a:txBody>
                    <a:bodyPr/>
                    <a:lstStyle/>
                    <a:p>
                      <a:endParaRPr lang="en-US"/>
                    </a:p>
                  </a:txBody>
                  <a:tcPr/>
                </a:tc>
                <a:tc rowSpan="2">
                  <a:txBody>
                    <a:bodyPr/>
                    <a:lstStyle/>
                    <a:p>
                      <a:pPr marL="0" marR="0" algn="just">
                        <a:spcBef>
                          <a:spcPts val="0"/>
                        </a:spcBef>
                        <a:spcAft>
                          <a:spcPts val="0"/>
                        </a:spcAft>
                      </a:pPr>
                      <a:r>
                        <a:rPr lang="en-US" sz="1600" b="1" i="1" u="sng" dirty="0">
                          <a:solidFill>
                            <a:schemeClr val="tx1"/>
                          </a:solidFill>
                          <a:effectLst/>
                          <a:latin typeface="Times New Roman" panose="02020603050405020304" pitchFamily="18" charset="0"/>
                          <a:ea typeface="MS Mincho" panose="02020609040205080304" pitchFamily="49" charset="-128"/>
                        </a:rPr>
                        <a:t>No</a:t>
                      </a:r>
                    </a:p>
                  </a:txBody>
                  <a:tcPr marL="44101" marR="44101" marT="0" marB="0"/>
                </a:tc>
                <a:extLst>
                  <a:ext uri="{0D108BD9-81ED-4DB2-BD59-A6C34878D82A}">
                    <a16:rowId xmlns:a16="http://schemas.microsoft.com/office/drawing/2014/main" val="72127180"/>
                  </a:ext>
                </a:extLst>
              </a:tr>
              <a:tr h="324869">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1" i="1" u="sng"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T_delta</a:t>
                      </a:r>
                      <a:r>
                        <a:rPr lang="en-US" sz="1600" b="1" i="1" u="sng"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command</a:t>
                      </a:r>
                    </a:p>
                  </a:txBody>
                  <a:tcPr marL="44101" marR="44101" marT="0" marB="0"/>
                </a:tc>
                <a:tc vMerge="1">
                  <a:txBody>
                    <a:bodyPr/>
                    <a:lstStyle/>
                    <a:p>
                      <a:endParaRPr lang="en-US"/>
                    </a:p>
                  </a:txBody>
                  <a:tcPr/>
                </a:tc>
                <a:extLst>
                  <a:ext uri="{0D108BD9-81ED-4DB2-BD59-A6C34878D82A}">
                    <a16:rowId xmlns:a16="http://schemas.microsoft.com/office/drawing/2014/main" val="1185881154"/>
                  </a:ext>
                </a:extLst>
              </a:tr>
            </a:tbl>
          </a:graphicData>
        </a:graphic>
      </p:graphicFrame>
    </p:spTree>
    <p:extLst>
      <p:ext uri="{BB962C8B-B14F-4D97-AF65-F5344CB8AC3E}">
        <p14:creationId xmlns:p14="http://schemas.microsoft.com/office/powerpoint/2010/main" val="1061305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BDAE7-94B1-4F11-89B0-A7D518828C3C}"/>
              </a:ext>
            </a:extLst>
          </p:cNvPr>
          <p:cNvSpPr>
            <a:spLocks noGrp="1"/>
          </p:cNvSpPr>
          <p:nvPr>
            <p:ph type="title"/>
          </p:nvPr>
        </p:nvSpPr>
        <p:spPr/>
        <p:txBody>
          <a:bodyPr/>
          <a:lstStyle/>
          <a:p>
            <a:r>
              <a:rPr lang="en-US" dirty="0"/>
              <a:t>Way Forward - III</a:t>
            </a:r>
          </a:p>
        </p:txBody>
      </p:sp>
      <p:sp>
        <p:nvSpPr>
          <p:cNvPr id="3" name="Content Placeholder 2">
            <a:extLst>
              <a:ext uri="{FF2B5EF4-FFF2-40B4-BE49-F238E27FC236}">
                <a16:creationId xmlns:a16="http://schemas.microsoft.com/office/drawing/2014/main" id="{64298596-E839-4045-9FA7-6F1EE69B260E}"/>
              </a:ext>
            </a:extLst>
          </p:cNvPr>
          <p:cNvSpPr>
            <a:spLocks noGrp="1"/>
          </p:cNvSpPr>
          <p:nvPr>
            <p:ph idx="1"/>
          </p:nvPr>
        </p:nvSpPr>
        <p:spPr/>
        <p:txBody>
          <a:bodyPr/>
          <a:lstStyle/>
          <a:p>
            <a:r>
              <a:rPr lang="en-US" dirty="0"/>
              <a:t>The specific duration of evaluation periods of SSB and CSI-RS based RLM, BFD and CBD for an IAB MT are FFS.</a:t>
            </a:r>
          </a:p>
        </p:txBody>
      </p:sp>
    </p:spTree>
    <p:extLst>
      <p:ext uri="{BB962C8B-B14F-4D97-AF65-F5344CB8AC3E}">
        <p14:creationId xmlns:p14="http://schemas.microsoft.com/office/powerpoint/2010/main" val="4256794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640</Words>
  <Application>Microsoft Office PowerPoint</Application>
  <PresentationFormat>Widescreen</PresentationFormat>
  <Paragraphs>152</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Unicode MS</vt:lpstr>
      <vt:lpstr>Calibri</vt:lpstr>
      <vt:lpstr>Calibri Light</vt:lpstr>
      <vt:lpstr>Times New Roman</vt:lpstr>
      <vt:lpstr>Office Theme</vt:lpstr>
      <vt:lpstr>WF on NR IAB RRM</vt:lpstr>
      <vt:lpstr>Background - I</vt:lpstr>
      <vt:lpstr>Background - II</vt:lpstr>
      <vt:lpstr>Background - III</vt:lpstr>
      <vt:lpstr>Way Forward - I</vt:lpstr>
      <vt:lpstr>Way Forward - II</vt:lpstr>
      <vt:lpstr>Way Forward - III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IAB RRM Requirements</dc:title>
  <dc:creator>Nazmul Islam</dc:creator>
  <cp:lastModifiedBy>Nazmul Islam</cp:lastModifiedBy>
  <cp:revision>33</cp:revision>
  <dcterms:created xsi:type="dcterms:W3CDTF">2019-10-16T05:58:20Z</dcterms:created>
  <dcterms:modified xsi:type="dcterms:W3CDTF">2019-11-22T16:42:11Z</dcterms:modified>
</cp:coreProperties>
</file>