
<file path=[Content_Types].xml><?xml version="1.0" encoding="utf-8"?>
<Types xmlns="http://schemas.openxmlformats.org/package/2006/content-types">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
    <p:sldId id="295" r:id="rId3"/>
    <p:sldId id="294" r:id="rId4"/>
    <p:sldId id="291" r:id="rId5"/>
    <p:sldId id="296" r:id="rId6"/>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561" autoAdjust="0"/>
    <p:restoredTop sz="82742" autoAdjust="0"/>
  </p:normalViewPr>
  <p:slideViewPr>
    <p:cSldViewPr>
      <p:cViewPr varScale="1">
        <p:scale>
          <a:sx n="85" d="100"/>
          <a:sy n="85" d="100"/>
        </p:scale>
        <p:origin x="1584"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82961E-85B7-4CA5-B036-C72F184F1952}" type="datetimeFigureOut">
              <a:rPr kumimoji="1" lang="ja-JP" altLang="en-US" smtClean="0"/>
              <a:pPr/>
              <a:t>2019/11/22</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9701A4-192C-4257-8815-E3F0C8F3C8D4}" type="slidenum">
              <a:rPr kumimoji="1" lang="ja-JP" altLang="en-US" smtClean="0"/>
              <a:pPr/>
              <a:t>‹#›</a:t>
            </a:fld>
            <a:endParaRPr kumimoji="1" lang="ja-JP" altLang="en-US"/>
          </a:p>
        </p:txBody>
      </p:sp>
    </p:spTree>
    <p:extLst>
      <p:ext uri="{BB962C8B-B14F-4D97-AF65-F5344CB8AC3E}">
        <p14:creationId xmlns:p14="http://schemas.microsoft.com/office/powerpoint/2010/main" val="233675012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2</a:t>
            </a:fld>
            <a:endParaRPr kumimoji="1" lang="ja-JP" altLang="en-US"/>
          </a:p>
        </p:txBody>
      </p:sp>
    </p:spTree>
    <p:extLst>
      <p:ext uri="{BB962C8B-B14F-4D97-AF65-F5344CB8AC3E}">
        <p14:creationId xmlns:p14="http://schemas.microsoft.com/office/powerpoint/2010/main" val="12119074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3</a:t>
            </a:fld>
            <a:endParaRPr kumimoji="1" lang="ja-JP" altLang="en-US"/>
          </a:p>
        </p:txBody>
      </p:sp>
    </p:spTree>
    <p:extLst>
      <p:ext uri="{BB962C8B-B14F-4D97-AF65-F5344CB8AC3E}">
        <p14:creationId xmlns:p14="http://schemas.microsoft.com/office/powerpoint/2010/main" val="13132099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4</a:t>
            </a:fld>
            <a:endParaRPr kumimoji="1" lang="ja-JP" altLang="en-US"/>
          </a:p>
        </p:txBody>
      </p:sp>
    </p:spTree>
    <p:extLst>
      <p:ext uri="{BB962C8B-B14F-4D97-AF65-F5344CB8AC3E}">
        <p14:creationId xmlns:p14="http://schemas.microsoft.com/office/powerpoint/2010/main" val="6173793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5</a:t>
            </a:fld>
            <a:endParaRPr kumimoji="1" lang="ja-JP" altLang="en-US"/>
          </a:p>
        </p:txBody>
      </p:sp>
    </p:spTree>
    <p:extLst>
      <p:ext uri="{BB962C8B-B14F-4D97-AF65-F5344CB8AC3E}">
        <p14:creationId xmlns:p14="http://schemas.microsoft.com/office/powerpoint/2010/main" val="14042087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2019/11/22</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2019/11/22</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2019/11/22</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2019/11/22</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2019/11/22</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2019/11/22</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pPr/>
              <a:t>2019/11/22</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pPr/>
              <a:t>2019/11/22</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pPr/>
              <a:t>2019/11/22</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2019/11/22</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2019/11/22</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pPr/>
              <a:t>2019/11/22</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pPr/>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r>
              <a:rPr lang="en-US" sz="4000" b="1" dirty="0"/>
              <a:t>Way forward on NR mobility enhancement</a:t>
            </a:r>
            <a:endParaRPr kumimoji="1" lang="ja-JP" altLang="en-US" sz="4000" dirty="0"/>
          </a:p>
        </p:txBody>
      </p:sp>
      <p:sp>
        <p:nvSpPr>
          <p:cNvPr id="3" name="サブタイトル 2"/>
          <p:cNvSpPr>
            <a:spLocks noGrp="1"/>
          </p:cNvSpPr>
          <p:nvPr>
            <p:ph type="subTitle" idx="1"/>
          </p:nvPr>
        </p:nvSpPr>
        <p:spPr/>
        <p:txBody>
          <a:bodyPr/>
          <a:lstStyle/>
          <a:p>
            <a:r>
              <a:rPr lang="en-US" altLang="ja-JP" dirty="0">
                <a:solidFill>
                  <a:schemeClr val="tx1"/>
                </a:solidFill>
              </a:rPr>
              <a:t>Intel</a:t>
            </a:r>
          </a:p>
        </p:txBody>
      </p:sp>
      <p:sp>
        <p:nvSpPr>
          <p:cNvPr id="4" name="テキスト ボックス 3"/>
          <p:cNvSpPr txBox="1"/>
          <p:nvPr/>
        </p:nvSpPr>
        <p:spPr>
          <a:xfrm>
            <a:off x="107504" y="188639"/>
            <a:ext cx="3987887" cy="646331"/>
          </a:xfrm>
          <a:prstGeom prst="rect">
            <a:avLst/>
          </a:prstGeom>
          <a:noFill/>
        </p:spPr>
        <p:txBody>
          <a:bodyPr wrap="none" rtlCol="0">
            <a:spAutoFit/>
          </a:bodyPr>
          <a:lstStyle/>
          <a:p>
            <a:r>
              <a:rPr lang="en-GB" b="1" dirty="0"/>
              <a:t>3GPP TSG-RAN4 Meeting #</a:t>
            </a:r>
            <a:r>
              <a:rPr lang="en-GB" b="1" dirty="0" smtClean="0"/>
              <a:t>93 </a:t>
            </a:r>
            <a:r>
              <a:rPr lang="en-GB" b="1" dirty="0"/>
              <a:t>	</a:t>
            </a:r>
          </a:p>
          <a:p>
            <a:r>
              <a:rPr lang="en-US" b="1" dirty="0" smtClean="0"/>
              <a:t>Reno, USA, 18 – 22 November, </a:t>
            </a:r>
            <a:r>
              <a:rPr lang="en-US" b="1" dirty="0"/>
              <a:t>2019</a:t>
            </a:r>
          </a:p>
        </p:txBody>
      </p:sp>
      <p:sp>
        <p:nvSpPr>
          <p:cNvPr id="5" name="正方形/長方形 4"/>
          <p:cNvSpPr/>
          <p:nvPr/>
        </p:nvSpPr>
        <p:spPr>
          <a:xfrm>
            <a:off x="5868144" y="188639"/>
            <a:ext cx="3067372" cy="646331"/>
          </a:xfrm>
          <a:prstGeom prst="rect">
            <a:avLst/>
          </a:prstGeom>
        </p:spPr>
        <p:txBody>
          <a:bodyPr wrap="square">
            <a:spAutoFit/>
          </a:bodyPr>
          <a:lstStyle/>
          <a:p>
            <a:pPr algn="r"/>
            <a:r>
              <a:rPr lang="en-US" altLang="ja-JP" b="1" dirty="0" smtClean="0"/>
              <a:t>R4-1913436</a:t>
            </a:r>
          </a:p>
          <a:p>
            <a:pPr algn="r"/>
            <a:r>
              <a:rPr lang="en-US" altLang="ja-JP" b="1" dirty="0" smtClean="0"/>
              <a:t>Document </a:t>
            </a:r>
            <a:r>
              <a:rPr lang="en-US" altLang="ja-JP" b="1" dirty="0"/>
              <a:t>for:</a:t>
            </a:r>
            <a:r>
              <a:rPr lang="en-US" altLang="ja-JP" dirty="0" smtClean="0"/>
              <a:t>	Approval</a:t>
            </a:r>
            <a:endParaRPr lang="ja-JP" altLang="en-US" dirty="0"/>
          </a:p>
        </p:txBody>
      </p:sp>
    </p:spTree>
    <p:extLst>
      <p:ext uri="{BB962C8B-B14F-4D97-AF65-F5344CB8AC3E}">
        <p14:creationId xmlns:p14="http://schemas.microsoft.com/office/powerpoint/2010/main" val="28854102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15416"/>
            <a:ext cx="8892480" cy="1143000"/>
          </a:xfrm>
        </p:spPr>
        <p:txBody>
          <a:bodyPr>
            <a:noAutofit/>
          </a:bodyPr>
          <a:lstStyle/>
          <a:p>
            <a:r>
              <a:rPr lang="en-US" sz="2800" b="1" dirty="0" smtClean="0"/>
              <a:t>Agreements on DAPS HO interruption in D1</a:t>
            </a:r>
            <a:endParaRPr lang="en-US" sz="2800" b="1" dirty="0"/>
          </a:p>
        </p:txBody>
      </p:sp>
      <p:sp>
        <p:nvSpPr>
          <p:cNvPr id="7" name="Rectangle 6"/>
          <p:cNvSpPr/>
          <p:nvPr/>
        </p:nvSpPr>
        <p:spPr>
          <a:xfrm>
            <a:off x="251520" y="548680"/>
            <a:ext cx="8856984" cy="6217087"/>
          </a:xfrm>
          <a:prstGeom prst="rect">
            <a:avLst/>
          </a:prstGeom>
        </p:spPr>
        <p:txBody>
          <a:bodyPr wrap="square">
            <a:spAutoFit/>
          </a:bodyPr>
          <a:lstStyle/>
          <a:p>
            <a:pPr lvl="0"/>
            <a:r>
              <a:rPr lang="en-US" sz="2000" dirty="0" smtClean="0"/>
              <a:t>Interruption </a:t>
            </a:r>
            <a:r>
              <a:rPr lang="en-US" sz="2000" dirty="0"/>
              <a:t>for intra-frequency HO with </a:t>
            </a:r>
            <a:r>
              <a:rPr lang="en-US" sz="2000" dirty="0" err="1"/>
              <a:t>BWsource</a:t>
            </a:r>
            <a:r>
              <a:rPr lang="en-US" sz="2000" dirty="0"/>
              <a:t> ≥ </a:t>
            </a:r>
            <a:r>
              <a:rPr lang="en-US" sz="2000" dirty="0" err="1"/>
              <a:t>BWtarget</a:t>
            </a:r>
            <a:r>
              <a:rPr lang="en-US" sz="2000" dirty="0"/>
              <a:t>: </a:t>
            </a:r>
          </a:p>
          <a:p>
            <a:pPr marL="742950" lvl="1" indent="-285750">
              <a:buFont typeface="Arial" panose="020B0604020202020204" pitchFamily="34" charset="0"/>
              <a:buChar char="•"/>
            </a:pPr>
            <a:r>
              <a:rPr lang="en-US" dirty="0"/>
              <a:t>Option 1</a:t>
            </a:r>
            <a:r>
              <a:rPr lang="en-US" dirty="0" smtClean="0"/>
              <a:t>:</a:t>
            </a:r>
          </a:p>
          <a:p>
            <a:pPr lvl="1"/>
            <a:endParaRPr lang="en-US" dirty="0"/>
          </a:p>
          <a:p>
            <a:pPr lvl="1"/>
            <a:endParaRPr lang="en-US" dirty="0" smtClean="0"/>
          </a:p>
          <a:p>
            <a:pPr lvl="1"/>
            <a:endParaRPr lang="en-US" dirty="0"/>
          </a:p>
          <a:p>
            <a:pPr lvl="1"/>
            <a:endParaRPr lang="en-US" dirty="0" smtClean="0"/>
          </a:p>
          <a:p>
            <a:pPr lvl="1"/>
            <a:endParaRPr lang="en-US" dirty="0"/>
          </a:p>
          <a:p>
            <a:pPr lvl="1"/>
            <a:r>
              <a:rPr lang="en-US" dirty="0"/>
              <a:t>Side condition: power imbalance between the two cells should be within X </a:t>
            </a:r>
            <a:r>
              <a:rPr lang="en-US" dirty="0" err="1"/>
              <a:t>dB.</a:t>
            </a:r>
            <a:r>
              <a:rPr lang="en-US" dirty="0"/>
              <a:t> X is FFS</a:t>
            </a:r>
          </a:p>
          <a:p>
            <a:pPr marL="457200" lvl="2" fontAlgn="base" hangingPunct="0">
              <a:spcBef>
                <a:spcPct val="0"/>
              </a:spcBef>
              <a:spcAft>
                <a:spcPct val="0"/>
              </a:spcAft>
            </a:pPr>
            <a:endParaRPr lang="en-US" dirty="0" smtClean="0"/>
          </a:p>
          <a:p>
            <a:pPr marL="742950" lvl="2" indent="-285750" fontAlgn="base" hangingPunct="0">
              <a:spcBef>
                <a:spcPct val="0"/>
              </a:spcBef>
              <a:spcAft>
                <a:spcPct val="0"/>
              </a:spcAft>
              <a:buFont typeface="Arial" panose="020B0604020202020204" pitchFamily="34" charset="0"/>
              <a:buChar char="•"/>
            </a:pPr>
            <a:r>
              <a:rPr lang="en-US" dirty="0" smtClean="0"/>
              <a:t>Option 2:</a:t>
            </a:r>
          </a:p>
          <a:p>
            <a:pPr marL="457200" lvl="2" fontAlgn="base" hangingPunct="0">
              <a:spcBef>
                <a:spcPct val="0"/>
              </a:spcBef>
              <a:spcAft>
                <a:spcPct val="0"/>
              </a:spcAft>
            </a:pPr>
            <a:endParaRPr lang="en-US" dirty="0"/>
          </a:p>
          <a:p>
            <a:pPr marL="457200" lvl="2" fontAlgn="base" hangingPunct="0">
              <a:spcBef>
                <a:spcPct val="0"/>
              </a:spcBef>
              <a:spcAft>
                <a:spcPct val="0"/>
              </a:spcAft>
            </a:pPr>
            <a:endParaRPr lang="en-US" dirty="0" smtClean="0"/>
          </a:p>
          <a:p>
            <a:pPr marL="457200" lvl="2" fontAlgn="base" hangingPunct="0">
              <a:spcBef>
                <a:spcPct val="0"/>
              </a:spcBef>
              <a:spcAft>
                <a:spcPct val="0"/>
              </a:spcAft>
            </a:pPr>
            <a:endParaRPr lang="en-US" dirty="0"/>
          </a:p>
          <a:p>
            <a:pPr marL="457200" lvl="2" fontAlgn="base" hangingPunct="0">
              <a:spcBef>
                <a:spcPct val="0"/>
              </a:spcBef>
              <a:spcAft>
                <a:spcPct val="0"/>
              </a:spcAft>
            </a:pPr>
            <a:endParaRPr lang="en-US" dirty="0" smtClean="0"/>
          </a:p>
          <a:p>
            <a:pPr marL="457200" lvl="2" fontAlgn="base" hangingPunct="0">
              <a:spcBef>
                <a:spcPct val="0"/>
              </a:spcBef>
              <a:spcAft>
                <a:spcPct val="0"/>
              </a:spcAft>
            </a:pPr>
            <a:endParaRPr lang="en-US" dirty="0"/>
          </a:p>
          <a:p>
            <a:pPr marL="457200" lvl="2" fontAlgn="base" hangingPunct="0">
              <a:spcBef>
                <a:spcPct val="0"/>
              </a:spcBef>
              <a:spcAft>
                <a:spcPct val="0"/>
              </a:spcAft>
            </a:pPr>
            <a:r>
              <a:rPr lang="en-US" dirty="0"/>
              <a:t>Side condition: power imbalance between the two cells should be within X </a:t>
            </a:r>
            <a:r>
              <a:rPr lang="en-US" dirty="0" err="1"/>
              <a:t>dB.</a:t>
            </a:r>
            <a:r>
              <a:rPr lang="en-US" dirty="0"/>
              <a:t> X is FFS</a:t>
            </a:r>
          </a:p>
          <a:p>
            <a:pPr marL="457200" lvl="2" fontAlgn="base" hangingPunct="0">
              <a:spcBef>
                <a:spcPct val="0"/>
              </a:spcBef>
              <a:spcAft>
                <a:spcPct val="0"/>
              </a:spcAft>
            </a:pPr>
            <a:endParaRPr lang="en-US" dirty="0"/>
          </a:p>
          <a:p>
            <a:r>
              <a:rPr lang="en-US" dirty="0"/>
              <a:t>RAN4 assumes PRACH resource is contained in the configured BWP in target cell</a:t>
            </a:r>
            <a:r>
              <a:rPr lang="en-US" dirty="0" smtClean="0"/>
              <a:t>.</a:t>
            </a:r>
          </a:p>
          <a:p>
            <a:endParaRPr lang="en-US" dirty="0"/>
          </a:p>
          <a:p>
            <a:r>
              <a:rPr lang="en-US" dirty="0"/>
              <a:t>FFS on the interruption requirement when the relationship between CBW of target and source cell is different the relationship between BWP of target and source cell.</a:t>
            </a:r>
          </a:p>
          <a:p>
            <a:pPr marL="457200" lvl="2" fontAlgn="base" hangingPunct="0">
              <a:spcBef>
                <a:spcPct val="0"/>
              </a:spcBef>
              <a:spcAft>
                <a:spcPct val="0"/>
              </a:spcAft>
            </a:pPr>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1749002522"/>
              </p:ext>
            </p:extLst>
          </p:nvPr>
        </p:nvGraphicFramePr>
        <p:xfrm>
          <a:off x="1763688" y="1207664"/>
          <a:ext cx="5616624" cy="1179195"/>
        </p:xfrm>
        <a:graphic>
          <a:graphicData uri="http://schemas.openxmlformats.org/drawingml/2006/table">
            <a:tbl>
              <a:tblPr firstRow="1" firstCol="1" bandRow="1">
                <a:tableStyleId>{5C22544A-7EE6-4342-B048-85BDC9FD1C3A}</a:tableStyleId>
              </a:tblPr>
              <a:tblGrid>
                <a:gridCol w="1022514"/>
                <a:gridCol w="1531370"/>
                <a:gridCol w="3062740"/>
              </a:tblGrid>
              <a:tr h="290830">
                <a:tc>
                  <a:txBody>
                    <a:bodyPr/>
                    <a:lstStyle/>
                    <a:p>
                      <a:pPr marL="0" marR="0" algn="ctr" hangingPunct="0">
                        <a:lnSpc>
                          <a:spcPct val="106000"/>
                        </a:lnSpc>
                        <a:spcBef>
                          <a:spcPts val="0"/>
                        </a:spcBef>
                        <a:spcAft>
                          <a:spcPts val="0"/>
                        </a:spcAft>
                      </a:pPr>
                      <a:endParaRPr lang="en-GB" sz="1100" b="1"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hangingPunct="0">
                        <a:lnSpc>
                          <a:spcPct val="106000"/>
                        </a:lnSpc>
                        <a:spcBef>
                          <a:spcPts val="0"/>
                        </a:spcBef>
                        <a:spcAft>
                          <a:spcPts val="0"/>
                        </a:spcAft>
                      </a:pPr>
                      <a:r>
                        <a:rPr lang="en-GB" sz="1100">
                          <a:effectLst/>
                        </a:rPr>
                        <a:t>NR Slot length (ms)</a:t>
                      </a:r>
                      <a:endParaRPr lang="en-US" sz="11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hangingPunct="0">
                        <a:lnSpc>
                          <a:spcPct val="106000"/>
                        </a:lnSpc>
                        <a:spcBef>
                          <a:spcPts val="0"/>
                        </a:spcBef>
                        <a:spcAft>
                          <a:spcPts val="0"/>
                        </a:spcAft>
                      </a:pPr>
                      <a:r>
                        <a:rPr lang="en-GB" sz="1100">
                          <a:effectLst/>
                        </a:rPr>
                        <a:t>Interruption length X (slots</a:t>
                      </a:r>
                      <a:r>
                        <a:rPr lang="en-GB" sz="1100" baseline="30000">
                          <a:effectLst/>
                        </a:rPr>
                        <a:t>note 1</a:t>
                      </a:r>
                      <a:r>
                        <a:rPr lang="en-GB" sz="1100">
                          <a:effectLst/>
                        </a:rPr>
                        <a:t>)</a:t>
                      </a:r>
                      <a:endParaRPr lang="en-US" sz="11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r>
              <a:tr h="0">
                <a:tc>
                  <a:txBody>
                    <a:bodyPr/>
                    <a:lstStyle/>
                    <a:p>
                      <a:pPr marL="0" marR="0" algn="ctr" hangingPunct="0">
                        <a:lnSpc>
                          <a:spcPct val="106000"/>
                        </a:lnSpc>
                        <a:spcBef>
                          <a:spcPts val="0"/>
                        </a:spcBef>
                        <a:spcAft>
                          <a:spcPts val="0"/>
                        </a:spcAft>
                      </a:pPr>
                      <a:r>
                        <a:rPr lang="en-GB" sz="1100" dirty="0">
                          <a:effectLst/>
                        </a:rPr>
                        <a:t>0</a:t>
                      </a:r>
                      <a:endParaRPr lang="en-US" sz="11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hangingPunct="0">
                        <a:lnSpc>
                          <a:spcPct val="106000"/>
                        </a:lnSpc>
                        <a:spcBef>
                          <a:spcPts val="0"/>
                        </a:spcBef>
                        <a:spcAft>
                          <a:spcPts val="0"/>
                        </a:spcAft>
                      </a:pPr>
                      <a:r>
                        <a:rPr lang="en-GB" sz="1100">
                          <a:effectLst/>
                        </a:rPr>
                        <a:t>1</a:t>
                      </a:r>
                      <a:endParaRPr lang="en-US" sz="11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hangingPunct="0">
                        <a:lnSpc>
                          <a:spcPct val="106000"/>
                        </a:lnSpc>
                        <a:spcBef>
                          <a:spcPts val="0"/>
                        </a:spcBef>
                        <a:spcAft>
                          <a:spcPts val="0"/>
                        </a:spcAft>
                      </a:pPr>
                      <a:r>
                        <a:rPr lang="en-GB" sz="1100" dirty="0" smtClean="0">
                          <a:effectLst/>
                        </a:rPr>
                        <a:t>[1]</a:t>
                      </a:r>
                      <a:endParaRPr lang="en-US" sz="11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r>
              <a:tr h="0">
                <a:tc>
                  <a:txBody>
                    <a:bodyPr/>
                    <a:lstStyle/>
                    <a:p>
                      <a:pPr marL="0" marR="0" algn="ctr" hangingPunct="0">
                        <a:lnSpc>
                          <a:spcPct val="106000"/>
                        </a:lnSpc>
                        <a:spcBef>
                          <a:spcPts val="0"/>
                        </a:spcBef>
                        <a:spcAft>
                          <a:spcPts val="0"/>
                        </a:spcAft>
                      </a:pPr>
                      <a:r>
                        <a:rPr lang="en-GB" sz="1100">
                          <a:effectLst/>
                        </a:rPr>
                        <a:t>1</a:t>
                      </a:r>
                      <a:endParaRPr lang="en-US" sz="11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hangingPunct="0">
                        <a:lnSpc>
                          <a:spcPct val="106000"/>
                        </a:lnSpc>
                        <a:spcBef>
                          <a:spcPts val="0"/>
                        </a:spcBef>
                        <a:spcAft>
                          <a:spcPts val="0"/>
                        </a:spcAft>
                      </a:pPr>
                      <a:r>
                        <a:rPr lang="en-GB" sz="1100">
                          <a:effectLst/>
                        </a:rPr>
                        <a:t>0.5</a:t>
                      </a:r>
                      <a:endParaRPr lang="en-US" sz="11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hangingPunct="0">
                        <a:lnSpc>
                          <a:spcPct val="106000"/>
                        </a:lnSpc>
                        <a:spcBef>
                          <a:spcPts val="0"/>
                        </a:spcBef>
                        <a:spcAft>
                          <a:spcPts val="0"/>
                        </a:spcAft>
                      </a:pPr>
                      <a:r>
                        <a:rPr lang="en-GB" sz="1100" dirty="0" smtClean="0">
                          <a:effectLst/>
                        </a:rPr>
                        <a:t>[2]</a:t>
                      </a:r>
                      <a:endParaRPr lang="en-US" sz="11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r>
              <a:tr h="0">
                <a:tc>
                  <a:txBody>
                    <a:bodyPr/>
                    <a:lstStyle/>
                    <a:p>
                      <a:pPr marL="0" marR="0" algn="ctr" hangingPunct="0">
                        <a:lnSpc>
                          <a:spcPct val="106000"/>
                        </a:lnSpc>
                        <a:spcBef>
                          <a:spcPts val="0"/>
                        </a:spcBef>
                        <a:spcAft>
                          <a:spcPts val="0"/>
                        </a:spcAft>
                      </a:pPr>
                      <a:r>
                        <a:rPr lang="en-GB" sz="1100" dirty="0">
                          <a:effectLst/>
                        </a:rPr>
                        <a:t>2</a:t>
                      </a:r>
                      <a:endParaRPr lang="en-US" sz="11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hangingPunct="0">
                        <a:lnSpc>
                          <a:spcPct val="106000"/>
                        </a:lnSpc>
                        <a:spcBef>
                          <a:spcPts val="0"/>
                        </a:spcBef>
                        <a:spcAft>
                          <a:spcPts val="0"/>
                        </a:spcAft>
                      </a:pPr>
                      <a:r>
                        <a:rPr lang="en-GB" sz="1100">
                          <a:effectLst/>
                        </a:rPr>
                        <a:t>0.25</a:t>
                      </a:r>
                      <a:r>
                        <a:rPr lang="en-GB" sz="1100" baseline="30000">
                          <a:effectLst/>
                        </a:rPr>
                        <a:t> Note 2</a:t>
                      </a:r>
                      <a:endParaRPr lang="en-US" sz="11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hangingPunct="0">
                        <a:lnSpc>
                          <a:spcPct val="106000"/>
                        </a:lnSpc>
                        <a:spcBef>
                          <a:spcPts val="0"/>
                        </a:spcBef>
                        <a:spcAft>
                          <a:spcPts val="0"/>
                        </a:spcAft>
                      </a:pPr>
                      <a:r>
                        <a:rPr lang="en-GB" sz="1100" dirty="0" smtClean="0">
                          <a:effectLst/>
                        </a:rPr>
                        <a:t>[4]</a:t>
                      </a:r>
                      <a:endParaRPr lang="en-US" sz="11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r>
              <a:tr h="0">
                <a:tc gridSpan="3">
                  <a:txBody>
                    <a:bodyPr/>
                    <a:lstStyle/>
                    <a:p>
                      <a:pPr marL="540385" marR="0" indent="-540385" hangingPunct="0">
                        <a:lnSpc>
                          <a:spcPct val="106000"/>
                        </a:lnSpc>
                        <a:spcBef>
                          <a:spcPts val="0"/>
                        </a:spcBef>
                        <a:spcAft>
                          <a:spcPts val="0"/>
                        </a:spcAft>
                      </a:pPr>
                      <a:r>
                        <a:rPr lang="en-GB" sz="1100" dirty="0">
                          <a:effectLst/>
                        </a:rPr>
                        <a:t>Note 1:	The same SCS of source cell and target cell is assumed.</a:t>
                      </a:r>
                      <a:endParaRPr lang="en-US" sz="1100" dirty="0">
                        <a:effectLst/>
                      </a:endParaRPr>
                    </a:p>
                    <a:p>
                      <a:pPr marL="540385" marR="0" indent="-540385" hangingPunct="0">
                        <a:lnSpc>
                          <a:spcPct val="106000"/>
                        </a:lnSpc>
                        <a:spcBef>
                          <a:spcPts val="0"/>
                        </a:spcBef>
                        <a:spcAft>
                          <a:spcPts val="0"/>
                        </a:spcAft>
                      </a:pPr>
                      <a:r>
                        <a:rPr lang="en-GB" sz="1100" dirty="0">
                          <a:effectLst/>
                        </a:rPr>
                        <a:t>Note 2:	Both source cell and target cell </a:t>
                      </a:r>
                      <a:r>
                        <a:rPr lang="en-GB" sz="1100" dirty="0" smtClean="0">
                          <a:effectLst/>
                        </a:rPr>
                        <a:t>are </a:t>
                      </a:r>
                      <a:r>
                        <a:rPr lang="en-GB" sz="1100" dirty="0">
                          <a:effectLst/>
                        </a:rPr>
                        <a:t>on FR1.</a:t>
                      </a:r>
                      <a:endParaRPr lang="en-US" sz="11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hMerge="1">
                  <a:txBody>
                    <a:bodyPr/>
                    <a:lstStyle/>
                    <a:p>
                      <a:endParaRPr lang="en-US"/>
                    </a:p>
                  </a:txBody>
                  <a:tcPr/>
                </a:tc>
                <a:tc hMerge="1">
                  <a:txBody>
                    <a:bodyPr/>
                    <a:lstStyle/>
                    <a:p>
                      <a:endParaRPr lang="en-US"/>
                    </a:p>
                  </a:txBody>
                  <a:tcPr/>
                </a:tc>
              </a:tr>
            </a:tbl>
          </a:graphicData>
        </a:graphic>
      </p:graphicFrame>
      <p:pic>
        <p:nvPicPr>
          <p:cNvPr id="1029" name="Picture 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95736" y="1268760"/>
            <a:ext cx="152400" cy="15240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Table 5"/>
          <p:cNvGraphicFramePr>
            <a:graphicFrameLocks noGrp="1"/>
          </p:cNvGraphicFramePr>
          <p:nvPr>
            <p:extLst>
              <p:ext uri="{D42A27DB-BD31-4B8C-83A1-F6EECF244321}">
                <p14:modId xmlns:p14="http://schemas.microsoft.com/office/powerpoint/2010/main" val="3776741013"/>
              </p:ext>
            </p:extLst>
          </p:nvPr>
        </p:nvGraphicFramePr>
        <p:xfrm>
          <a:off x="1763688" y="3372902"/>
          <a:ext cx="5616624" cy="1179195"/>
        </p:xfrm>
        <a:graphic>
          <a:graphicData uri="http://schemas.openxmlformats.org/drawingml/2006/table">
            <a:tbl>
              <a:tblPr firstRow="1" firstCol="1" bandRow="1">
                <a:tableStyleId>{5C22544A-7EE6-4342-B048-85BDC9FD1C3A}</a:tableStyleId>
              </a:tblPr>
              <a:tblGrid>
                <a:gridCol w="1022514"/>
                <a:gridCol w="1531370"/>
                <a:gridCol w="3062740"/>
              </a:tblGrid>
              <a:tr h="290830">
                <a:tc>
                  <a:txBody>
                    <a:bodyPr/>
                    <a:lstStyle/>
                    <a:p>
                      <a:pPr marL="0" marR="0" algn="ctr" hangingPunct="0">
                        <a:lnSpc>
                          <a:spcPct val="106000"/>
                        </a:lnSpc>
                        <a:spcBef>
                          <a:spcPts val="0"/>
                        </a:spcBef>
                        <a:spcAft>
                          <a:spcPts val="0"/>
                        </a:spcAft>
                      </a:pPr>
                      <a:endParaRPr lang="en-GB" sz="1100" b="1"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hangingPunct="0">
                        <a:lnSpc>
                          <a:spcPct val="106000"/>
                        </a:lnSpc>
                        <a:spcBef>
                          <a:spcPts val="0"/>
                        </a:spcBef>
                        <a:spcAft>
                          <a:spcPts val="0"/>
                        </a:spcAft>
                      </a:pPr>
                      <a:r>
                        <a:rPr lang="en-GB" sz="1100">
                          <a:effectLst/>
                        </a:rPr>
                        <a:t>NR Slot length (ms)</a:t>
                      </a:r>
                      <a:endParaRPr lang="en-US" sz="11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hangingPunct="0">
                        <a:lnSpc>
                          <a:spcPct val="106000"/>
                        </a:lnSpc>
                        <a:spcBef>
                          <a:spcPts val="0"/>
                        </a:spcBef>
                        <a:spcAft>
                          <a:spcPts val="0"/>
                        </a:spcAft>
                      </a:pPr>
                      <a:r>
                        <a:rPr lang="en-GB" sz="1100">
                          <a:effectLst/>
                        </a:rPr>
                        <a:t>Interruption length X (slots</a:t>
                      </a:r>
                      <a:r>
                        <a:rPr lang="en-GB" sz="1100" baseline="30000">
                          <a:effectLst/>
                        </a:rPr>
                        <a:t>note 1</a:t>
                      </a:r>
                      <a:r>
                        <a:rPr lang="en-GB" sz="1100">
                          <a:effectLst/>
                        </a:rPr>
                        <a:t>)</a:t>
                      </a:r>
                      <a:endParaRPr lang="en-US" sz="11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r>
              <a:tr h="0">
                <a:tc>
                  <a:txBody>
                    <a:bodyPr/>
                    <a:lstStyle/>
                    <a:p>
                      <a:pPr marL="0" marR="0" algn="ctr" hangingPunct="0">
                        <a:lnSpc>
                          <a:spcPct val="106000"/>
                        </a:lnSpc>
                        <a:spcBef>
                          <a:spcPts val="0"/>
                        </a:spcBef>
                        <a:spcAft>
                          <a:spcPts val="0"/>
                        </a:spcAft>
                      </a:pPr>
                      <a:r>
                        <a:rPr lang="en-GB" sz="1100" dirty="0">
                          <a:effectLst/>
                        </a:rPr>
                        <a:t>0</a:t>
                      </a:r>
                      <a:endParaRPr lang="en-US" sz="11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hangingPunct="0">
                        <a:lnSpc>
                          <a:spcPct val="106000"/>
                        </a:lnSpc>
                        <a:spcBef>
                          <a:spcPts val="0"/>
                        </a:spcBef>
                        <a:spcAft>
                          <a:spcPts val="0"/>
                        </a:spcAft>
                      </a:pPr>
                      <a:r>
                        <a:rPr lang="en-GB" sz="1100">
                          <a:effectLst/>
                        </a:rPr>
                        <a:t>1</a:t>
                      </a:r>
                      <a:endParaRPr lang="en-US" sz="11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hangingPunct="0">
                        <a:lnSpc>
                          <a:spcPct val="106000"/>
                        </a:lnSpc>
                        <a:spcBef>
                          <a:spcPts val="0"/>
                        </a:spcBef>
                        <a:spcAft>
                          <a:spcPts val="0"/>
                        </a:spcAft>
                      </a:pPr>
                      <a:r>
                        <a:rPr lang="en-GB" sz="1100" dirty="0" smtClean="0">
                          <a:effectLst/>
                        </a:rPr>
                        <a:t>[1]</a:t>
                      </a:r>
                      <a:endParaRPr lang="en-US" sz="11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r>
              <a:tr h="0">
                <a:tc>
                  <a:txBody>
                    <a:bodyPr/>
                    <a:lstStyle/>
                    <a:p>
                      <a:pPr marL="0" marR="0" algn="ctr" hangingPunct="0">
                        <a:lnSpc>
                          <a:spcPct val="106000"/>
                        </a:lnSpc>
                        <a:spcBef>
                          <a:spcPts val="0"/>
                        </a:spcBef>
                        <a:spcAft>
                          <a:spcPts val="0"/>
                        </a:spcAft>
                      </a:pPr>
                      <a:r>
                        <a:rPr lang="en-GB" sz="1100">
                          <a:effectLst/>
                        </a:rPr>
                        <a:t>1</a:t>
                      </a:r>
                      <a:endParaRPr lang="en-US" sz="11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hangingPunct="0">
                        <a:lnSpc>
                          <a:spcPct val="106000"/>
                        </a:lnSpc>
                        <a:spcBef>
                          <a:spcPts val="0"/>
                        </a:spcBef>
                        <a:spcAft>
                          <a:spcPts val="0"/>
                        </a:spcAft>
                      </a:pPr>
                      <a:r>
                        <a:rPr lang="en-GB" sz="1100">
                          <a:effectLst/>
                        </a:rPr>
                        <a:t>0.5</a:t>
                      </a:r>
                      <a:endParaRPr lang="en-US" sz="11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hangingPunct="0">
                        <a:lnSpc>
                          <a:spcPct val="106000"/>
                        </a:lnSpc>
                        <a:spcBef>
                          <a:spcPts val="0"/>
                        </a:spcBef>
                        <a:spcAft>
                          <a:spcPts val="0"/>
                        </a:spcAft>
                      </a:pPr>
                      <a:r>
                        <a:rPr lang="en-GB" sz="1100" dirty="0" smtClean="0">
                          <a:effectLst/>
                        </a:rPr>
                        <a:t>[1]</a:t>
                      </a:r>
                      <a:endParaRPr lang="en-US" sz="11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r>
              <a:tr h="0">
                <a:tc>
                  <a:txBody>
                    <a:bodyPr/>
                    <a:lstStyle/>
                    <a:p>
                      <a:pPr marL="0" marR="0" algn="ctr" hangingPunct="0">
                        <a:lnSpc>
                          <a:spcPct val="106000"/>
                        </a:lnSpc>
                        <a:spcBef>
                          <a:spcPts val="0"/>
                        </a:spcBef>
                        <a:spcAft>
                          <a:spcPts val="0"/>
                        </a:spcAft>
                      </a:pPr>
                      <a:r>
                        <a:rPr lang="en-GB" sz="1100" dirty="0">
                          <a:effectLst/>
                        </a:rPr>
                        <a:t>2</a:t>
                      </a:r>
                      <a:endParaRPr lang="en-US" sz="11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hangingPunct="0">
                        <a:lnSpc>
                          <a:spcPct val="106000"/>
                        </a:lnSpc>
                        <a:spcBef>
                          <a:spcPts val="0"/>
                        </a:spcBef>
                        <a:spcAft>
                          <a:spcPts val="0"/>
                        </a:spcAft>
                      </a:pPr>
                      <a:r>
                        <a:rPr lang="en-GB" sz="1100">
                          <a:effectLst/>
                        </a:rPr>
                        <a:t>0.25</a:t>
                      </a:r>
                      <a:r>
                        <a:rPr lang="en-GB" sz="1100" baseline="30000">
                          <a:effectLst/>
                        </a:rPr>
                        <a:t> Note 2</a:t>
                      </a:r>
                      <a:endParaRPr lang="en-US" sz="11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hangingPunct="0">
                        <a:lnSpc>
                          <a:spcPct val="106000"/>
                        </a:lnSpc>
                        <a:spcBef>
                          <a:spcPts val="0"/>
                        </a:spcBef>
                        <a:spcAft>
                          <a:spcPts val="0"/>
                        </a:spcAft>
                      </a:pPr>
                      <a:r>
                        <a:rPr lang="en-GB" sz="1100" dirty="0" smtClean="0">
                          <a:effectLst/>
                        </a:rPr>
                        <a:t>[2]</a:t>
                      </a:r>
                      <a:endParaRPr lang="en-US" sz="11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r>
              <a:tr h="0">
                <a:tc gridSpan="3">
                  <a:txBody>
                    <a:bodyPr/>
                    <a:lstStyle/>
                    <a:p>
                      <a:pPr marL="540385" marR="0" indent="-540385" hangingPunct="0">
                        <a:lnSpc>
                          <a:spcPct val="106000"/>
                        </a:lnSpc>
                        <a:spcBef>
                          <a:spcPts val="0"/>
                        </a:spcBef>
                        <a:spcAft>
                          <a:spcPts val="0"/>
                        </a:spcAft>
                      </a:pPr>
                      <a:r>
                        <a:rPr lang="en-GB" sz="1100" dirty="0">
                          <a:effectLst/>
                        </a:rPr>
                        <a:t>Note 1:	The same SCS of source cell and target cell is assumed.</a:t>
                      </a:r>
                      <a:endParaRPr lang="en-US" sz="1100" dirty="0">
                        <a:effectLst/>
                      </a:endParaRPr>
                    </a:p>
                    <a:p>
                      <a:pPr marL="540385" marR="0" indent="-540385" hangingPunct="0">
                        <a:lnSpc>
                          <a:spcPct val="106000"/>
                        </a:lnSpc>
                        <a:spcBef>
                          <a:spcPts val="0"/>
                        </a:spcBef>
                        <a:spcAft>
                          <a:spcPts val="0"/>
                        </a:spcAft>
                      </a:pPr>
                      <a:r>
                        <a:rPr lang="en-GB" sz="1100" dirty="0">
                          <a:effectLst/>
                        </a:rPr>
                        <a:t>Note 2:	Both source cell and target cell </a:t>
                      </a:r>
                      <a:r>
                        <a:rPr lang="en-GB" sz="1100" dirty="0" smtClean="0">
                          <a:effectLst/>
                        </a:rPr>
                        <a:t>are </a:t>
                      </a:r>
                      <a:r>
                        <a:rPr lang="en-GB" sz="1100" dirty="0">
                          <a:effectLst/>
                        </a:rPr>
                        <a:t>on FR1.</a:t>
                      </a:r>
                      <a:endParaRPr lang="en-US" sz="11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hMerge="1">
                  <a:txBody>
                    <a:bodyPr/>
                    <a:lstStyle/>
                    <a:p>
                      <a:endParaRPr lang="en-US"/>
                    </a:p>
                  </a:txBody>
                  <a:tcPr/>
                </a:tc>
                <a:tc hMerge="1">
                  <a:txBody>
                    <a:bodyPr/>
                    <a:lstStyle/>
                    <a:p>
                      <a:endParaRPr lang="en-US"/>
                    </a:p>
                  </a:txBody>
                  <a:tcPr/>
                </a:tc>
              </a:tr>
            </a:tbl>
          </a:graphicData>
        </a:graphic>
      </p:graphicFrame>
    </p:spTree>
    <p:extLst>
      <p:ext uri="{BB962C8B-B14F-4D97-AF65-F5344CB8AC3E}">
        <p14:creationId xmlns:p14="http://schemas.microsoft.com/office/powerpoint/2010/main" val="3016929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359532" y="620688"/>
            <a:ext cx="8856984" cy="5355312"/>
          </a:xfrm>
          <a:prstGeom prst="rect">
            <a:avLst/>
          </a:prstGeom>
        </p:spPr>
        <p:txBody>
          <a:bodyPr wrap="square">
            <a:spAutoFit/>
          </a:bodyPr>
          <a:lstStyle/>
          <a:p>
            <a:r>
              <a:rPr lang="en-US" dirty="0"/>
              <a:t>Definition of delay (2):</a:t>
            </a:r>
          </a:p>
          <a:p>
            <a:pPr marL="285750" lvl="0" indent="-285750">
              <a:buFont typeface="Arial" panose="020B0604020202020204" pitchFamily="34" charset="0"/>
              <a:buChar char="•"/>
            </a:pPr>
            <a:r>
              <a:rPr lang="en-US" dirty="0"/>
              <a:t>Starting point: D</a:t>
            </a:r>
            <a:r>
              <a:rPr lang="en-GB" dirty="0"/>
              <a:t>2 starts at the time UE receives the indication of source cell release. D2 is the same as NR </a:t>
            </a:r>
            <a:r>
              <a:rPr lang="en-GB" dirty="0" err="1"/>
              <a:t>PSCell</a:t>
            </a:r>
            <a:r>
              <a:rPr lang="en-GB" dirty="0"/>
              <a:t> release delay.</a:t>
            </a:r>
            <a:endParaRPr lang="en-US" dirty="0"/>
          </a:p>
          <a:p>
            <a:pPr marL="285750" lvl="0" indent="-285750">
              <a:buFont typeface="Arial" panose="020B0604020202020204" pitchFamily="34" charset="0"/>
              <a:buChar char="•"/>
            </a:pPr>
            <a:r>
              <a:rPr lang="en-US" dirty="0"/>
              <a:t>Ending point: when the UE accomplish the release actions specified in TS 38.331</a:t>
            </a:r>
          </a:p>
          <a:p>
            <a:r>
              <a:rPr lang="en-US" b="1" dirty="0"/>
              <a:t> </a:t>
            </a:r>
            <a:endParaRPr lang="en-US" dirty="0"/>
          </a:p>
          <a:p>
            <a:r>
              <a:rPr lang="en-US" dirty="0"/>
              <a:t>Interruption on the target cell during delay (2):</a:t>
            </a:r>
          </a:p>
          <a:p>
            <a:pPr marL="285750" lvl="0" indent="-285750">
              <a:buFont typeface="Arial" panose="020B0604020202020204" pitchFamily="34" charset="0"/>
              <a:buChar char="•"/>
            </a:pPr>
            <a:r>
              <a:rPr lang="en-US" dirty="0"/>
              <a:t>For </a:t>
            </a:r>
            <a:r>
              <a:rPr lang="en-US" dirty="0" err="1"/>
              <a:t>BWsource</a:t>
            </a:r>
            <a:r>
              <a:rPr lang="en-US" dirty="0"/>
              <a:t> = </a:t>
            </a:r>
            <a:r>
              <a:rPr lang="en-US" dirty="0" err="1"/>
              <a:t>BWtarget</a:t>
            </a:r>
            <a:r>
              <a:rPr lang="en-US" dirty="0"/>
              <a:t> </a:t>
            </a:r>
          </a:p>
          <a:p>
            <a:pPr lvl="1"/>
            <a:r>
              <a:rPr lang="en-US" dirty="0"/>
              <a:t>Interruption length is same as that in delay (1).</a:t>
            </a:r>
          </a:p>
          <a:p>
            <a:pPr lvl="1"/>
            <a:r>
              <a:rPr lang="en-US" dirty="0"/>
              <a:t>Side condition: power imbalance between the two cells should be within X </a:t>
            </a:r>
            <a:r>
              <a:rPr lang="en-US" dirty="0" err="1"/>
              <a:t>dB.</a:t>
            </a:r>
            <a:r>
              <a:rPr lang="en-US" dirty="0"/>
              <a:t> X is FFS</a:t>
            </a:r>
          </a:p>
          <a:p>
            <a:pPr marL="285750" lvl="0" indent="-285750">
              <a:buFont typeface="Arial" panose="020B0604020202020204" pitchFamily="34" charset="0"/>
              <a:buChar char="•"/>
            </a:pPr>
            <a:r>
              <a:rPr lang="en-US" dirty="0"/>
              <a:t>For </a:t>
            </a:r>
            <a:r>
              <a:rPr lang="en-US" dirty="0" err="1"/>
              <a:t>BWsource</a:t>
            </a:r>
            <a:r>
              <a:rPr lang="en-US" dirty="0"/>
              <a:t> &gt; </a:t>
            </a:r>
            <a:r>
              <a:rPr lang="en-US" dirty="0" err="1"/>
              <a:t>BWtarget</a:t>
            </a:r>
            <a:r>
              <a:rPr lang="en-US" dirty="0"/>
              <a:t> </a:t>
            </a:r>
          </a:p>
          <a:p>
            <a:pPr lvl="1"/>
            <a:r>
              <a:rPr lang="en-US" dirty="0" smtClean="0"/>
              <a:t>2ms</a:t>
            </a:r>
          </a:p>
          <a:p>
            <a:pPr lvl="1"/>
            <a:r>
              <a:rPr lang="en-US" dirty="0">
                <a:solidFill>
                  <a:srgbClr val="FF0000"/>
                </a:solidFill>
              </a:rPr>
              <a:t>Side condition: power imbalance between the two cells should be within X </a:t>
            </a:r>
            <a:r>
              <a:rPr lang="en-US" dirty="0" err="1">
                <a:solidFill>
                  <a:srgbClr val="FF0000"/>
                </a:solidFill>
              </a:rPr>
              <a:t>dB.</a:t>
            </a:r>
            <a:r>
              <a:rPr lang="en-US" dirty="0">
                <a:solidFill>
                  <a:srgbClr val="FF0000"/>
                </a:solidFill>
              </a:rPr>
              <a:t> X is FFS</a:t>
            </a:r>
          </a:p>
          <a:p>
            <a:pPr lvl="1"/>
            <a:endParaRPr lang="en-US" dirty="0" smtClean="0"/>
          </a:p>
          <a:p>
            <a:r>
              <a:rPr lang="en-US" dirty="0"/>
              <a:t>From handover command until the source cell is successfully released (during the whole handover procedure), UE is not allowed to cause any other interruption except for the ones defined in delay (1) and (2).</a:t>
            </a:r>
          </a:p>
          <a:p>
            <a:pPr lvl="0"/>
            <a:r>
              <a:rPr lang="en-US" dirty="0"/>
              <a:t>Note: in case simultaneous UL </a:t>
            </a:r>
            <a:r>
              <a:rPr lang="en-US" dirty="0" err="1"/>
              <a:t>Tx</a:t>
            </a:r>
            <a:r>
              <a:rPr lang="en-US" dirty="0"/>
              <a:t> is not supported, UE is allowed to cause more interruption to the source cell if UL transmissions of source and target cell overlap in time.</a:t>
            </a:r>
          </a:p>
          <a:p>
            <a:pPr lvl="1"/>
            <a:endParaRPr lang="en-US" dirty="0"/>
          </a:p>
        </p:txBody>
      </p:sp>
      <p:sp>
        <p:nvSpPr>
          <p:cNvPr id="7" name="Title 1"/>
          <p:cNvSpPr txBox="1">
            <a:spLocks/>
          </p:cNvSpPr>
          <p:nvPr/>
        </p:nvSpPr>
        <p:spPr>
          <a:xfrm>
            <a:off x="0" y="-315416"/>
            <a:ext cx="889248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en-US" sz="2800" b="1" dirty="0" smtClean="0"/>
              <a:t>Agreements on DAPS HO</a:t>
            </a:r>
            <a:endParaRPr lang="en-US" sz="2800" b="1" dirty="0"/>
          </a:p>
        </p:txBody>
      </p:sp>
    </p:spTree>
    <p:extLst>
      <p:ext uri="{BB962C8B-B14F-4D97-AF65-F5344CB8AC3E}">
        <p14:creationId xmlns:p14="http://schemas.microsoft.com/office/powerpoint/2010/main" val="20602491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15416"/>
            <a:ext cx="8892480" cy="1143000"/>
          </a:xfrm>
        </p:spPr>
        <p:txBody>
          <a:bodyPr>
            <a:noAutofit/>
          </a:bodyPr>
          <a:lstStyle/>
          <a:p>
            <a:r>
              <a:rPr lang="en-US" sz="2800" b="1" dirty="0" smtClean="0"/>
              <a:t>Agreement on conditional </a:t>
            </a:r>
            <a:r>
              <a:rPr lang="en-US" sz="2800" b="1" dirty="0" smtClean="0"/>
              <a:t>handover</a:t>
            </a:r>
            <a:endParaRPr lang="en-US" sz="2800" b="1" dirty="0"/>
          </a:p>
        </p:txBody>
      </p:sp>
      <p:sp>
        <p:nvSpPr>
          <p:cNvPr id="15" name="Rectangle 14"/>
          <p:cNvSpPr/>
          <p:nvPr/>
        </p:nvSpPr>
        <p:spPr>
          <a:xfrm>
            <a:off x="179512" y="620688"/>
            <a:ext cx="8856984" cy="4555093"/>
          </a:xfrm>
          <a:prstGeom prst="rect">
            <a:avLst/>
          </a:prstGeom>
        </p:spPr>
        <p:txBody>
          <a:bodyPr wrap="square">
            <a:spAutoFit/>
          </a:bodyPr>
          <a:lstStyle/>
          <a:p>
            <a:r>
              <a:rPr lang="en-US" dirty="0"/>
              <a:t>Handover delay is no more than:</a:t>
            </a:r>
          </a:p>
          <a:p>
            <a:pPr algn="ctr"/>
            <a:r>
              <a:rPr lang="en-US" dirty="0"/>
              <a:t>D</a:t>
            </a:r>
            <a:r>
              <a:rPr lang="en-US" baseline="-25000" dirty="0"/>
              <a:t>CHO</a:t>
            </a:r>
            <a:r>
              <a:rPr lang="en-US" dirty="0"/>
              <a:t> = T</a:t>
            </a:r>
            <a:r>
              <a:rPr lang="en-US" baseline="-25000" dirty="0"/>
              <a:t>RRC_1</a:t>
            </a:r>
            <a:r>
              <a:rPr lang="en-US" dirty="0"/>
              <a:t> + </a:t>
            </a:r>
            <a:r>
              <a:rPr lang="en-US" dirty="0" err="1"/>
              <a:t>T</a:t>
            </a:r>
            <a:r>
              <a:rPr lang="en-US" baseline="-25000" dirty="0" err="1"/>
              <a:t>measure</a:t>
            </a:r>
            <a:r>
              <a:rPr lang="en-US" dirty="0"/>
              <a:t> + T</a:t>
            </a:r>
            <a:r>
              <a:rPr lang="en-US" baseline="-25000" dirty="0"/>
              <a:t>RRC_2</a:t>
            </a:r>
            <a:r>
              <a:rPr lang="en-US" dirty="0"/>
              <a:t> + </a:t>
            </a:r>
            <a:r>
              <a:rPr lang="en-GB" dirty="0" err="1"/>
              <a:t>T</a:t>
            </a:r>
            <a:r>
              <a:rPr lang="en-GB" baseline="-25000" dirty="0" err="1"/>
              <a:t>interrupt</a:t>
            </a:r>
            <a:endParaRPr lang="en-US" dirty="0"/>
          </a:p>
          <a:p>
            <a:r>
              <a:rPr lang="en-US" dirty="0"/>
              <a:t>Where:</a:t>
            </a:r>
          </a:p>
          <a:p>
            <a:pPr marL="285750" lvl="0" indent="-285750">
              <a:buFont typeface="Arial" panose="020B0604020202020204" pitchFamily="34" charset="0"/>
              <a:buChar char="•"/>
            </a:pPr>
            <a:r>
              <a:rPr lang="en-GB" dirty="0"/>
              <a:t>T</a:t>
            </a:r>
            <a:r>
              <a:rPr lang="en-GB" baseline="-25000" dirty="0"/>
              <a:t>RRC_1 </a:t>
            </a:r>
            <a:r>
              <a:rPr lang="en-US" dirty="0"/>
              <a:t>is defined the same as </a:t>
            </a:r>
            <a:r>
              <a:rPr lang="en-GB" dirty="0"/>
              <a:t>existing processing time for RRC reconfiguration message containing CHO configuration </a:t>
            </a:r>
            <a:endParaRPr lang="en-US" dirty="0"/>
          </a:p>
          <a:p>
            <a:pPr marL="285750" lvl="0" indent="-285750">
              <a:buFont typeface="Arial" panose="020B0604020202020204" pitchFamily="34" charset="0"/>
              <a:buChar char="•"/>
            </a:pPr>
            <a:r>
              <a:rPr lang="en-US" dirty="0"/>
              <a:t>Interruption during CHO:</a:t>
            </a:r>
          </a:p>
          <a:p>
            <a:pPr algn="ctr"/>
            <a:r>
              <a:rPr lang="en-GB" dirty="0" err="1"/>
              <a:t>T</a:t>
            </a:r>
            <a:r>
              <a:rPr lang="en-GB" baseline="-25000" dirty="0" err="1"/>
              <a:t>interrupt</a:t>
            </a:r>
            <a:r>
              <a:rPr lang="en-GB" dirty="0"/>
              <a:t> = T</a:t>
            </a:r>
            <a:r>
              <a:rPr lang="en-GB" baseline="-25000" dirty="0"/>
              <a:t>IU</a:t>
            </a:r>
            <a:r>
              <a:rPr lang="en-GB" dirty="0"/>
              <a:t> + </a:t>
            </a:r>
            <a:r>
              <a:rPr lang="en-GB" dirty="0" err="1"/>
              <a:t>T</a:t>
            </a:r>
            <a:r>
              <a:rPr lang="en-GB" baseline="-25000" dirty="0" err="1"/>
              <a:t>processing</a:t>
            </a:r>
            <a:r>
              <a:rPr lang="en-GB" dirty="0"/>
              <a:t>+ T</a:t>
            </a:r>
            <a:r>
              <a:rPr lang="en-GB" baseline="-25000" dirty="0"/>
              <a:t>∆</a:t>
            </a:r>
            <a:r>
              <a:rPr lang="en-GB" dirty="0"/>
              <a:t> </a:t>
            </a:r>
            <a:r>
              <a:rPr lang="en-GB" dirty="0" err="1"/>
              <a:t>ms</a:t>
            </a:r>
            <a:endParaRPr lang="en-US" dirty="0"/>
          </a:p>
          <a:p>
            <a:r>
              <a:rPr lang="en-US" dirty="0"/>
              <a:t> </a:t>
            </a:r>
          </a:p>
          <a:p>
            <a:r>
              <a:rPr lang="en-US" dirty="0" smtClean="0"/>
              <a:t>	Where </a:t>
            </a:r>
            <a:r>
              <a:rPr lang="en-GB" dirty="0"/>
              <a:t>T</a:t>
            </a:r>
            <a:r>
              <a:rPr lang="en-GB" baseline="-25000" dirty="0"/>
              <a:t>IU</a:t>
            </a:r>
            <a:r>
              <a:rPr lang="en-GB" dirty="0"/>
              <a:t> , </a:t>
            </a:r>
            <a:r>
              <a:rPr lang="en-GB" dirty="0" err="1"/>
              <a:t>T</a:t>
            </a:r>
            <a:r>
              <a:rPr lang="en-GB" baseline="-25000" dirty="0" err="1"/>
              <a:t>processing</a:t>
            </a:r>
            <a:r>
              <a:rPr lang="en-GB" dirty="0"/>
              <a:t> and T</a:t>
            </a:r>
            <a:r>
              <a:rPr lang="en-GB" baseline="-25000" dirty="0"/>
              <a:t>∆</a:t>
            </a:r>
            <a:r>
              <a:rPr lang="en-GB" dirty="0"/>
              <a:t> are defined same as legacy handover. </a:t>
            </a:r>
            <a:endParaRPr lang="en-US" dirty="0"/>
          </a:p>
          <a:p>
            <a:pPr marL="285750" lvl="0" indent="-285750">
              <a:buFont typeface="Arial" panose="020B0604020202020204" pitchFamily="34" charset="0"/>
              <a:buChar char="•"/>
            </a:pPr>
            <a:r>
              <a:rPr lang="en-US" dirty="0"/>
              <a:t>T</a:t>
            </a:r>
            <a:r>
              <a:rPr lang="en-US" baseline="-25000" dirty="0"/>
              <a:t>RRC_2</a:t>
            </a:r>
            <a:r>
              <a:rPr lang="en-US" dirty="0"/>
              <a:t>: Second segment of RRC processing time, starts after UE realizes the condition is met and identity of target cell is determined. </a:t>
            </a:r>
            <a:r>
              <a:rPr lang="en-GB" dirty="0"/>
              <a:t>During T</a:t>
            </a:r>
            <a:r>
              <a:rPr lang="en-GB" baseline="-25000" dirty="0"/>
              <a:t>RRC_2</a:t>
            </a:r>
            <a:r>
              <a:rPr lang="en-GB" dirty="0"/>
              <a:t> UE is allowed to finish associated operations earlier and leave the source cell.</a:t>
            </a:r>
            <a:endParaRPr lang="en-US" dirty="0"/>
          </a:p>
          <a:p>
            <a:pPr marL="285750" lvl="0" indent="-285750">
              <a:buFont typeface="Arial" panose="020B0604020202020204" pitchFamily="34" charset="0"/>
              <a:buChar char="•"/>
            </a:pPr>
            <a:r>
              <a:rPr lang="en-US" dirty="0" err="1"/>
              <a:t>T</a:t>
            </a:r>
            <a:r>
              <a:rPr lang="en-US" baseline="-25000" dirty="0" err="1"/>
              <a:t>measure</a:t>
            </a:r>
            <a:r>
              <a:rPr lang="en-US" baseline="-25000" dirty="0"/>
              <a:t> </a:t>
            </a:r>
            <a:r>
              <a:rPr lang="en-US" dirty="0"/>
              <a:t>is specified by:</a:t>
            </a:r>
          </a:p>
          <a:p>
            <a:pPr marL="742950" lvl="1" indent="-285750">
              <a:buFont typeface="Courier New" panose="02070309020205020404" pitchFamily="49" charset="0"/>
              <a:buChar char="o"/>
            </a:pPr>
            <a:r>
              <a:rPr lang="en-GB" dirty="0"/>
              <a:t>reusing event triggered reporting requirements. (i.e. referring to corresponding requirement in TS38.133 clause 9)</a:t>
            </a:r>
            <a:endParaRPr lang="en-US" dirty="0"/>
          </a:p>
          <a:p>
            <a:pPr fontAlgn="base" hangingPunct="0">
              <a:spcBef>
                <a:spcPct val="0"/>
              </a:spcBef>
              <a:spcAft>
                <a:spcPct val="0"/>
              </a:spcAft>
            </a:pPr>
            <a:endParaRPr lang="en-US" sz="2000" dirty="0"/>
          </a:p>
        </p:txBody>
      </p:sp>
    </p:spTree>
    <p:extLst>
      <p:ext uri="{BB962C8B-B14F-4D97-AF65-F5344CB8AC3E}">
        <p14:creationId xmlns:p14="http://schemas.microsoft.com/office/powerpoint/2010/main" val="37890309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7265"/>
            <a:ext cx="8892480" cy="1143000"/>
          </a:xfrm>
        </p:spPr>
        <p:txBody>
          <a:bodyPr>
            <a:noAutofit/>
          </a:bodyPr>
          <a:lstStyle/>
          <a:p>
            <a:r>
              <a:rPr lang="en-US" sz="2800" b="1" dirty="0" smtClean="0"/>
              <a:t>Way forward</a:t>
            </a:r>
            <a:endParaRPr lang="en-US" sz="2800" b="1" dirty="0"/>
          </a:p>
        </p:txBody>
      </p:sp>
      <p:sp>
        <p:nvSpPr>
          <p:cNvPr id="15" name="Rectangle 14"/>
          <p:cNvSpPr/>
          <p:nvPr/>
        </p:nvSpPr>
        <p:spPr>
          <a:xfrm>
            <a:off x="179512" y="1003369"/>
            <a:ext cx="8856984" cy="5324535"/>
          </a:xfrm>
          <a:prstGeom prst="rect">
            <a:avLst/>
          </a:prstGeom>
        </p:spPr>
        <p:txBody>
          <a:bodyPr wrap="square">
            <a:spAutoFit/>
          </a:bodyPr>
          <a:lstStyle/>
          <a:p>
            <a:r>
              <a:rPr lang="en-US" sz="2400" dirty="0" smtClean="0"/>
              <a:t>Companies are encouraged to provided analysis on:</a:t>
            </a:r>
          </a:p>
          <a:p>
            <a:endParaRPr lang="en-US" sz="2400" dirty="0" smtClean="0"/>
          </a:p>
          <a:p>
            <a:pPr marL="285750" indent="-285750">
              <a:buFont typeface="Arial" panose="020B0604020202020204" pitchFamily="34" charset="0"/>
              <a:buChar char="•"/>
            </a:pPr>
            <a:r>
              <a:rPr lang="en-US" sz="2400" dirty="0" smtClean="0"/>
              <a:t>Interruption in DAPS HO D1 to down select from option 1 and option 2 in slide 2.</a:t>
            </a:r>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r>
              <a:rPr lang="en-US" sz="2400" dirty="0" smtClean="0"/>
              <a:t> Power </a:t>
            </a:r>
            <a:r>
              <a:rPr lang="en-US" sz="2400" dirty="0"/>
              <a:t>imbalance between </a:t>
            </a:r>
            <a:r>
              <a:rPr lang="en-US" sz="2400" dirty="0" smtClean="0"/>
              <a:t>the source and target cells in DAPS intra-frequency HO side condition.</a:t>
            </a:r>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r>
              <a:rPr lang="en-US" sz="2400" dirty="0"/>
              <a:t>T</a:t>
            </a:r>
            <a:r>
              <a:rPr lang="en-US" sz="2400" baseline="-25000" dirty="0"/>
              <a:t>RRC_2 </a:t>
            </a:r>
            <a:r>
              <a:rPr lang="en-US" sz="2400" dirty="0"/>
              <a:t>i</a:t>
            </a:r>
            <a:r>
              <a:rPr lang="en-US" sz="2400" dirty="0" smtClean="0"/>
              <a:t>n conditional handover</a:t>
            </a:r>
          </a:p>
          <a:p>
            <a:pPr marL="285750" indent="-285750">
              <a:buFont typeface="Arial" panose="020B0604020202020204" pitchFamily="34" charset="0"/>
              <a:buChar char="•"/>
            </a:pPr>
            <a:endParaRPr lang="en-US" sz="2400" dirty="0"/>
          </a:p>
          <a:p>
            <a:r>
              <a:rPr lang="en-US" sz="2400" dirty="0" smtClean="0"/>
              <a:t>Conclusion on issues above will be made in RAN4#94.</a:t>
            </a:r>
          </a:p>
          <a:p>
            <a:endParaRPr lang="en-US" sz="2400" dirty="0"/>
          </a:p>
          <a:p>
            <a:endParaRPr lang="en-US" sz="2400" dirty="0"/>
          </a:p>
          <a:p>
            <a:pPr fontAlgn="base" hangingPunct="0">
              <a:spcBef>
                <a:spcPct val="0"/>
              </a:spcBef>
              <a:spcAft>
                <a:spcPct val="0"/>
              </a:spcAft>
            </a:pPr>
            <a:endParaRPr lang="en-US" sz="2800" dirty="0"/>
          </a:p>
        </p:txBody>
      </p:sp>
    </p:spTree>
    <p:extLst>
      <p:ext uri="{BB962C8B-B14F-4D97-AF65-F5344CB8AC3E}">
        <p14:creationId xmlns:p14="http://schemas.microsoft.com/office/powerpoint/2010/main" val="3658180904"/>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11487</TotalTime>
  <Words>346</Words>
  <Application>Microsoft Office PowerPoint</Application>
  <PresentationFormat>On-screen Show (4:3)</PresentationFormat>
  <Paragraphs>95</Paragraphs>
  <Slides>5</Slides>
  <Notes>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vt:i4>
      </vt:variant>
    </vt:vector>
  </HeadingPairs>
  <TitlesOfParts>
    <vt:vector size="12" baseType="lpstr">
      <vt:lpstr>ＭＳ Ｐゴシック</vt:lpstr>
      <vt:lpstr>SimSun</vt:lpstr>
      <vt:lpstr>Arial</vt:lpstr>
      <vt:lpstr>Calibri</vt:lpstr>
      <vt:lpstr>Courier New</vt:lpstr>
      <vt:lpstr>Times New Roman</vt:lpstr>
      <vt:lpstr>Office テーマ</vt:lpstr>
      <vt:lpstr>Way forward on NR mobility enhancement</vt:lpstr>
      <vt:lpstr>Agreements on DAPS HO interruption in D1</vt:lpstr>
      <vt:lpstr>PowerPoint Presentation</vt:lpstr>
      <vt:lpstr>Agreement on conditional handover</vt:lpstr>
      <vt:lpstr>Way forward</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NR spectra related work</dc:title>
  <dc:creator>vgheorgh@qti.qualcomm.com</dc:creator>
  <cp:keywords>CTPClassification=CTP_PUBLIC:VisualMarkings=, CTPClassification=CTP_NT</cp:keywords>
  <cp:lastModifiedBy>Li, Qiming</cp:lastModifiedBy>
  <cp:revision>468</cp:revision>
  <dcterms:created xsi:type="dcterms:W3CDTF">2017-01-18T16:32:26Z</dcterms:created>
  <dcterms:modified xsi:type="dcterms:W3CDTF">2019-11-22T16:14:32Z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TitusGUID">
    <vt:lpwstr>2a613ce1-eaed-499c-a840-7a746a79a7b4</vt:lpwstr>
  </property>
  <property fmtid="{D5CDD505-2E9C-101B-9397-08002B2CF9AE}" pid="4" name="CTP_TimeStamp">
    <vt:lpwstr>2019-11-22 16:14:32Z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ies>
</file>