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65" r:id="rId4"/>
    <p:sldId id="267" r:id="rId5"/>
    <p:sldId id="266" r:id="rId6"/>
    <p:sldId id="268" r:id="rId7"/>
    <p:sldId id="269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9" autoAdjust="0"/>
    <p:restoredTop sz="95353" autoAdjust="0"/>
  </p:normalViewPr>
  <p:slideViewPr>
    <p:cSldViewPr>
      <p:cViewPr varScale="1">
        <p:scale>
          <a:sx n="104" d="100"/>
          <a:sy n="104" d="100"/>
        </p:scale>
        <p:origin x="92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basket WID </a:t>
            </a:r>
            <a:r>
              <a:rPr lang="en-US" altLang="zh-CN"/>
              <a:t>adding legacy Channel </a:t>
            </a:r>
            <a:r>
              <a:rPr lang="en-US" altLang="zh-CN" dirty="0"/>
              <a:t>BW to existing NR bands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Ericsson, Huawei, …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#92bis           		 R4-1912984 </a:t>
            </a:r>
          </a:p>
          <a:p>
            <a:pPr algn="l"/>
            <a:r>
              <a:rPr lang="sv-SE" altLang="zh-CN" sz="2400" b="1" dirty="0"/>
              <a:t>Chongqing</a:t>
            </a:r>
            <a:r>
              <a:rPr lang="en-GB" altLang="zh-CN" sz="2400" b="1" dirty="0"/>
              <a:t>, China, October 14-18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New basket WI [1] was proposed at last RAN#85 to manage all requests related to adding channel bandwidth support to NR existing bands.</a:t>
            </a:r>
          </a:p>
          <a:p>
            <a:r>
              <a:rPr lang="en-US" altLang="zh-CN" sz="2800" dirty="0"/>
              <a:t>It was then agreed to further discuss and details the scope, way of working, … in following RAN4 meetings.</a:t>
            </a:r>
          </a:p>
          <a:p>
            <a:r>
              <a:rPr lang="en-US" altLang="zh-CN" sz="2800" dirty="0"/>
              <a:t>[2], [3], [4] and [5] elaborate on this new basket WI.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33D45-E2EE-4999-9520-0220482C3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0D378-36D7-4D57-BBB9-388BE73BF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Channel bandwidths in: </a:t>
            </a:r>
            <a:r>
              <a:rPr lang="en-GB" dirty="0">
                <a:solidFill>
                  <a:srgbClr val="0070C0"/>
                </a:solidFill>
              </a:rPr>
              <a:t>{5 MHz, 10 MHz, 15 MHz, 20 MHz, 25 MHz, 30 MHz, 40 MHz, 50 MHz, 60 MHz, 70 MHz, 80 MHz, 90 MHz, 100 MHz}</a:t>
            </a:r>
            <a:endParaRPr lang="sv-SE" dirty="0">
              <a:solidFill>
                <a:srgbClr val="0070C0"/>
              </a:solidFill>
            </a:endParaRPr>
          </a:p>
          <a:p>
            <a:r>
              <a:rPr lang="sv-SE" dirty="0"/>
              <a:t>Existing NR bands only.</a:t>
            </a:r>
          </a:p>
          <a:p>
            <a:pPr lvl="1"/>
            <a:r>
              <a:rPr lang="sv-SE" dirty="0"/>
              <a:t>Including SDL and SUL </a:t>
            </a:r>
            <a:r>
              <a:rPr lang="sv-SE" b="1" dirty="0">
                <a:solidFill>
                  <a:srgbClr val="FF0000"/>
                </a:solidFill>
              </a:rPr>
              <a:t>BUT:</a:t>
            </a:r>
          </a:p>
          <a:p>
            <a:pPr lvl="2"/>
            <a:r>
              <a:rPr lang="sv-SE" dirty="0"/>
              <a:t>No CA combination is updated, this shall be addressed via CA basket WI.</a:t>
            </a:r>
          </a:p>
        </p:txBody>
      </p:sp>
    </p:spTree>
    <p:extLst>
      <p:ext uri="{BB962C8B-B14F-4D97-AF65-F5344CB8AC3E}">
        <p14:creationId xmlns:p14="http://schemas.microsoft.com/office/powerpoint/2010/main" val="17001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D8BFC-B4F3-4BF4-B454-C15355F0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 of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429D4-6FC7-49F0-90BF-C77322085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sv-SE" dirty="0"/>
              <a:t>New NR bands (including LTE re-farmed bands)</a:t>
            </a:r>
          </a:p>
          <a:p>
            <a:r>
              <a:rPr lang="sv-SE">
                <a:solidFill>
                  <a:srgbClr val="0070C0"/>
                </a:solidFill>
              </a:rPr>
              <a:t>Channel bandwidths </a:t>
            </a:r>
            <a:r>
              <a:rPr lang="sv-SE" dirty="0">
                <a:solidFill>
                  <a:srgbClr val="0070C0"/>
                </a:solidFill>
              </a:rPr>
              <a:t>not in: </a:t>
            </a:r>
            <a:r>
              <a:rPr lang="en-GB" dirty="0">
                <a:solidFill>
                  <a:srgbClr val="0070C0"/>
                </a:solidFill>
              </a:rPr>
              <a:t>{5 MHz, 10 MHz, 15 MHz, 20 MHz, 25 MHz, 30 MHz, 40 MHz, 50 MHz, 60 MHz, 70 MHz, 80 MHz, 90 MHz, 100 MHz} </a:t>
            </a:r>
          </a:p>
          <a:p>
            <a:r>
              <a:rPr lang="sv-SE" dirty="0"/>
              <a:t>New CA and/or EN/DC combinations.</a:t>
            </a:r>
          </a:p>
        </p:txBody>
      </p:sp>
    </p:spTree>
    <p:extLst>
      <p:ext uri="{BB962C8B-B14F-4D97-AF65-F5344CB8AC3E}">
        <p14:creationId xmlns:p14="http://schemas.microsoft.com/office/powerpoint/2010/main" val="735139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8BAFB-AA90-44DE-BF6D-CAF863377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59454-8481-49D1-AD08-6F723A555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781128"/>
          </a:xfrm>
        </p:spPr>
        <p:txBody>
          <a:bodyPr>
            <a:normAutofit lnSpcReduction="10000"/>
          </a:bodyPr>
          <a:lstStyle/>
          <a:p>
            <a:r>
              <a:rPr lang="sv-SE" sz="1600" dirty="0"/>
              <a:t>New request (4 supporters) should be submitted with enough spectrum information to justify the request:</a:t>
            </a:r>
          </a:p>
          <a:p>
            <a:pPr lvl="1"/>
            <a:r>
              <a:rPr lang="sv-SE" sz="1400" dirty="0"/>
              <a:t>On RAN4 reflector at least 2 weeks before RAN4 meeting.</a:t>
            </a:r>
          </a:p>
          <a:p>
            <a:pPr lvl="1"/>
            <a:r>
              <a:rPr lang="sv-SE" sz="1400" dirty="0">
                <a:solidFill>
                  <a:srgbClr val="FF0000"/>
                </a:solidFill>
              </a:rPr>
              <a:t>Technical challenge shall be flagged (e.g. Specific channel BW)</a:t>
            </a:r>
          </a:p>
          <a:p>
            <a:pPr lvl="1"/>
            <a:endParaRPr lang="sv-SE" sz="14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r>
              <a:rPr lang="sv-SE" sz="1600" dirty="0"/>
              <a:t>Basket WID is updated with the new requests and submitted to RAN4 for endorsement </a:t>
            </a:r>
            <a:r>
              <a:rPr lang="sv-SE" sz="1600" dirty="0">
                <a:solidFill>
                  <a:srgbClr val="FF0000"/>
                </a:solidFill>
              </a:rPr>
              <a:t>(</a:t>
            </a:r>
            <a:r>
              <a:rPr lang="sv-SE" sz="1600" dirty="0">
                <a:solidFill>
                  <a:srgbClr val="0070C0"/>
                </a:solidFill>
              </a:rPr>
              <a:t>spectrum information and </a:t>
            </a:r>
            <a:r>
              <a:rPr lang="sv-SE" sz="1600" dirty="0">
                <a:solidFill>
                  <a:srgbClr val="FF0000"/>
                </a:solidFill>
              </a:rPr>
              <a:t>technical challenge should be identified/discussed)</a:t>
            </a:r>
            <a:r>
              <a:rPr lang="sv-SE" sz="1600" dirty="0"/>
              <a:t>, and then to RAN for approval.</a:t>
            </a:r>
          </a:p>
          <a:p>
            <a:r>
              <a:rPr lang="sv-SE" sz="1600" dirty="0">
                <a:solidFill>
                  <a:srgbClr val="00B050"/>
                </a:solidFill>
              </a:rPr>
              <a:t>Work ongoing: At least check or define emissions requirements, </a:t>
            </a:r>
            <a:r>
              <a:rPr lang="sv-SE" sz="1600" dirty="0">
                <a:solidFill>
                  <a:srgbClr val="0070C0"/>
                </a:solidFill>
              </a:rPr>
              <a:t>MPR (relative BW) and </a:t>
            </a:r>
            <a:r>
              <a:rPr lang="sv-SE" sz="1600" dirty="0">
                <a:solidFill>
                  <a:srgbClr val="00B050"/>
                </a:solidFill>
              </a:rPr>
              <a:t>A-MPR, Refsens and any other RF requirement that is needed for the new bandwidth for the specific band.</a:t>
            </a:r>
          </a:p>
          <a:p>
            <a:r>
              <a:rPr lang="sv-SE" sz="1600" dirty="0"/>
              <a:t>Interested companies will write all draft CRs to complete one request in same RAN4 meeting </a:t>
            </a:r>
          </a:p>
          <a:p>
            <a:r>
              <a:rPr lang="sv-SE" sz="1600" dirty="0"/>
              <a:t>If all draft CRs for one request are endorsed, basket WI Rapporteur will merge them with other endorsed draft CRs for other request(s) in big CRs to the corresponding TSs.</a:t>
            </a:r>
          </a:p>
          <a:p>
            <a:r>
              <a:rPr lang="sv-SE" sz="1600" dirty="0"/>
              <a:t>Those big CRs will be sent on RAN4 email reflector for approval (1 week).</a:t>
            </a:r>
          </a:p>
          <a:p>
            <a:r>
              <a:rPr lang="sv-SE" sz="1600" dirty="0"/>
              <a:t>If approved, they will be sent to RAN for approval.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DFCDDE-BB90-4029-81FA-08A54F899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542599"/>
              </p:ext>
            </p:extLst>
          </p:nvPr>
        </p:nvGraphicFramePr>
        <p:xfrm>
          <a:off x="179512" y="2686053"/>
          <a:ext cx="8784973" cy="742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3068710532"/>
                    </a:ext>
                  </a:extLst>
                </a:gridCol>
                <a:gridCol w="844599">
                  <a:extLst>
                    <a:ext uri="{9D8B030D-6E8A-4147-A177-3AD203B41FA5}">
                      <a16:colId xmlns:a16="http://schemas.microsoft.com/office/drawing/2014/main" val="1426333162"/>
                    </a:ext>
                  </a:extLst>
                </a:gridCol>
                <a:gridCol w="1078022">
                  <a:extLst>
                    <a:ext uri="{9D8B030D-6E8A-4147-A177-3AD203B41FA5}">
                      <a16:colId xmlns:a16="http://schemas.microsoft.com/office/drawing/2014/main" val="2483262378"/>
                    </a:ext>
                  </a:extLst>
                </a:gridCol>
                <a:gridCol w="1204258">
                  <a:extLst>
                    <a:ext uri="{9D8B030D-6E8A-4147-A177-3AD203B41FA5}">
                      <a16:colId xmlns:a16="http://schemas.microsoft.com/office/drawing/2014/main" val="2594569545"/>
                    </a:ext>
                  </a:extLst>
                </a:gridCol>
                <a:gridCol w="1551910">
                  <a:extLst>
                    <a:ext uri="{9D8B030D-6E8A-4147-A177-3AD203B41FA5}">
                      <a16:colId xmlns:a16="http://schemas.microsoft.com/office/drawing/2014/main" val="4067021517"/>
                    </a:ext>
                  </a:extLst>
                </a:gridCol>
                <a:gridCol w="2161971">
                  <a:extLst>
                    <a:ext uri="{9D8B030D-6E8A-4147-A177-3AD203B41FA5}">
                      <a16:colId xmlns:a16="http://schemas.microsoft.com/office/drawing/2014/main" val="130333647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553038846"/>
                    </a:ext>
                  </a:extLst>
                </a:gridCol>
                <a:gridCol w="576061">
                  <a:extLst>
                    <a:ext uri="{9D8B030D-6E8A-4147-A177-3AD203B41FA5}">
                      <a16:colId xmlns:a16="http://schemas.microsoft.com/office/drawing/2014/main" val="2561312470"/>
                    </a:ext>
                  </a:extLst>
                </a:gridCol>
              </a:tblGrid>
              <a:tr h="4800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Band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Channel bandwidth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and SCS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Contact name, company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Contact email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Other supporting companies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Spectrum information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Technical Challenge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status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810089"/>
                  </a:ext>
                </a:extLst>
              </a:tr>
              <a:tr h="24002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sv-SE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sv-S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6706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8467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739CA-A223-46AF-B73A-7F31256BA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of working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FDCB19C-93C5-4A53-A784-D6E5DE646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91" y="2204863"/>
            <a:ext cx="43292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2C96A50-8E27-470D-87B2-DE4C31CBD9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743524"/>
              </p:ext>
            </p:extLst>
          </p:nvPr>
        </p:nvGraphicFramePr>
        <p:xfrm>
          <a:off x="421491" y="2204865"/>
          <a:ext cx="8652443" cy="2376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Visio" r:id="rId3" imgW="14782749" imgH="4067039" progId="Visio.Drawing.15">
                  <p:embed/>
                </p:oleObj>
              </mc:Choice>
              <mc:Fallback>
                <p:oleObj name="Visio" r:id="rId3" imgW="14782749" imgH="406703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91" y="2204865"/>
                        <a:ext cx="8652443" cy="23762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046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F4C80-DB6A-4F5D-9FE6-D884CAAB1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Release independant -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991B7-B531-4D9B-AE04-AA5F91BC7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sv-SE" dirty="0"/>
              <a:t>Addition of channel BW is release independant:</a:t>
            </a:r>
          </a:p>
          <a:p>
            <a:pPr lvl="1"/>
            <a:r>
              <a:rPr lang="sv-SE" dirty="0"/>
              <a:t>Support is </a:t>
            </a:r>
            <a:r>
              <a:rPr lang="sv-SE" u="sng" dirty="0">
                <a:solidFill>
                  <a:srgbClr val="0070C0"/>
                </a:solidFill>
              </a:rPr>
              <a:t>FFS</a:t>
            </a:r>
            <a:r>
              <a:rPr lang="sv-SE" u="sng" dirty="0"/>
              <a:t> </a:t>
            </a:r>
            <a:r>
              <a:rPr lang="sv-SE" dirty="0"/>
              <a:t>for the Release of introduction.</a:t>
            </a:r>
          </a:p>
          <a:p>
            <a:pPr lvl="2"/>
            <a:r>
              <a:rPr lang="sv-SE" dirty="0">
                <a:solidFill>
                  <a:srgbClr val="0070C0"/>
                </a:solidFill>
              </a:rPr>
              <a:t>To be clarified </a:t>
            </a:r>
            <a:r>
              <a:rPr lang="sv-SE">
                <a:solidFill>
                  <a:srgbClr val="0070C0"/>
                </a:solidFill>
              </a:rPr>
              <a:t>in RAN4#93</a:t>
            </a:r>
            <a:r>
              <a:rPr lang="sv-SE" dirty="0"/>
              <a:t>.</a:t>
            </a:r>
          </a:p>
          <a:p>
            <a:pPr lvl="2"/>
            <a:r>
              <a:rPr lang="sv-SE" dirty="0"/>
              <a:t>FFS if the request for additional channel BW is coming very late (2 meetings before the current Release deadline).</a:t>
            </a:r>
          </a:p>
          <a:p>
            <a:pPr lvl="1"/>
            <a:r>
              <a:rPr lang="sv-SE" dirty="0"/>
              <a:t>Support is </a:t>
            </a:r>
            <a:r>
              <a:rPr lang="sv-SE" u="sng" dirty="0"/>
              <a:t>optional </a:t>
            </a:r>
            <a:r>
              <a:rPr lang="sv-SE" dirty="0"/>
              <a:t>for earlier releases.</a:t>
            </a:r>
          </a:p>
          <a:p>
            <a:pPr lvl="1"/>
            <a:r>
              <a:rPr lang="sv-SE" dirty="0"/>
              <a:t>Support is </a:t>
            </a:r>
            <a:r>
              <a:rPr lang="sv-SE" u="sng" dirty="0"/>
              <a:t>mandatory</a:t>
            </a:r>
            <a:r>
              <a:rPr lang="sv-SE" dirty="0"/>
              <a:t> for the following releases.</a:t>
            </a:r>
          </a:p>
        </p:txBody>
      </p:sp>
    </p:spTree>
    <p:extLst>
      <p:ext uri="{BB962C8B-B14F-4D97-AF65-F5344CB8AC3E}">
        <p14:creationId xmlns:p14="http://schemas.microsoft.com/office/powerpoint/2010/main" val="2958227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RP-192011, New basket WID adding new CBW support in existing NR bands, Ericsson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R4-1910866, Discussion on  basket WI for adding new channel bandwidth(s) support to existing NR bands, Huawei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R4-1911519, Views on adding new Channel Bandwidths for NR bands, Apple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R4-1912486, Addition of new bandwidths:  mandatory vs. optional, Qualcomm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R4-1912388, </a:t>
            </a:r>
            <a:r>
              <a:rPr lang="en-US" sz="2400" dirty="0"/>
              <a:t>New basket WID – adding wider CBW to existing bands, Ericsson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588</Words>
  <Application>Microsoft Office PowerPoint</Application>
  <PresentationFormat>On-screen Show (4:3)</PresentationFormat>
  <Paragraphs>60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Office 主题​​</vt:lpstr>
      <vt:lpstr>Visio</vt:lpstr>
      <vt:lpstr>WF on basket WID adding legacy Channel BW to existing NR bands</vt:lpstr>
      <vt:lpstr>Background</vt:lpstr>
      <vt:lpstr>Scope</vt:lpstr>
      <vt:lpstr>Out of scope</vt:lpstr>
      <vt:lpstr>Way of working</vt:lpstr>
      <vt:lpstr>Way of working</vt:lpstr>
      <vt:lpstr>Release independant - Support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/>
  <cp:lastModifiedBy>D. Everaere</cp:lastModifiedBy>
  <cp:revision>173</cp:revision>
  <dcterms:created xsi:type="dcterms:W3CDTF">2019-05-14T22:47:31Z</dcterms:created>
  <dcterms:modified xsi:type="dcterms:W3CDTF">2019-10-18T01:51:30Z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