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1" r:id="rId7"/>
    <p:sldId id="262" r:id="rId8"/>
    <p:sldId id="263" r:id="rId9"/>
    <p:sldId id="260" r:id="rId10"/>
    <p:sldId id="264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unhui Zhang" initials="CZ" lastIdx="1" clrIdx="0">
    <p:extLst>
      <p:ext uri="{19B8F6BF-5375-455C-9EA6-DF929625EA0E}">
        <p15:presenceInfo xmlns:p15="http://schemas.microsoft.com/office/powerpoint/2012/main" userId="S-1-5-21-1538607324-3213881460-940295383-34620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7C500C-4232-49AC-8422-E69F15D71B13}" v="2" dt="2019-08-29T10:09:26.587"/>
    <p1510:client id="{80A797DD-2ABE-439D-8E84-C47CD0D70602}" v="2" dt="2019-08-30T08:46:30.3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546" autoAdjust="0"/>
    <p:restoredTop sz="94660"/>
  </p:normalViewPr>
  <p:slideViewPr>
    <p:cSldViewPr snapToGrid="0">
      <p:cViewPr varScale="1">
        <p:scale>
          <a:sx n="82" d="100"/>
          <a:sy n="82" d="100"/>
        </p:scale>
        <p:origin x="89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80A797DD-2ABE-439D-8E84-C47CD0D70602}"/>
    <pc:docChg chg="custSel modSld">
      <pc:chgData name="Chunhui Zhang" userId="fdc248b9-f08b-4c7c-a534-e43a1ca2b185" providerId="ADAL" clId="{80A797DD-2ABE-439D-8E84-C47CD0D70602}" dt="2019-08-30T08:47:07.592" v="8" actId="20577"/>
      <pc:docMkLst>
        <pc:docMk/>
      </pc:docMkLst>
      <pc:sldChg chg="addSp delSp modSp">
        <pc:chgData name="Chunhui Zhang" userId="fdc248b9-f08b-4c7c-a534-e43a1ca2b185" providerId="ADAL" clId="{80A797DD-2ABE-439D-8E84-C47CD0D70602}" dt="2019-08-30T08:46:35.925" v="7" actId="20577"/>
        <pc:sldMkLst>
          <pc:docMk/>
          <pc:sldMk cId="693811196" sldId="256"/>
        </pc:sldMkLst>
        <pc:spChg chg="mod">
          <ac:chgData name="Chunhui Zhang" userId="fdc248b9-f08b-4c7c-a534-e43a1ca2b185" providerId="ADAL" clId="{80A797DD-2ABE-439D-8E84-C47CD0D70602}" dt="2019-08-30T08:46:35.925" v="7" actId="20577"/>
          <ac:spMkLst>
            <pc:docMk/>
            <pc:sldMk cId="693811196" sldId="256"/>
            <ac:spMk id="5" creationId="{53B91670-4C83-450C-B16F-DBD5D3ED2C18}"/>
          </ac:spMkLst>
        </pc:spChg>
        <pc:graphicFrameChg chg="add del mod">
          <ac:chgData name="Chunhui Zhang" userId="fdc248b9-f08b-4c7c-a534-e43a1ca2b185" providerId="ADAL" clId="{80A797DD-2ABE-439D-8E84-C47CD0D70602}" dt="2019-08-30T08:46:30.397" v="3"/>
          <ac:graphicFrameMkLst>
            <pc:docMk/>
            <pc:sldMk cId="693811196" sldId="256"/>
            <ac:graphicFrameMk id="6" creationId="{97C8EA90-814B-4F6A-8DC5-6403BC3D6DD2}"/>
          </ac:graphicFrameMkLst>
        </pc:graphicFrameChg>
      </pc:sldChg>
      <pc:sldChg chg="modSp">
        <pc:chgData name="Chunhui Zhang" userId="fdc248b9-f08b-4c7c-a534-e43a1ca2b185" providerId="ADAL" clId="{80A797DD-2ABE-439D-8E84-C47CD0D70602}" dt="2019-08-30T08:47:07.592" v="8" actId="20577"/>
        <pc:sldMkLst>
          <pc:docMk/>
          <pc:sldMk cId="190242566" sldId="261"/>
        </pc:sldMkLst>
        <pc:spChg chg="mod">
          <ac:chgData name="Chunhui Zhang" userId="fdc248b9-f08b-4c7c-a534-e43a1ca2b185" providerId="ADAL" clId="{80A797DD-2ABE-439D-8E84-C47CD0D70602}" dt="2019-08-30T08:47:07.592" v="8" actId="20577"/>
          <ac:spMkLst>
            <pc:docMk/>
            <pc:sldMk cId="190242566" sldId="261"/>
            <ac:spMk id="3" creationId="{89641E05-68E8-4DF6-9B22-A37D2AE56E67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2019-08-30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the NR-U channel raster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E5E295C-C803-4DE4-89F8-C45D6B7A6431}"/>
              </a:ext>
            </a:extLst>
          </p:cNvPr>
          <p:cNvSpPr/>
          <p:nvPr/>
        </p:nvSpPr>
        <p:spPr>
          <a:xfrm>
            <a:off x="10315961" y="376846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99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B91670-4C83-450C-B16F-DBD5D3ED2C18}"/>
              </a:ext>
            </a:extLst>
          </p:cNvPr>
          <p:cNvSpPr/>
          <p:nvPr/>
        </p:nvSpPr>
        <p:spPr>
          <a:xfrm>
            <a:off x="313678" y="246041"/>
            <a:ext cx="117865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3GPP TSG-RAN4 Meeting #92						 		R4-1910593 Ljubljana, </a:t>
            </a:r>
            <a:r>
              <a:rPr lang="en-GB" b="1" dirty="0" err="1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slovenia</a:t>
            </a:r>
            <a:r>
              <a:rPr lang="en-GB" b="1" dirty="0">
                <a:latin typeface="Arial" panose="020B060402020202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,  26-30  Aug,  2019	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According to chairman note:</a:t>
            </a:r>
          </a:p>
          <a:p>
            <a:pPr lvl="1"/>
            <a:r>
              <a:rPr lang="en-GB" dirty="0"/>
              <a:t>Companies will continue discuss on the down-selection scheme for channel raster based on the non co-existence scenarios and co-existence scenarios with </a:t>
            </a:r>
            <a:r>
              <a:rPr lang="en-GB" dirty="0" err="1"/>
              <a:t>WiFi</a:t>
            </a:r>
            <a:r>
              <a:rPr lang="en-GB" dirty="0"/>
              <a:t> channel</a:t>
            </a:r>
            <a:endParaRPr lang="sv-SE" dirty="0"/>
          </a:p>
          <a:p>
            <a:endParaRPr lang="sv-SE" dirty="0"/>
          </a:p>
          <a:p>
            <a:r>
              <a:rPr lang="sv-SE" dirty="0"/>
              <a:t>This slide propose the possible WF on channel raster design on NR-U on 5GHz band (n46)</a:t>
            </a:r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393814-BA28-48B4-9F50-9ED0D249C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641E05-68E8-4DF6-9B22-A37D2AE56E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7452"/>
          </a:xfrm>
        </p:spPr>
        <p:txBody>
          <a:bodyPr>
            <a:normAutofit fontScale="77500" lnSpcReduction="20000"/>
          </a:bodyPr>
          <a:lstStyle/>
          <a:p>
            <a:r>
              <a:rPr lang="sv-SE" dirty="0"/>
              <a:t>Scenario: non coexisting with wifi, LAA</a:t>
            </a:r>
          </a:p>
          <a:p>
            <a:pPr lvl="1"/>
            <a:r>
              <a:rPr lang="en-US" dirty="0"/>
              <a:t>Down selection </a:t>
            </a:r>
            <a:r>
              <a:rPr lang="en-US" dirty="0" err="1"/>
              <a:t>Nref</a:t>
            </a:r>
            <a:r>
              <a:rPr lang="en-US" dirty="0"/>
              <a:t> is Based on R15 NR channel raster of 15kHz granularity (Table 5.4.2.1-1 in 38.104 for frequency range 3000MHz – 24250 MHz</a:t>
            </a:r>
            <a:r>
              <a:rPr lang="en-US"/>
              <a:t>), </a:t>
            </a:r>
          </a:p>
          <a:p>
            <a:pPr lvl="1"/>
            <a:r>
              <a:rPr lang="sv-SE" strike="sngStrike">
                <a:solidFill>
                  <a:srgbClr val="FF0000"/>
                </a:solidFill>
              </a:rPr>
              <a:t>need </a:t>
            </a:r>
            <a:r>
              <a:rPr lang="sv-SE" strike="sngStrike" dirty="0">
                <a:solidFill>
                  <a:srgbClr val="FF0000"/>
                </a:solidFill>
              </a:rPr>
              <a:t>further confirmation on RAN1 spec impact</a:t>
            </a:r>
          </a:p>
          <a:p>
            <a:pPr lvl="2"/>
            <a:r>
              <a:rPr lang="en-US" strike="sngStrike" dirty="0">
                <a:solidFill>
                  <a:srgbClr val="FF0000"/>
                </a:solidFill>
              </a:rPr>
              <a:t>Impact on required SSB-CORESET0 offset values</a:t>
            </a:r>
          </a:p>
          <a:p>
            <a:pPr lvl="2"/>
            <a:r>
              <a:rPr lang="en-US" strike="sngStrike" dirty="0">
                <a:solidFill>
                  <a:srgbClr val="FF0000"/>
                </a:solidFill>
              </a:rPr>
              <a:t>For standalone deployment, impact on UE assumption on time/frequency resources to monitor for reception of SIB1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Further confirmation on possibility of the guarantee of scenario of non coexistence with </a:t>
            </a:r>
            <a:r>
              <a:rPr lang="en-US" dirty="0" err="1">
                <a:solidFill>
                  <a:srgbClr val="FF0000"/>
                </a:solidFill>
              </a:rPr>
              <a:t>wifi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>
                <a:solidFill>
                  <a:srgbClr val="FF0000"/>
                </a:solidFill>
              </a:rPr>
              <a:t>Further confirmation with RAN1 with common understanding on WID scope of considering non coexisting scenario with </a:t>
            </a:r>
            <a:r>
              <a:rPr lang="en-US" dirty="0" err="1">
                <a:solidFill>
                  <a:srgbClr val="FF0000"/>
                </a:solidFill>
              </a:rPr>
              <a:t>Wifi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sv-SE" strike="sngStrike" dirty="0">
                <a:solidFill>
                  <a:srgbClr val="FF0000"/>
                </a:solidFill>
              </a:rPr>
              <a:t>Prioritized</a:t>
            </a:r>
            <a:r>
              <a:rPr lang="sv-SE" dirty="0">
                <a:solidFill>
                  <a:srgbClr val="FF0000"/>
                </a:solidFill>
              </a:rPr>
              <a:t> </a:t>
            </a:r>
            <a:r>
              <a:rPr lang="sv-SE" dirty="0"/>
              <a:t>Scenario : co-existing with wifi, LAA</a:t>
            </a:r>
            <a:endParaRPr lang="sv-SE" strike="sngStrike" dirty="0">
              <a:solidFill>
                <a:srgbClr val="FF0000"/>
              </a:solidFill>
            </a:endParaRPr>
          </a:p>
          <a:p>
            <a:pPr lvl="1"/>
            <a:r>
              <a:rPr lang="sv-SE" dirty="0"/>
              <a:t>Down selection principle </a:t>
            </a:r>
            <a:r>
              <a:rPr lang="sv-SE" dirty="0">
                <a:highlight>
                  <a:srgbClr val="FFFF00"/>
                </a:highlight>
              </a:rPr>
              <a:t>for single carrier operation</a:t>
            </a:r>
            <a:r>
              <a:rPr lang="sv-SE" dirty="0"/>
              <a:t>: </a:t>
            </a:r>
          </a:p>
          <a:p>
            <a:pPr lvl="2"/>
            <a:r>
              <a:rPr lang="sv-SE" dirty="0"/>
              <a:t>Down selection Nref is Based on </a:t>
            </a:r>
            <a:r>
              <a:rPr lang="en-US" dirty="0"/>
              <a:t>R15 NR channel raster of 15kHz granularity (Table 5.4.2.1-1 in 38.104 for frequency range 3000MHz – 24250 MHz)</a:t>
            </a:r>
            <a:endParaRPr lang="sv-SE" dirty="0"/>
          </a:p>
          <a:p>
            <a:pPr lvl="2"/>
            <a:r>
              <a:rPr lang="sv-SE" dirty="0"/>
              <a:t>For </a:t>
            </a:r>
            <a:r>
              <a:rPr lang="sv-SE" b="1" dirty="0"/>
              <a:t>20 MHz</a:t>
            </a:r>
            <a:r>
              <a:rPr lang="sv-SE" dirty="0"/>
              <a:t> BW: Select N</a:t>
            </a:r>
            <a:r>
              <a:rPr lang="sv-SE" sz="1700" dirty="0"/>
              <a:t>REF</a:t>
            </a:r>
            <a:r>
              <a:rPr lang="en-US" dirty="0"/>
              <a:t> with its corresponding RF reference frequency (F</a:t>
            </a:r>
            <a:r>
              <a:rPr lang="en-US" sz="1700" dirty="0"/>
              <a:t>REF</a:t>
            </a:r>
            <a:r>
              <a:rPr lang="en-US" dirty="0"/>
              <a:t>) as close as to the</a:t>
            </a:r>
            <a:r>
              <a:rPr lang="sv-SE" dirty="0"/>
              <a:t> WIFI nominal center frequency. </a:t>
            </a:r>
            <a:r>
              <a:rPr lang="sv-SE" strike="sngStrike" dirty="0"/>
              <a:t>Two more center frequency on 5885MHz and 5905MHz from LAA are added.</a:t>
            </a:r>
          </a:p>
          <a:p>
            <a:pPr lvl="2"/>
            <a:endParaRPr lang="sv-SE" dirty="0"/>
          </a:p>
          <a:p>
            <a:pPr lvl="2"/>
            <a:r>
              <a:rPr lang="sv-SE" b="1" dirty="0"/>
              <a:t>For 40 MHz BW:</a:t>
            </a:r>
            <a:r>
              <a:rPr lang="sv-SE" dirty="0"/>
              <a:t> Select </a:t>
            </a:r>
            <a:r>
              <a:rPr lang="en-US" dirty="0"/>
              <a:t>N</a:t>
            </a:r>
            <a:r>
              <a:rPr lang="en-US" sz="1700" dirty="0"/>
              <a:t>REF</a:t>
            </a:r>
            <a:r>
              <a:rPr lang="en-US" dirty="0"/>
              <a:t> with its corresponding RF reference frequency (FREF) is as close as to the</a:t>
            </a:r>
            <a:r>
              <a:rPr lang="sv-SE" dirty="0"/>
              <a:t> WIFI 40MHz nominal center frequency. </a:t>
            </a:r>
            <a:r>
              <a:rPr lang="en-US" dirty="0"/>
              <a:t>Two more center frequency on 5835MHz and 5875MHz  is added.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90242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7C1DF7-1C5A-48F5-94C2-9F92729FA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8769B-42B3-46E6-A2EB-7CB16DD67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2498"/>
          </a:xfrm>
        </p:spPr>
        <p:txBody>
          <a:bodyPr>
            <a:normAutofit fontScale="92500" lnSpcReduction="10000"/>
          </a:bodyPr>
          <a:lstStyle/>
          <a:p>
            <a:pPr lvl="2"/>
            <a:r>
              <a:rPr lang="sv-SE" dirty="0">
                <a:solidFill>
                  <a:prstClr val="black"/>
                </a:solidFill>
              </a:rPr>
              <a:t>For</a:t>
            </a:r>
            <a:r>
              <a:rPr lang="sv-SE" b="1" dirty="0">
                <a:solidFill>
                  <a:prstClr val="black"/>
                </a:solidFill>
              </a:rPr>
              <a:t> 80 MHz </a:t>
            </a:r>
            <a:r>
              <a:rPr lang="sv-SE" dirty="0">
                <a:solidFill>
                  <a:prstClr val="black"/>
                </a:solidFill>
              </a:rPr>
              <a:t>BW</a:t>
            </a:r>
            <a:r>
              <a:rPr lang="sv-SE" b="1" dirty="0">
                <a:solidFill>
                  <a:prstClr val="black"/>
                </a:solidFill>
              </a:rPr>
              <a:t>:</a:t>
            </a:r>
            <a:r>
              <a:rPr lang="sv-SE" dirty="0">
                <a:solidFill>
                  <a:prstClr val="black"/>
                </a:solidFill>
              </a:rPr>
              <a:t> Select </a:t>
            </a:r>
            <a:r>
              <a:rPr lang="en-US" dirty="0">
                <a:solidFill>
                  <a:prstClr val="black"/>
                </a:solidFill>
              </a:rPr>
              <a:t>N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 with its corresponding RF reference frequency (F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) is as close as to the</a:t>
            </a:r>
            <a:r>
              <a:rPr lang="sv-SE" dirty="0">
                <a:solidFill>
                  <a:prstClr val="black"/>
                </a:solidFill>
              </a:rPr>
              <a:t> WIFI 80MHz nominal center frequency. </a:t>
            </a:r>
            <a:r>
              <a:rPr lang="en-US" dirty="0">
                <a:solidFill>
                  <a:prstClr val="black"/>
                </a:solidFill>
              </a:rPr>
              <a:t>One more center frequency on </a:t>
            </a:r>
            <a:r>
              <a:rPr lang="en-US" b="1" dirty="0">
                <a:solidFill>
                  <a:prstClr val="black"/>
                </a:solidFill>
              </a:rPr>
              <a:t>5855</a:t>
            </a:r>
            <a:r>
              <a:rPr lang="en-US" dirty="0">
                <a:solidFill>
                  <a:prstClr val="black"/>
                </a:solidFill>
              </a:rPr>
              <a:t>MHz is added.</a:t>
            </a:r>
          </a:p>
          <a:p>
            <a:pPr lvl="2"/>
            <a:endParaRPr lang="en-US" dirty="0">
              <a:solidFill>
                <a:prstClr val="black"/>
              </a:solidFill>
            </a:endParaRPr>
          </a:p>
          <a:p>
            <a:pPr lvl="2"/>
            <a:r>
              <a:rPr lang="en-US" dirty="0">
                <a:solidFill>
                  <a:prstClr val="black"/>
                </a:solidFill>
              </a:rPr>
              <a:t>For </a:t>
            </a:r>
            <a:r>
              <a:rPr lang="en-US" b="1" dirty="0">
                <a:solidFill>
                  <a:prstClr val="black"/>
                </a:solidFill>
              </a:rPr>
              <a:t>10 MHz</a:t>
            </a:r>
            <a:r>
              <a:rPr lang="en-US" dirty="0">
                <a:solidFill>
                  <a:prstClr val="black"/>
                </a:solidFill>
              </a:rPr>
              <a:t> BW: Select N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 with its corresponding RF reference frequency (F</a:t>
            </a:r>
            <a:r>
              <a:rPr lang="en-US" sz="1600" dirty="0">
                <a:solidFill>
                  <a:prstClr val="black"/>
                </a:solidFill>
              </a:rPr>
              <a:t>REF</a:t>
            </a:r>
            <a:r>
              <a:rPr lang="en-US" dirty="0">
                <a:solidFill>
                  <a:prstClr val="black"/>
                </a:solidFill>
              </a:rPr>
              <a:t>) is as close as to the center frequency of </a:t>
            </a:r>
            <a:r>
              <a:rPr lang="sv-SE" dirty="0"/>
              <a:t>5730 MHz and 5830 MHz, </a:t>
            </a:r>
            <a:r>
              <a:rPr lang="en-US" dirty="0"/>
              <a:t>10 MHz channel bandwidth shall only apply in certain regions where the absence of non 3GPP technologies can be guaranteed on a long term basis in this version of specification.</a:t>
            </a:r>
          </a:p>
          <a:p>
            <a:pPr lvl="2"/>
            <a:endParaRPr lang="en-US" dirty="0">
              <a:solidFill>
                <a:prstClr val="black"/>
              </a:solidFill>
            </a:endParaRPr>
          </a:p>
          <a:p>
            <a:pPr lvl="2"/>
            <a:r>
              <a:rPr lang="en-US" dirty="0">
                <a:solidFill>
                  <a:srgbClr val="FF0000"/>
                </a:solidFill>
              </a:rPr>
              <a:t>For 60 MHz BW: FFS</a:t>
            </a:r>
          </a:p>
          <a:p>
            <a:pPr lvl="2"/>
            <a:r>
              <a:rPr lang="en-US" dirty="0">
                <a:solidFill>
                  <a:prstClr val="black"/>
                </a:solidFill>
              </a:rPr>
              <a:t>For </a:t>
            </a:r>
            <a:r>
              <a:rPr lang="en-US" b="1" dirty="0">
                <a:solidFill>
                  <a:prstClr val="black"/>
                </a:solidFill>
              </a:rPr>
              <a:t>100 MHz</a:t>
            </a:r>
            <a:r>
              <a:rPr lang="en-US" dirty="0">
                <a:solidFill>
                  <a:prstClr val="black"/>
                </a:solidFill>
              </a:rPr>
              <a:t> BW: </a:t>
            </a:r>
            <a:r>
              <a:rPr lang="en-US" dirty="0" err="1">
                <a:solidFill>
                  <a:prstClr val="black"/>
                </a:solidFill>
              </a:rPr>
              <a:t>FFS</a:t>
            </a:r>
            <a:endParaRPr lang="en-US" dirty="0">
              <a:solidFill>
                <a:prstClr val="black"/>
              </a:solidFill>
            </a:endParaRPr>
          </a:p>
          <a:p>
            <a:pPr marL="914400" lvl="2" indent="0">
              <a:buNone/>
            </a:pPr>
            <a:endParaRPr lang="en-US" dirty="0">
              <a:solidFill>
                <a:prstClr val="black"/>
              </a:solidFill>
            </a:endParaRPr>
          </a:p>
          <a:p>
            <a:pPr lvl="1"/>
            <a:r>
              <a:rPr lang="en-US" dirty="0">
                <a:solidFill>
                  <a:prstClr val="black"/>
                </a:solidFill>
              </a:rPr>
              <a:t>CA </a:t>
            </a:r>
            <a:r>
              <a:rPr lang="en-US" dirty="0">
                <a:solidFill>
                  <a:prstClr val="black"/>
                </a:solidFill>
                <a:highlight>
                  <a:srgbClr val="FFFF00"/>
                </a:highlight>
              </a:rPr>
              <a:t>shall be </a:t>
            </a:r>
            <a:r>
              <a:rPr lang="en-US" dirty="0">
                <a:solidFill>
                  <a:prstClr val="black"/>
                </a:solidFill>
              </a:rPr>
              <a:t>supported</a:t>
            </a:r>
            <a:r>
              <a:rPr lang="en-US" strike="sngStrike" dirty="0">
                <a:solidFill>
                  <a:srgbClr val="FF0000"/>
                </a:solidFill>
              </a:rPr>
              <a:t>, FFS on other CA scenario to define new raster points</a:t>
            </a:r>
            <a:r>
              <a:rPr lang="en-US" dirty="0"/>
              <a:t>. Companies are encouraged to bring </a:t>
            </a:r>
            <a:r>
              <a:rPr lang="en-US" dirty="0" err="1"/>
              <a:t>Tdoc</a:t>
            </a:r>
            <a:r>
              <a:rPr lang="en-US" dirty="0"/>
              <a:t> to suggest CA scenario at next meeting.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Other aspect related to channel raster not excluded</a:t>
            </a:r>
          </a:p>
          <a:p>
            <a:pPr lvl="3"/>
            <a:endParaRPr lang="sv-SE" dirty="0">
              <a:solidFill>
                <a:srgbClr val="FF0000"/>
              </a:solidFill>
            </a:endParaRPr>
          </a:p>
          <a:p>
            <a:pPr lvl="2"/>
            <a:endParaRPr lang="sv-SE" dirty="0">
              <a:solidFill>
                <a:prstClr val="black"/>
              </a:solidFill>
            </a:endParaRPr>
          </a:p>
          <a:p>
            <a:pPr lvl="1"/>
            <a:endParaRPr lang="sv-SE" b="1" dirty="0"/>
          </a:p>
        </p:txBody>
      </p:sp>
    </p:spTree>
    <p:extLst>
      <p:ext uri="{BB962C8B-B14F-4D97-AF65-F5344CB8AC3E}">
        <p14:creationId xmlns:p14="http://schemas.microsoft.com/office/powerpoint/2010/main" val="168564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23D29-9A68-4DCA-9143-59A3284A8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Information: channel Bonding in ETSI BRAN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91C2A-9958-4ABD-B6FD-66787F009D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v-SE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7A58DF-67D8-4144-82F5-AA15EC0B1A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820" y="1893433"/>
            <a:ext cx="10432104" cy="3920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33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0" hangingPunct="0"/>
            <a:r>
              <a:rPr lang="sv-SE" dirty="0"/>
              <a:t>[1] </a:t>
            </a:r>
            <a:r>
              <a:rPr lang="en-US" dirty="0"/>
              <a:t>R4-1907595, WF on band plan for NR-U 5GHz, Ericsson</a:t>
            </a:r>
            <a:endParaRPr lang="sv-SE" dirty="0"/>
          </a:p>
          <a:p>
            <a:r>
              <a:rPr lang="en-US" dirty="0"/>
              <a:t>[2]</a:t>
            </a:r>
            <a:r>
              <a:rPr lang="it-IT" dirty="0"/>
              <a:t> R4-1908875, "Channel raster in NR-U" (Qualcomm Incorporated).</a:t>
            </a:r>
          </a:p>
          <a:p>
            <a:r>
              <a:rPr lang="en-US" dirty="0"/>
              <a:t>[3]</a:t>
            </a:r>
            <a:r>
              <a:rPr lang="it-IT" dirty="0"/>
              <a:t> </a:t>
            </a:r>
            <a:r>
              <a:rPr lang="sv-SE" dirty="0"/>
              <a:t>R4-1909003, "Channel raster for 5GHz NR-U band n46" (Nokia, Nokia Shanghai Bell).</a:t>
            </a:r>
          </a:p>
          <a:p>
            <a:r>
              <a:rPr lang="en-US" dirty="0"/>
              <a:t>[4]</a:t>
            </a:r>
            <a:r>
              <a:rPr lang="it-IT" dirty="0"/>
              <a:t> </a:t>
            </a:r>
            <a:r>
              <a:rPr lang="en-US" dirty="0"/>
              <a:t>R4-1909008, "Channelization for NR-U in band n46" (Nokia, Nokia Shanghai Bell).</a:t>
            </a:r>
          </a:p>
          <a:p>
            <a:r>
              <a:rPr lang="en-US" dirty="0"/>
              <a:t>[5] R4-1908108, "Channel arrangement for NR-U" (Samsung).</a:t>
            </a:r>
          </a:p>
          <a:p>
            <a:r>
              <a:rPr lang="en-US" dirty="0"/>
              <a:t>[6] R4-1909392  “channel raster design of Rel-16 NR-U for 5GHz band” Ericsson</a:t>
            </a:r>
          </a:p>
          <a:p>
            <a:r>
              <a:rPr lang="en-US" dirty="0"/>
              <a:t>[7] R4-1909199, "Channel arrangement for NR-U band n46" (Huawei, </a:t>
            </a:r>
            <a:r>
              <a:rPr lang="en-US" dirty="0" err="1"/>
              <a:t>HiSilicon</a:t>
            </a:r>
            <a:r>
              <a:rPr lang="en-US" dirty="0"/>
              <a:t>). </a:t>
            </a:r>
          </a:p>
          <a:p>
            <a:r>
              <a:rPr lang="en-US" dirty="0"/>
              <a:t>[8] ETSI BRAN 301 893, v2.0.7						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730C7-140A-4F3D-A055-60B40C0D1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076F31B-3C33-4C9F-B84B-1CBFD68A0A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7500" y="2671847"/>
            <a:ext cx="7988549" cy="364005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88D3F6D-48E9-4411-8E01-D84789930488}"/>
              </a:ext>
            </a:extLst>
          </p:cNvPr>
          <p:cNvSpPr txBox="1">
            <a:spLocks/>
          </p:cNvSpPr>
          <p:nvPr/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v-SE" dirty="0"/>
              <a:t>The coexisting scenario is focus in NR-U WID objective [</a:t>
            </a:r>
            <a:r>
              <a:rPr lang="en-GB" b="1" dirty="0"/>
              <a:t>RP-191575]</a:t>
            </a: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78249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69247899993dc4b46d4cafad13e8d63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afb0aedd957356c03778c3e1d59d7427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3F601CC-B708-4DC7-A351-B5513767098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2E51A43-9C1C-40B5-B010-ADC2D6E7A2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4ECB558-3F6B-453B-B5D3-F3390B860625}">
  <ds:schemaRefs>
    <ds:schemaRef ds:uri="http://schemas.microsoft.com/office/2006/metadata/properties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3172</TotalTime>
  <Words>577</Words>
  <Application>Microsoft Office PowerPoint</Application>
  <PresentationFormat>Widescreen</PresentationFormat>
  <Paragraphs>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WF on the NR-U channel raster</vt:lpstr>
      <vt:lpstr>Background</vt:lpstr>
      <vt:lpstr>Proposal</vt:lpstr>
      <vt:lpstr>Proposal</vt:lpstr>
      <vt:lpstr>Information: channel Bonding in ETSI BRAN</vt:lpstr>
      <vt:lpstr>Ref</vt:lpstr>
      <vt:lpstr>background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keywords>CTPClassification=CTP_NT</cp:keywords>
  <cp:lastModifiedBy>Chunhui Zhang</cp:lastModifiedBy>
  <cp:revision>69</cp:revision>
  <dcterms:created xsi:type="dcterms:W3CDTF">2018-11-12T22:28:56Z</dcterms:created>
  <dcterms:modified xsi:type="dcterms:W3CDTF">2019-08-30T08:47:09Z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1554891878</vt:lpwstr>
  </property>
  <property fmtid="{D5CDD505-2E9C-101B-9397-08002B2CF9AE}" pid="6" name="ContentTypeId">
    <vt:lpwstr>0x0101003AA7AC0C743A294CADF60F661720E3E6</vt:lpwstr>
  </property>
  <property fmtid="{D5CDD505-2E9C-101B-9397-08002B2CF9AE}" pid="7" name="TitusGUID">
    <vt:lpwstr>e9cf23f3-4995-421f-9db7-c1bfd982c217</vt:lpwstr>
  </property>
  <property fmtid="{D5CDD505-2E9C-101B-9397-08002B2CF9AE}" pid="8" name="CTP_TimeStamp">
    <vt:lpwstr>2019-08-30 08:02:26Z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_2015_ms_pID_725343">
    <vt:lpwstr>(2)uxtdklYEI/yOVi3jXmHInqfktpOuzoHwNspEi3uKdif/8jXjKt2fDrBH3TBJZrGMDd6yetYA
w+osxGSUkAX4A8MxPDP7g5aLm0aU/EgeVOPFFXq7K2C3oU7+jjRJpS48aqQ2dfoLhS+tL63z
vVj7yZn2Qi174/l5qv7AIlzrO3+pqB5tKp3n3EeENPbrTJOg5aTRc5mSH42wiZPhvpiPaIk3
TOeWq23kceBbJsE7Rn</vt:lpwstr>
  </property>
  <property fmtid="{D5CDD505-2E9C-101B-9397-08002B2CF9AE}" pid="14" name="_2015_ms_pID_7253431">
    <vt:lpwstr>OyssJOPUbRj62enKcLj0vUpNxDH0z+WJGcuaSVqCZ7X4hpp0TrItT6
hZLPsjp99oC0d3IvxWvmGuKLNOFN4dJMACC+CQFCFSSK1Lii6OmiER0AlYWsMCzzWwfJJD02
AxaPPpfUtauL6uYMUwqy4LfFRWU3G4zFMJ5Ky6ls8r+1yxZUBZgaRPj2KONlUpFqp4qCSnMB
SffWXiZBqbC15wid</vt:lpwstr>
  </property>
</Properties>
</file>