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14"/>
  </p:notesMasterIdLst>
  <p:sldIdLst>
    <p:sldId id="256" r:id="rId5"/>
    <p:sldId id="457" r:id="rId6"/>
    <p:sldId id="458" r:id="rId7"/>
    <p:sldId id="459" r:id="rId8"/>
    <p:sldId id="460" r:id="rId9"/>
    <p:sldId id="461" r:id="rId10"/>
    <p:sldId id="462" r:id="rId11"/>
    <p:sldId id="463" r:id="rId12"/>
    <p:sldId id="464" r:id="rId13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F81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546" autoAdjust="0"/>
    <p:restoredTop sz="89783" autoAdjust="0"/>
  </p:normalViewPr>
  <p:slideViewPr>
    <p:cSldViewPr>
      <p:cViewPr varScale="1">
        <p:scale>
          <a:sx n="101" d="100"/>
          <a:sy n="101" d="100"/>
        </p:scale>
        <p:origin x="2070" y="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75537853-6863-43AE-85A5-FD2BFAE74ADB}" type="datetimeFigureOut">
              <a:rPr lang="ru-RU"/>
              <a:pPr>
                <a:defRPr/>
              </a:pPr>
              <a:t>28.08.2019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/>
              <a:t>Click to edit Master text styles</a:t>
            </a:r>
          </a:p>
          <a:p>
            <a:pPr lvl="1"/>
            <a:r>
              <a:rPr lang="en-US" altLang="zh-CN" noProof="0"/>
              <a:t>Second level</a:t>
            </a:r>
          </a:p>
          <a:p>
            <a:pPr lvl="2"/>
            <a:r>
              <a:rPr lang="en-US" altLang="zh-CN" noProof="0"/>
              <a:t>Third level</a:t>
            </a:r>
          </a:p>
          <a:p>
            <a:pPr lvl="3"/>
            <a:r>
              <a:rPr lang="en-US" altLang="zh-CN" noProof="0"/>
              <a:t>Fourth level</a:t>
            </a:r>
          </a:p>
          <a:p>
            <a:pPr lvl="4"/>
            <a:r>
              <a:rPr lang="en-US" altLang="zh-CN" noProof="0"/>
              <a:t>Fifth level</a:t>
            </a:r>
            <a:endParaRPr lang="ru-RU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27CD4769-0BB6-45D4-A064-74B83B7F08AD}" type="slidenum">
              <a:rPr lang="ru-RU" altLang="zh-CN"/>
              <a:pPr>
                <a:defRPr/>
              </a:pPr>
              <a:t>‹#›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82698925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7CD4769-0BB6-45D4-A064-74B83B7F08AD}" type="slidenum">
              <a:rPr lang="ru-RU" altLang="zh-CN" smtClean="0"/>
              <a:pPr>
                <a:defRPr/>
              </a:pPr>
              <a:t>2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8362326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7CD4769-0BB6-45D4-A064-74B83B7F08AD}" type="slidenum">
              <a:rPr lang="ru-RU" altLang="zh-CN" smtClean="0"/>
              <a:pPr>
                <a:defRPr/>
              </a:pPr>
              <a:t>7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1333583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BC4CC9-6CB1-437C-8D3A-FA6995039102}" type="datetime1">
              <a:rPr lang="en-US" altLang="zh-CN"/>
              <a:pPr>
                <a:defRPr/>
              </a:pPr>
              <a:t>28-Aug-19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849302-6650-4055-83F8-DA6D08ACFB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04440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A79AAC-5642-4F71-8177-64111B0BF4D0}" type="datetime1">
              <a:rPr lang="en-US" altLang="zh-CN"/>
              <a:pPr>
                <a:defRPr/>
              </a:pPr>
              <a:t>28-Aug-19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5A969E-5C91-486B-A857-B8BBFC6B2E7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804041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4EB096-859F-4893-9F1B-B8A59FA668CF}" type="datetime1">
              <a:rPr lang="en-US" altLang="zh-CN"/>
              <a:pPr>
                <a:defRPr/>
              </a:pPr>
              <a:t>28-Aug-19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ACC07C-8C39-42AD-87B8-871AB2DE586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183869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F5C329-75CE-4A6D-B5E7-4752A06958A6}" type="datetime1">
              <a:rPr lang="en-US" altLang="zh-CN"/>
              <a:pPr>
                <a:defRPr/>
              </a:pPr>
              <a:t>28-Aug-19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42F0DE-7C71-41E7-B4AE-5A68D73E055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102382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045E17-89E3-4769-AE64-2B62E066696A}" type="datetime1">
              <a:rPr lang="en-US" altLang="zh-CN"/>
              <a:pPr>
                <a:defRPr/>
              </a:pPr>
              <a:t>28-Aug-19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1952A3-AB64-4612-8C6C-13B7E916577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664625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7DAC5F-74A5-4C1D-B7B8-9A6BF01BB73B}" type="datetime1">
              <a:rPr lang="en-US" altLang="zh-CN"/>
              <a:pPr>
                <a:defRPr/>
              </a:pPr>
              <a:t>28-Aug-19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4182F7-EE69-412D-A062-2B0476207AB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17011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657A4B-F923-47F7-80E1-128ACDCB0439}" type="datetime1">
              <a:rPr lang="en-US" altLang="zh-CN"/>
              <a:pPr>
                <a:defRPr/>
              </a:pPr>
              <a:t>28-Aug-19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4AEEA2-3481-4E5C-8CB1-930B394477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30564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E13CFB-026D-4E5F-9883-A175DE4CF109}" type="datetime1">
              <a:rPr lang="en-US" altLang="zh-CN"/>
              <a:pPr>
                <a:defRPr/>
              </a:pPr>
              <a:t>28-Aug-19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0B388A-8BD3-4B0F-840B-09B37A17269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589004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649C7-FA0E-496C-AC49-A32A1ECA3AF3}" type="datetime1">
              <a:rPr lang="en-US" altLang="zh-CN"/>
              <a:pPr>
                <a:defRPr/>
              </a:pPr>
              <a:t>28-Aug-19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E1543B-E6D4-4420-A69A-678F14AB25F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67872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1A6E54-37F6-482B-AAB4-F1C37D5B425C}" type="datetime1">
              <a:rPr lang="en-US" altLang="zh-CN"/>
              <a:pPr>
                <a:defRPr/>
              </a:pPr>
              <a:t>28-Aug-19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5DFAAE-6313-4347-9F3B-EDDB7B297E1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536123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B86E9C-760C-48F7-A642-B4481A2DB990}" type="datetime1">
              <a:rPr lang="en-US" altLang="zh-CN"/>
              <a:pPr>
                <a:defRPr/>
              </a:pPr>
              <a:t>28-Aug-19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C4FB88-7B7D-4DBD-B264-A12BF7B529F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15182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219200"/>
            <a:ext cx="8229600" cy="4906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C59409CB-252A-4827-ACE8-6A0B23E018A7}" type="datetime1">
              <a:rPr lang="en-US" altLang="zh-CN"/>
              <a:pPr>
                <a:defRPr/>
              </a:pPr>
              <a:t>28-Aug-19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E1758D0-0D5E-407D-BE7F-8007B73ECF6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963738"/>
          </a:xfrm>
        </p:spPr>
        <p:txBody>
          <a:bodyPr/>
          <a:lstStyle/>
          <a:p>
            <a:pPr eaLnBrk="1" hangingPunct="1"/>
            <a:r>
              <a:rPr lang="en-GB" sz="4000" dirty="0"/>
              <a:t>Way forward </a:t>
            </a:r>
            <a:r>
              <a:rPr lang="en-GB" sz="4000" dirty="0" smtClean="0"/>
              <a:t>on </a:t>
            </a:r>
            <a:r>
              <a:rPr lang="en-GB" sz="4000" dirty="0"/>
              <a:t>PDSCH CA normal demodulation requirements</a:t>
            </a:r>
            <a:endParaRPr lang="en-GB" altLang="en-US" sz="4000" dirty="0"/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533400" y="4654550"/>
            <a:ext cx="7924800" cy="1752600"/>
          </a:xfrm>
        </p:spPr>
        <p:txBody>
          <a:bodyPr/>
          <a:lstStyle/>
          <a:p>
            <a:pPr eaLnBrk="1" hangingPunct="1"/>
            <a:r>
              <a:rPr lang="en-US" altLang="en-US" sz="2800" dirty="0">
                <a:solidFill>
                  <a:srgbClr val="898989"/>
                </a:solidFill>
              </a:rPr>
              <a:t>Intel Corporation, …</a:t>
            </a:r>
          </a:p>
        </p:txBody>
      </p:sp>
      <p:sp>
        <p:nvSpPr>
          <p:cNvPr id="3076" name="TextBox 3"/>
          <p:cNvSpPr txBox="1">
            <a:spLocks noChangeArrowheads="1"/>
          </p:cNvSpPr>
          <p:nvPr/>
        </p:nvSpPr>
        <p:spPr bwMode="auto">
          <a:xfrm>
            <a:off x="296863" y="323850"/>
            <a:ext cx="4010457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1800" b="1" dirty="0"/>
              <a:t>3GPP TSG-RAN WG4 Meeting </a:t>
            </a:r>
            <a:r>
              <a:rPr lang="en-US" altLang="zh-CN" sz="1800" b="1" dirty="0" smtClean="0"/>
              <a:t>#9</a:t>
            </a:r>
            <a:r>
              <a:rPr lang="ru-RU" altLang="zh-CN" sz="1800" b="1" dirty="0" smtClean="0"/>
              <a:t>2</a:t>
            </a:r>
            <a:endParaRPr lang="en-US" altLang="zh-CN" sz="1800" b="1" dirty="0"/>
          </a:p>
          <a:p>
            <a:pPr>
              <a:buNone/>
            </a:pPr>
            <a:r>
              <a:rPr lang="en-US" sz="1800" b="1" dirty="0"/>
              <a:t>Ljubljana, </a:t>
            </a:r>
            <a:r>
              <a:rPr lang="en-US" sz="1800" b="1" dirty="0" smtClean="0"/>
              <a:t>Slovenia, 26 – 30 August 2019</a:t>
            </a:r>
            <a:r>
              <a:rPr lang="en-GB" sz="1800" b="1" dirty="0"/>
              <a:t/>
            </a:r>
            <a:br>
              <a:rPr lang="en-GB" sz="1800" b="1" dirty="0"/>
            </a:br>
            <a:r>
              <a:rPr lang="en-US" altLang="zh-CN" sz="1800" b="1" dirty="0"/>
              <a:t>Agenda Item: </a:t>
            </a:r>
            <a:r>
              <a:rPr lang="en-GB" altLang="zh-CN" sz="1800" b="1" smtClean="0"/>
              <a:t>9.17.1</a:t>
            </a:r>
            <a:endParaRPr lang="en-US" altLang="zh-CN" sz="1800" b="1" dirty="0">
              <a:solidFill>
                <a:srgbClr val="FF0000"/>
              </a:solidFill>
            </a:endParaRPr>
          </a:p>
        </p:txBody>
      </p:sp>
      <p:sp>
        <p:nvSpPr>
          <p:cNvPr id="3077" name="TextBox 4"/>
          <p:cNvSpPr txBox="1">
            <a:spLocks noChangeArrowheads="1"/>
          </p:cNvSpPr>
          <p:nvPr/>
        </p:nvSpPr>
        <p:spPr bwMode="auto">
          <a:xfrm>
            <a:off x="7479904" y="323850"/>
            <a:ext cx="13211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/>
              <a:t>R4-1910016</a:t>
            </a:r>
            <a:endParaRPr lang="zh-CN" altLang="en-US" sz="1800" b="1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General issues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3" indent="-342900">
              <a:buFont typeface="Arial" panose="020B0604020202020204" pitchFamily="34" charset="0"/>
              <a:buChar char="•"/>
            </a:pPr>
            <a:r>
              <a:rPr lang="en-US" sz="2000" dirty="0"/>
              <a:t>General approach for developing CA normal demodulation requirement:</a:t>
            </a:r>
          </a:p>
          <a:p>
            <a:pPr lvl="1"/>
            <a:r>
              <a:rPr lang="en-US" sz="1800" dirty="0"/>
              <a:t>Develop NR CA normal demodulation requirement based on per CC performance requirement, which is identical to single carrier performance without extra margin. </a:t>
            </a:r>
          </a:p>
          <a:p>
            <a:pPr marL="342900" lvl="3" indent="-342900">
              <a:buFont typeface="Arial" panose="020B0604020202020204" pitchFamily="34" charset="0"/>
              <a:buChar char="•"/>
            </a:pPr>
            <a:r>
              <a:rPr lang="en-US" sz="2000" dirty="0" smtClean="0"/>
              <a:t>Test design:</a:t>
            </a:r>
            <a:endParaRPr lang="en-US" sz="2000" dirty="0"/>
          </a:p>
          <a:p>
            <a:pPr lvl="1"/>
            <a:r>
              <a:rPr lang="en-US" sz="1800" dirty="0"/>
              <a:t>Develop the methodology in a forward compatible way</a:t>
            </a:r>
            <a:r>
              <a:rPr lang="en-US" sz="1800" dirty="0" smtClean="0"/>
              <a:t>.</a:t>
            </a:r>
          </a:p>
          <a:p>
            <a:pPr lvl="2"/>
            <a:r>
              <a:rPr lang="en-US" sz="1600" dirty="0" smtClean="0"/>
              <a:t>Option 1: Define requirements for all CBW configurations from </a:t>
            </a:r>
            <a:r>
              <a:rPr lang="en-US" sz="1600" dirty="0" smtClean="0"/>
              <a:t>TS 38.101-1/2</a:t>
            </a:r>
            <a:endParaRPr lang="en-US" sz="1600" dirty="0" smtClean="0"/>
          </a:p>
          <a:p>
            <a:pPr lvl="2"/>
            <a:r>
              <a:rPr lang="en-US" sz="1600" dirty="0" smtClean="0"/>
              <a:t>Other options are not precluded</a:t>
            </a:r>
            <a:endParaRPr lang="en-US" sz="1600" dirty="0"/>
          </a:p>
          <a:p>
            <a:pPr lvl="1"/>
            <a:r>
              <a:rPr lang="en-US" sz="1800" dirty="0"/>
              <a:t>For the exact CA capability and single CC channel bandwidth, FFS based on the Rel-15/16 core spec.</a:t>
            </a:r>
          </a:p>
          <a:p>
            <a:pPr marL="342900" lvl="3" indent="-342900">
              <a:buFont typeface="Arial" panose="020B0604020202020204" pitchFamily="34" charset="0"/>
              <a:buChar char="•"/>
            </a:pPr>
            <a:r>
              <a:rPr lang="en-US" sz="2000" dirty="0"/>
              <a:t>EN-DC, NE-DC:</a:t>
            </a:r>
          </a:p>
          <a:p>
            <a:pPr lvl="1"/>
            <a:r>
              <a:rPr lang="en-US" sz="1800" dirty="0"/>
              <a:t>All NR CA normal demodulation requirements are applicable to EN-DC and NE-DC with CA. In case of EN-DC and NE-DC, EUTRA performance will not </a:t>
            </a:r>
            <a:r>
              <a:rPr lang="en-US" sz="1800" dirty="0" smtClean="0"/>
              <a:t>be verified</a:t>
            </a:r>
            <a:r>
              <a:rPr lang="en-US" sz="1800" dirty="0"/>
              <a:t>. </a:t>
            </a:r>
          </a:p>
          <a:p>
            <a:pPr marL="342900" lvl="3" indent="-342900">
              <a:buFont typeface="Arial" panose="020B0604020202020204" pitchFamily="34" charset="0"/>
              <a:buChar char="•"/>
            </a:pPr>
            <a:r>
              <a:rPr lang="en-US" sz="2000" dirty="0"/>
              <a:t>NR-DC:</a:t>
            </a:r>
          </a:p>
          <a:p>
            <a:pPr lvl="1"/>
            <a:r>
              <a:rPr lang="en-US" sz="1800" dirty="0"/>
              <a:t>All NR CA normal demodulation requirements are applicable to NR-DC with CA. No specific requirements for NR-DC will be specified.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2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743829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Scenarios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3" indent="-342900">
              <a:buFont typeface="Arial" panose="020B0604020202020204" pitchFamily="34" charset="0"/>
              <a:buChar char="•"/>
            </a:pPr>
            <a:r>
              <a:rPr lang="en-US" sz="2000" dirty="0"/>
              <a:t>Duplex mode:</a:t>
            </a:r>
          </a:p>
          <a:p>
            <a:pPr lvl="1"/>
            <a:r>
              <a:rPr lang="en-US" sz="1800" dirty="0"/>
              <a:t>FR1: FDD+FDD CA, </a:t>
            </a:r>
            <a:r>
              <a:rPr lang="en-US" sz="1800" dirty="0" smtClean="0"/>
              <a:t>TDD+TDD </a:t>
            </a:r>
            <a:r>
              <a:rPr lang="en-US" sz="1800" dirty="0"/>
              <a:t>CA, </a:t>
            </a:r>
            <a:r>
              <a:rPr lang="en-US" sz="1800" dirty="0" smtClean="0"/>
              <a:t>FDD+TDD </a:t>
            </a:r>
            <a:r>
              <a:rPr lang="en-US" sz="1800" dirty="0"/>
              <a:t>CA </a:t>
            </a:r>
          </a:p>
          <a:p>
            <a:pPr lvl="1"/>
            <a:r>
              <a:rPr lang="en-US" sz="1800" dirty="0"/>
              <a:t>FR2: </a:t>
            </a:r>
            <a:r>
              <a:rPr lang="en-US" sz="1800" dirty="0" smtClean="0"/>
              <a:t>TDD+TDD </a:t>
            </a:r>
            <a:r>
              <a:rPr lang="en-US" sz="1800" dirty="0"/>
              <a:t>CA</a:t>
            </a:r>
          </a:p>
          <a:p>
            <a:pPr marL="342900" lvl="3" indent="-342900">
              <a:buFont typeface="Arial" panose="020B0604020202020204" pitchFamily="34" charset="0"/>
              <a:buChar char="•"/>
            </a:pPr>
            <a:r>
              <a:rPr lang="en-US" sz="2000" dirty="0" smtClean="0"/>
              <a:t>Channel bandwidth and SCS for requirements: </a:t>
            </a:r>
            <a:endParaRPr lang="en-US" sz="2000" dirty="0"/>
          </a:p>
          <a:p>
            <a:pPr lvl="1"/>
            <a:r>
              <a:rPr lang="en-US" sz="1800" dirty="0"/>
              <a:t>Option 1: All configurable channel bandwidths for all the configurable SCSs </a:t>
            </a:r>
          </a:p>
          <a:p>
            <a:pPr lvl="2"/>
            <a:r>
              <a:rPr lang="en-US" sz="1600" dirty="0"/>
              <a:t>Note: not consider FR1 60kHz SCS</a:t>
            </a:r>
          </a:p>
          <a:p>
            <a:pPr lvl="1"/>
            <a:r>
              <a:rPr lang="en-US" sz="1800" dirty="0"/>
              <a:t>Option 2: </a:t>
            </a:r>
            <a:r>
              <a:rPr lang="en-US" sz="1800" dirty="0" smtClean="0"/>
              <a:t>Down-select </a:t>
            </a:r>
            <a:r>
              <a:rPr lang="en-US" sz="1800" dirty="0"/>
              <a:t>considering the CA configurations in the core spec</a:t>
            </a:r>
          </a:p>
          <a:p>
            <a:pPr lvl="2"/>
            <a:r>
              <a:rPr lang="en-US" sz="1600" dirty="0"/>
              <a:t>Option 2a: </a:t>
            </a:r>
            <a:r>
              <a:rPr lang="en-US" sz="1600" dirty="0" smtClean="0"/>
              <a:t>Down-select </a:t>
            </a:r>
            <a:r>
              <a:rPr lang="en-US" sz="1600" dirty="0"/>
              <a:t>to ensure each CA configuration can be tested. </a:t>
            </a:r>
          </a:p>
          <a:p>
            <a:pPr lvl="2"/>
            <a:r>
              <a:rPr lang="en-US" sz="1600" dirty="0"/>
              <a:t>Option 2b: Down-select to ensure the maximum aggregated channel bandwidth combination for each CA configuration can be tested.</a:t>
            </a:r>
          </a:p>
          <a:p>
            <a:pPr lvl="1"/>
            <a:r>
              <a:rPr lang="en-US" sz="1800" dirty="0"/>
              <a:t>For option 2a/2b</a:t>
            </a:r>
          </a:p>
          <a:p>
            <a:pPr lvl="2"/>
            <a:r>
              <a:rPr lang="en-US" sz="1600" dirty="0"/>
              <a:t>Till </a:t>
            </a:r>
            <a:r>
              <a:rPr lang="en-US" sz="1600" dirty="0" smtClean="0"/>
              <a:t>March 2020, </a:t>
            </a:r>
            <a:r>
              <a:rPr lang="en-US" sz="1600" dirty="0"/>
              <a:t>focus on the CA configuration in Rel-16 June 2019 version</a:t>
            </a:r>
          </a:p>
          <a:p>
            <a:pPr lvl="2"/>
            <a:r>
              <a:rPr lang="en-US" sz="1600" dirty="0"/>
              <a:t>From </a:t>
            </a:r>
            <a:r>
              <a:rPr lang="en-US" sz="1600" dirty="0" smtClean="0"/>
              <a:t>March 2020, </a:t>
            </a:r>
            <a:r>
              <a:rPr lang="en-US" sz="1600" dirty="0"/>
              <a:t>cover the CA configurations in Rel-16 Mar 2020 </a:t>
            </a:r>
            <a:r>
              <a:rPr lang="en-US" sz="1600" dirty="0" smtClean="0"/>
              <a:t>version</a:t>
            </a:r>
          </a:p>
          <a:p>
            <a:pPr marL="342900" lvl="3" indent="-342900">
              <a:buFont typeface="Arial" panose="020B0604020202020204" pitchFamily="34" charset="0"/>
              <a:buChar char="•"/>
            </a:pPr>
            <a:r>
              <a:rPr lang="en-US" sz="2000" dirty="0"/>
              <a:t>FFS scenarios with different SCS </a:t>
            </a:r>
            <a:r>
              <a:rPr lang="en-US" sz="2000" dirty="0" smtClean="0"/>
              <a:t>on </a:t>
            </a:r>
            <a:r>
              <a:rPr lang="en-US" sz="2000" dirty="0"/>
              <a:t>different </a:t>
            </a:r>
            <a:r>
              <a:rPr lang="en-US" sz="2000" dirty="0" smtClean="0"/>
              <a:t>CCs</a:t>
            </a:r>
            <a:endParaRPr lang="en-US" sz="2000" dirty="0"/>
          </a:p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3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6584479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Simulation assumptions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3" indent="-342900">
              <a:buFont typeface="Arial" panose="020B0604020202020204" pitchFamily="34" charset="0"/>
              <a:buChar char="•"/>
            </a:pPr>
            <a:r>
              <a:rPr lang="en-US" sz="2000" dirty="0"/>
              <a:t>Rank:</a:t>
            </a:r>
          </a:p>
          <a:p>
            <a:pPr lvl="1"/>
            <a:r>
              <a:rPr lang="en-US" sz="1800" dirty="0"/>
              <a:t>For 2Rx </a:t>
            </a:r>
          </a:p>
          <a:p>
            <a:pPr lvl="2"/>
            <a:r>
              <a:rPr lang="fr-FR" sz="1600" dirty="0"/>
              <a:t>Option 1: </a:t>
            </a:r>
            <a:r>
              <a:rPr lang="fr-FR" sz="1600" dirty="0" err="1"/>
              <a:t>rank</a:t>
            </a:r>
            <a:r>
              <a:rPr lang="fr-FR" sz="1600" dirty="0"/>
              <a:t> 1, 2 </a:t>
            </a:r>
            <a:endParaRPr lang="en-US" sz="1600" dirty="0"/>
          </a:p>
          <a:p>
            <a:pPr lvl="2"/>
            <a:r>
              <a:rPr lang="fr-FR" sz="1600" dirty="0"/>
              <a:t>Option 2: </a:t>
            </a:r>
            <a:r>
              <a:rPr lang="fr-FR" sz="1600" dirty="0" err="1"/>
              <a:t>rank</a:t>
            </a:r>
            <a:r>
              <a:rPr lang="fr-FR" sz="1600" dirty="0"/>
              <a:t> 1 </a:t>
            </a:r>
            <a:endParaRPr lang="en-US" sz="1600" dirty="0"/>
          </a:p>
          <a:p>
            <a:pPr lvl="2"/>
            <a:r>
              <a:rPr lang="fr-FR" sz="1600" dirty="0"/>
              <a:t>Option 3: </a:t>
            </a:r>
            <a:r>
              <a:rPr lang="fr-FR" sz="1600" dirty="0" err="1"/>
              <a:t>rank</a:t>
            </a:r>
            <a:r>
              <a:rPr lang="fr-FR" sz="1600" dirty="0"/>
              <a:t> 2  </a:t>
            </a:r>
            <a:endParaRPr lang="en-US" sz="1600" dirty="0"/>
          </a:p>
          <a:p>
            <a:pPr lvl="1"/>
            <a:r>
              <a:rPr lang="en-US" sz="1800" dirty="0"/>
              <a:t>For 4Rx </a:t>
            </a:r>
          </a:p>
          <a:p>
            <a:pPr lvl="2"/>
            <a:r>
              <a:rPr lang="fr-FR" sz="1600" dirty="0"/>
              <a:t>Option 1: </a:t>
            </a:r>
            <a:r>
              <a:rPr lang="fr-FR" sz="1600" dirty="0" err="1"/>
              <a:t>rank</a:t>
            </a:r>
            <a:r>
              <a:rPr lang="fr-FR" sz="1600" dirty="0"/>
              <a:t> 1 or </a:t>
            </a:r>
            <a:r>
              <a:rPr lang="fr-FR" sz="1600" dirty="0" err="1"/>
              <a:t>rank</a:t>
            </a:r>
            <a:r>
              <a:rPr lang="fr-FR" sz="1600" dirty="0"/>
              <a:t> 2</a:t>
            </a:r>
            <a:endParaRPr lang="en-US" sz="1600" dirty="0"/>
          </a:p>
          <a:p>
            <a:pPr lvl="2"/>
            <a:r>
              <a:rPr lang="fr-FR" sz="1600" dirty="0"/>
              <a:t>Option 2: </a:t>
            </a:r>
            <a:r>
              <a:rPr lang="fr-FR" sz="1600" dirty="0" err="1"/>
              <a:t>rank</a:t>
            </a:r>
            <a:r>
              <a:rPr lang="fr-FR" sz="1600" dirty="0"/>
              <a:t> 1, 2 </a:t>
            </a:r>
            <a:endParaRPr lang="en-US" sz="1600" dirty="0"/>
          </a:p>
          <a:p>
            <a:pPr lvl="2"/>
            <a:r>
              <a:rPr lang="fr-FR" sz="1600" dirty="0"/>
              <a:t>Option 3: </a:t>
            </a:r>
            <a:r>
              <a:rPr lang="fr-FR" sz="1600" dirty="0" err="1"/>
              <a:t>rank</a:t>
            </a:r>
            <a:r>
              <a:rPr lang="fr-FR" sz="1600" dirty="0"/>
              <a:t> 1, 2, 3, and 4</a:t>
            </a:r>
            <a:endParaRPr lang="en-US" sz="1600" dirty="0"/>
          </a:p>
          <a:p>
            <a:pPr marL="342900" lvl="3" indent="-342900">
              <a:buFont typeface="Arial" panose="020B0604020202020204" pitchFamily="34" charset="0"/>
              <a:buChar char="•"/>
            </a:pPr>
            <a:r>
              <a:rPr lang="en-US" sz="2000" dirty="0"/>
              <a:t>MCS:</a:t>
            </a:r>
          </a:p>
          <a:p>
            <a:pPr lvl="1"/>
            <a:r>
              <a:rPr lang="en-US" sz="1800" dirty="0"/>
              <a:t>Option 1: MCS 13 (16QAM, CR 1/2) </a:t>
            </a:r>
          </a:p>
          <a:p>
            <a:pPr lvl="1"/>
            <a:r>
              <a:rPr lang="en-US" sz="1800" dirty="0"/>
              <a:t>Option </a:t>
            </a:r>
            <a:r>
              <a:rPr lang="en-US" sz="1800" dirty="0" smtClean="0"/>
              <a:t>2: </a:t>
            </a:r>
            <a:r>
              <a:rPr lang="en-US" sz="1800" dirty="0"/>
              <a:t>cover QPSK, 16QAM,  64QAM and 256QAM in different </a:t>
            </a:r>
            <a:r>
              <a:rPr lang="en-US" sz="1800" dirty="0" smtClean="0"/>
              <a:t>tests</a:t>
            </a:r>
          </a:p>
          <a:p>
            <a:pPr lvl="1"/>
            <a:r>
              <a:rPr lang="en-US" sz="1800" dirty="0"/>
              <a:t>Other options are not precluded </a:t>
            </a:r>
          </a:p>
          <a:p>
            <a:pPr marL="342900" lvl="3" indent="-342900">
              <a:buFont typeface="Arial" panose="020B0604020202020204" pitchFamily="34" charset="0"/>
              <a:buChar char="•"/>
            </a:pPr>
            <a:r>
              <a:rPr lang="en-US" sz="2000" dirty="0"/>
              <a:t>Receiver type:</a:t>
            </a:r>
          </a:p>
          <a:p>
            <a:pPr lvl="1"/>
            <a:r>
              <a:rPr lang="en-US" sz="1800" dirty="0"/>
              <a:t>MMSE-IRC, FFS for R-ML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4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866190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Simulation assumptions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3" indent="-342900">
              <a:buFont typeface="Arial" panose="020B0604020202020204" pitchFamily="34" charset="0"/>
              <a:buChar char="•"/>
            </a:pPr>
            <a:r>
              <a:rPr lang="en-US" sz="2000" dirty="0"/>
              <a:t>TDD UL-DL pattern:</a:t>
            </a:r>
          </a:p>
          <a:p>
            <a:pPr lvl="1"/>
            <a:r>
              <a:rPr lang="en-US" sz="1800" dirty="0"/>
              <a:t>FR1 </a:t>
            </a:r>
            <a:r>
              <a:rPr lang="fr-FR" sz="1800" dirty="0"/>
              <a:t>30kHz</a:t>
            </a:r>
            <a:r>
              <a:rPr lang="en-US" sz="1800" dirty="0"/>
              <a:t>:</a:t>
            </a:r>
            <a:r>
              <a:rPr lang="fr-FR" sz="1800" dirty="0"/>
              <a:t> 7DS2U </a:t>
            </a:r>
            <a:r>
              <a:rPr lang="fr-FR" sz="1800" dirty="0" err="1"/>
              <a:t>with</a:t>
            </a:r>
            <a:r>
              <a:rPr lang="fr-FR" sz="1800" dirty="0"/>
              <a:t> S=6:4:4</a:t>
            </a:r>
            <a:endParaRPr lang="en-US" sz="1800" dirty="0"/>
          </a:p>
          <a:p>
            <a:pPr lvl="1"/>
            <a:r>
              <a:rPr lang="en-US" sz="1800" dirty="0"/>
              <a:t>FR2 </a:t>
            </a:r>
            <a:r>
              <a:rPr lang="fr-FR" sz="1800" dirty="0"/>
              <a:t>120kHz</a:t>
            </a:r>
            <a:r>
              <a:rPr lang="en-US" sz="1800" dirty="0"/>
              <a:t>:</a:t>
            </a:r>
            <a:r>
              <a:rPr lang="fr-FR" sz="1800" dirty="0"/>
              <a:t> DDDSU </a:t>
            </a:r>
            <a:r>
              <a:rPr lang="fr-FR" sz="1800" dirty="0" err="1"/>
              <a:t>with</a:t>
            </a:r>
            <a:r>
              <a:rPr lang="fr-FR" sz="1800" dirty="0"/>
              <a:t> </a:t>
            </a:r>
            <a:r>
              <a:rPr lang="fr-FR" sz="1800" dirty="0" smtClean="0"/>
              <a:t>S=10:2:2</a:t>
            </a:r>
            <a:endParaRPr lang="en-US" sz="2000" dirty="0" smtClean="0"/>
          </a:p>
          <a:p>
            <a:pPr marL="342900" lvl="3" indent="-342900">
              <a:buFont typeface="Arial" panose="020B0604020202020204" pitchFamily="34" charset="0"/>
              <a:buChar char="•"/>
            </a:pPr>
            <a:r>
              <a:rPr lang="en-US" sz="2000" dirty="0" smtClean="0"/>
              <a:t>HARQ </a:t>
            </a:r>
            <a:r>
              <a:rPr lang="en-US" sz="2000" dirty="0"/>
              <a:t>process number:</a:t>
            </a:r>
          </a:p>
          <a:p>
            <a:pPr lvl="1"/>
            <a:r>
              <a:rPr lang="en-US" sz="1800" dirty="0" smtClean="0"/>
              <a:t>Baseline</a:t>
            </a:r>
          </a:p>
          <a:p>
            <a:pPr lvl="2"/>
            <a:r>
              <a:rPr lang="en-US" sz="1600" dirty="0" smtClean="0"/>
              <a:t>FR1 FDD: 4</a:t>
            </a:r>
          </a:p>
          <a:p>
            <a:pPr lvl="2"/>
            <a:r>
              <a:rPr lang="en-US" sz="1600" dirty="0" smtClean="0"/>
              <a:t>FR1 </a:t>
            </a:r>
            <a:r>
              <a:rPr lang="en-US" sz="1600" dirty="0"/>
              <a:t>TDD </a:t>
            </a:r>
            <a:r>
              <a:rPr lang="en-US" sz="1600" dirty="0" smtClean="0"/>
              <a:t>with 30 kHz SCS: 8</a:t>
            </a:r>
          </a:p>
          <a:p>
            <a:pPr lvl="2"/>
            <a:r>
              <a:rPr lang="en-US" sz="1600" dirty="0" smtClean="0"/>
              <a:t>FR2 TDD with 120 kHz SCS: 8</a:t>
            </a:r>
          </a:p>
          <a:p>
            <a:pPr lvl="1"/>
            <a:r>
              <a:rPr lang="en-US" sz="1800" dirty="0" smtClean="0"/>
              <a:t>FFS</a:t>
            </a:r>
            <a:r>
              <a:rPr lang="en-US" sz="1800" dirty="0"/>
              <a:t>: 16 HARQ process for limited CA configuration(s)/band combination(s</a:t>
            </a:r>
            <a:r>
              <a:rPr lang="en-US" sz="1800" dirty="0" smtClean="0"/>
              <a:t>)</a:t>
            </a:r>
          </a:p>
          <a:p>
            <a:pPr marL="342900" lvl="3" indent="-342900">
              <a:buFont typeface="Arial" panose="020B0604020202020204" pitchFamily="34" charset="0"/>
              <a:buChar char="•"/>
            </a:pPr>
            <a:r>
              <a:rPr lang="en-US" sz="2000" dirty="0" smtClean="0"/>
              <a:t>Antenna correlation for MMSE-IRC: ULA Low</a:t>
            </a:r>
          </a:p>
          <a:p>
            <a:pPr marL="342900" lvl="3" indent="-342900">
              <a:buFont typeface="Arial" panose="020B0604020202020204" pitchFamily="34" charset="0"/>
              <a:buChar char="•"/>
            </a:pPr>
            <a:r>
              <a:rPr lang="en-US" sz="2000" dirty="0" smtClean="0"/>
              <a:t>Propagation </a:t>
            </a:r>
            <a:r>
              <a:rPr lang="en-US" sz="2000" dirty="0"/>
              <a:t>condition:</a:t>
            </a:r>
          </a:p>
          <a:p>
            <a:pPr lvl="1"/>
            <a:r>
              <a:rPr lang="en-US" sz="1800" dirty="0"/>
              <a:t>FR1: </a:t>
            </a:r>
            <a:r>
              <a:rPr lang="fr-FR" sz="1800" dirty="0"/>
              <a:t>TDLA30-10 </a:t>
            </a:r>
            <a:endParaRPr lang="en-US" sz="1800" dirty="0"/>
          </a:p>
          <a:p>
            <a:pPr lvl="1"/>
            <a:r>
              <a:rPr lang="en-US" sz="1800" dirty="0"/>
              <a:t>FR2: </a:t>
            </a:r>
            <a:r>
              <a:rPr lang="fr-FR" sz="1800" dirty="0"/>
              <a:t>TDLA30-75 </a:t>
            </a:r>
            <a:endParaRPr lang="en-US" sz="1800" dirty="0"/>
          </a:p>
          <a:p>
            <a:pPr marL="342900" lvl="3" indent="-342900">
              <a:buFont typeface="Arial" panose="020B0604020202020204" pitchFamily="34" charset="0"/>
              <a:buChar char="•"/>
            </a:pPr>
            <a:r>
              <a:rPr lang="en-US" sz="2000" dirty="0" smtClean="0"/>
              <a:t>Throughput </a:t>
            </a:r>
            <a:r>
              <a:rPr lang="en-US" sz="2000" dirty="0"/>
              <a:t>test point: 70% </a:t>
            </a:r>
            <a:r>
              <a:rPr lang="en-US" sz="2000" dirty="0" smtClean="0"/>
              <a:t>of max TP </a:t>
            </a:r>
            <a:endParaRPr lang="en-US" sz="2000" dirty="0"/>
          </a:p>
          <a:p>
            <a:pPr lvl="1"/>
            <a:endParaRPr lang="en-US" sz="1800" dirty="0"/>
          </a:p>
          <a:p>
            <a:pPr marL="342900" lvl="3" indent="-342900">
              <a:buFont typeface="Arial" panose="020B0604020202020204" pitchFamily="34" charset="0"/>
              <a:buChar char="•"/>
            </a:pPr>
            <a:endParaRPr lang="en-US" sz="2800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5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0087091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Simulation assumptions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3" indent="-342900">
              <a:buFont typeface="Arial" panose="020B0604020202020204" pitchFamily="34" charset="0"/>
              <a:buChar char="•"/>
            </a:pPr>
            <a:r>
              <a:rPr lang="en-US" sz="2000" dirty="0"/>
              <a:t>SSB configuration: Periodicity 20 </a:t>
            </a:r>
            <a:r>
              <a:rPr lang="en-US" sz="2000" dirty="0" err="1"/>
              <a:t>ms</a:t>
            </a:r>
            <a:r>
              <a:rPr lang="en-US" sz="2000" dirty="0"/>
              <a:t>, Allocated in first slot within 20ms </a:t>
            </a:r>
          </a:p>
          <a:p>
            <a:pPr marL="342900" lvl="3" indent="-342900">
              <a:buFont typeface="Arial" panose="020B0604020202020204" pitchFamily="34" charset="0"/>
              <a:buChar char="•"/>
            </a:pPr>
            <a:r>
              <a:rPr lang="en-US" sz="2000" dirty="0"/>
              <a:t>PDSCH </a:t>
            </a:r>
            <a:r>
              <a:rPr lang="en-US" sz="2000" dirty="0" smtClean="0"/>
              <a:t>configuration</a:t>
            </a:r>
          </a:p>
          <a:p>
            <a:pPr lvl="1"/>
            <a:r>
              <a:rPr lang="en-US" sz="1800" dirty="0"/>
              <a:t>FR1 FDD and TDD (full DL slots): Type A, Start symbol 2, Duration 12</a:t>
            </a:r>
          </a:p>
          <a:p>
            <a:pPr lvl="1"/>
            <a:r>
              <a:rPr lang="en-US" sz="1800" dirty="0"/>
              <a:t>FR1 TDD (special slots</a:t>
            </a:r>
            <a:r>
              <a:rPr lang="en-US" sz="1800" dirty="0" smtClean="0"/>
              <a:t>)</a:t>
            </a:r>
            <a:r>
              <a:rPr lang="en-US" sz="1800" dirty="0"/>
              <a:t> : Type A, Start symbol 2, </a:t>
            </a:r>
            <a:r>
              <a:rPr lang="en-US" sz="1800" dirty="0" smtClean="0"/>
              <a:t>Duration depends on configuration</a:t>
            </a:r>
            <a:endParaRPr lang="en-US" sz="1800" dirty="0"/>
          </a:p>
          <a:p>
            <a:pPr lvl="1"/>
            <a:r>
              <a:rPr lang="en-US" sz="1800" dirty="0" smtClean="0"/>
              <a:t>FR2 (</a:t>
            </a:r>
            <a:r>
              <a:rPr lang="en-US" sz="1800" dirty="0"/>
              <a:t>full DL slots</a:t>
            </a:r>
            <a:r>
              <a:rPr lang="en-US" sz="1800" dirty="0" smtClean="0"/>
              <a:t>): Type </a:t>
            </a:r>
            <a:r>
              <a:rPr lang="en-US" sz="1800" dirty="0"/>
              <a:t>A, Start symbol 1, Duration </a:t>
            </a:r>
            <a:r>
              <a:rPr lang="en-US" sz="1800" dirty="0" smtClean="0"/>
              <a:t>13</a:t>
            </a:r>
          </a:p>
          <a:p>
            <a:pPr lvl="1"/>
            <a:r>
              <a:rPr lang="en-US" sz="1800" dirty="0"/>
              <a:t>FR2 </a:t>
            </a:r>
            <a:r>
              <a:rPr lang="en-US" sz="1800" dirty="0" smtClean="0"/>
              <a:t>(</a:t>
            </a:r>
            <a:r>
              <a:rPr lang="en-US" sz="1800" dirty="0"/>
              <a:t>special slots</a:t>
            </a:r>
            <a:r>
              <a:rPr lang="en-US" sz="1800" dirty="0" smtClean="0"/>
              <a:t>): </a:t>
            </a:r>
            <a:r>
              <a:rPr lang="en-US" sz="1800" dirty="0"/>
              <a:t>Type A, Start symbol 1, Duration depends on configuration</a:t>
            </a:r>
          </a:p>
          <a:p>
            <a:pPr marL="342900" lvl="3" indent="-342900">
              <a:buFont typeface="Arial" panose="020B0604020202020204" pitchFamily="34" charset="0"/>
              <a:buChar char="•"/>
            </a:pPr>
            <a:r>
              <a:rPr lang="en-US" sz="2000" dirty="0" smtClean="0"/>
              <a:t>DMRS </a:t>
            </a:r>
            <a:r>
              <a:rPr lang="en-US" sz="2000" dirty="0"/>
              <a:t>configuration for FR1 and FR2</a:t>
            </a:r>
          </a:p>
          <a:p>
            <a:pPr lvl="1"/>
            <a:r>
              <a:rPr lang="en-US" sz="1800" dirty="0" smtClean="0"/>
              <a:t>Type </a:t>
            </a:r>
            <a:r>
              <a:rPr lang="en-US" sz="1800" dirty="0"/>
              <a:t>1, 1 additional DMRS, Single symbol </a:t>
            </a:r>
          </a:p>
          <a:p>
            <a:pPr marL="342900" lvl="3" indent="-342900">
              <a:buFont typeface="Arial" panose="020B0604020202020204" pitchFamily="34" charset="0"/>
              <a:buChar char="•"/>
            </a:pPr>
            <a:r>
              <a:rPr lang="en-US" sz="2000" dirty="0"/>
              <a:t>PTRS configuration for FR2 </a:t>
            </a:r>
          </a:p>
          <a:p>
            <a:pPr lvl="1"/>
            <a:r>
              <a:rPr lang="en-US" sz="1800" dirty="0" smtClean="0"/>
              <a:t>Frequency </a:t>
            </a:r>
            <a:r>
              <a:rPr lang="en-US" sz="1800" dirty="0"/>
              <a:t>density 2, Time density 1</a:t>
            </a:r>
          </a:p>
          <a:p>
            <a:pPr marL="342900" lvl="3" indent="-342900">
              <a:buFont typeface="Arial" panose="020B0604020202020204" pitchFamily="34" charset="0"/>
              <a:buChar char="•"/>
            </a:pPr>
            <a:r>
              <a:rPr lang="en-US" sz="2000" dirty="0"/>
              <a:t>TRS configuration for FR1 and FR2</a:t>
            </a:r>
          </a:p>
          <a:p>
            <a:pPr lvl="1"/>
            <a:r>
              <a:rPr lang="en-US" sz="1800" dirty="0" smtClean="0"/>
              <a:t>20 </a:t>
            </a:r>
            <a:r>
              <a:rPr lang="en-US" sz="1800" dirty="0" err="1"/>
              <a:t>ms</a:t>
            </a:r>
            <a:r>
              <a:rPr lang="en-US" sz="1800" dirty="0"/>
              <a:t> periodicity, 2 slots, Offset 10 </a:t>
            </a:r>
            <a:r>
              <a:rPr lang="en-US" sz="1800" dirty="0" err="1"/>
              <a:t>ms</a:t>
            </a:r>
            <a:endParaRPr lang="en-US" sz="1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6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0383586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Test applicability rule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3" indent="-342900">
              <a:buFont typeface="Arial" panose="020B0604020202020204" pitchFamily="34" charset="0"/>
              <a:buChar char="•"/>
            </a:pPr>
            <a:r>
              <a:rPr lang="en-US" altLang="zh-CN" sz="2000" dirty="0"/>
              <a:t>FFS categorizing of CA capabilities</a:t>
            </a:r>
            <a:endParaRPr lang="en-US" sz="2000" dirty="0"/>
          </a:p>
          <a:p>
            <a:pPr marL="342900" lvl="3" indent="-342900">
              <a:buFont typeface="Arial" panose="020B0604020202020204" pitchFamily="34" charset="0"/>
              <a:buChar char="•"/>
            </a:pPr>
            <a:r>
              <a:rPr lang="en-US" sz="2000" dirty="0"/>
              <a:t>FFS Testing of different CA capabilities</a:t>
            </a:r>
          </a:p>
          <a:p>
            <a:pPr marL="342900" lvl="3" indent="-342900">
              <a:buFont typeface="Arial" panose="020B0604020202020204" pitchFamily="34" charset="0"/>
              <a:buChar char="•"/>
            </a:pPr>
            <a:r>
              <a:rPr lang="en-US" sz="2000" dirty="0"/>
              <a:t>FFS on selection of CA configuration(s) for test</a:t>
            </a:r>
          </a:p>
          <a:p>
            <a:pPr marL="342900" lvl="3" indent="-342900">
              <a:buFont typeface="Arial" panose="020B0604020202020204" pitchFamily="34" charset="0"/>
              <a:buChar char="•"/>
            </a:pPr>
            <a:r>
              <a:rPr lang="en-US" sz="2000" dirty="0"/>
              <a:t>FFS on test applicability for different CA duplex mode </a:t>
            </a:r>
          </a:p>
          <a:p>
            <a:pPr marL="342900" lvl="3" indent="-342900">
              <a:buFont typeface="Arial" panose="020B0604020202020204" pitchFamily="34" charset="0"/>
              <a:buChar char="•"/>
            </a:pPr>
            <a:r>
              <a:rPr lang="en-US" sz="2000" dirty="0"/>
              <a:t>FFS tested CBW combination for selected CA configuration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7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1474514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Work prioritization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3" indent="-342900">
              <a:buFont typeface="Arial" panose="020B0604020202020204" pitchFamily="34" charset="0"/>
              <a:buChar char="•"/>
            </a:pPr>
            <a:r>
              <a:rPr lang="en-US" sz="2000" dirty="0" smtClean="0"/>
              <a:t>Discuss the prioritization of the work regarding different test configurations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8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063582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NR CA testing in FR2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3" indent="-342900">
              <a:buFont typeface="Arial" panose="020B0604020202020204" pitchFamily="34" charset="0"/>
              <a:buChar char="•"/>
            </a:pPr>
            <a:r>
              <a:rPr lang="en-US" sz="2000" dirty="0"/>
              <a:t>For FR2 test, encourage TE vendors to provide analysis on the achievable SNR for </a:t>
            </a:r>
            <a:r>
              <a:rPr lang="en-US" sz="2000" dirty="0" smtClean="0"/>
              <a:t>larger </a:t>
            </a:r>
            <a:r>
              <a:rPr lang="en-US" sz="2000" dirty="0"/>
              <a:t>aggregated </a:t>
            </a:r>
            <a:r>
              <a:rPr lang="en-US" sz="2000" dirty="0" smtClean="0"/>
              <a:t>bandwidth</a:t>
            </a:r>
            <a:r>
              <a:rPr lang="en-US" sz="2000" dirty="0" smtClean="0">
                <a:solidFill>
                  <a:srgbClr val="7030A0"/>
                </a:solidFill>
              </a:rPr>
              <a:t>s</a:t>
            </a:r>
            <a:r>
              <a:rPr lang="en-US" sz="2000" dirty="0" smtClean="0"/>
              <a:t>.</a:t>
            </a:r>
            <a:endParaRPr lang="en-US" sz="2000" dirty="0"/>
          </a:p>
          <a:p>
            <a:pPr lvl="1"/>
            <a:r>
              <a:rPr lang="en-US" sz="1800" dirty="0"/>
              <a:t>Provide information </a:t>
            </a:r>
            <a:r>
              <a:rPr lang="en-US" sz="1800" dirty="0" smtClean="0"/>
              <a:t>for </a:t>
            </a:r>
            <a:r>
              <a:rPr lang="en-US" sz="1800" dirty="0"/>
              <a:t>29GHz and 39GHz carrier frequencies.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9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0458672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Project Site Document" ma:contentTypeID="0x0101008A98423170284BEEB635F43C3CF4E98B00C295C80E1AC1FA4D858807D5CFC8A6BB" ma:contentTypeVersion="0" ma:contentTypeDescription="" ma:contentTypeScope="" ma:versionID="ea74359ef5009f26136f19a32c6f8a68">
  <xsd:schema xmlns:xsd="http://www.w3.org/2001/XMLSchema" xmlns:xs="http://www.w3.org/2001/XMLSchema" xmlns:p="http://schemas.microsoft.com/office/2006/metadata/properties" xmlns:ns2="66EEDB98-F073-460B-B9B0-9643F9FE785E" xmlns:ns3="17c5c574-4f42-45b3-8a7f-77d8e859d074" targetNamespace="http://schemas.microsoft.com/office/2006/metadata/properties" ma:root="true" ma:fieldsID="1cc92f964277f20f2b794a28a7b69374" ns2:_="" ns3:_="">
    <xsd:import namespace="66EEDB98-F073-460B-B9B0-9643F9FE785E"/>
    <xsd:import namespace="17c5c574-4f42-45b3-8a7f-77d8e859d074"/>
    <xsd:element name="properties">
      <xsd:complexType>
        <xsd:sequence>
          <xsd:element name="documentManagement">
            <xsd:complexType>
              <xsd:all>
                <xsd:element ref="ns2:Owner" minOccurs="0"/>
                <xsd:element ref="ns2:Status" minOccurs="0"/>
                <xsd:element ref="ns2:Links" minOccurs="0"/>
                <xsd:element ref="ns3:_dlc_DocId" minOccurs="0"/>
                <xsd:element ref="ns3:_dlc_DocIdUrl" minOccurs="0"/>
                <xsd:element ref="ns3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6EEDB98-F073-460B-B9B0-9643F9FE785E" elementFormDefault="qualified">
    <xsd:import namespace="http://schemas.microsoft.com/office/2006/documentManagement/types"/>
    <xsd:import namespace="http://schemas.microsoft.com/office/infopath/2007/PartnerControls"/>
    <xsd:element name="Owner" ma:index="8" nillable="true" ma:displayName="Owner" ma:list="UserInfo" ma:internalName="Owner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atus" ma:index="9" nillable="true" ma:displayName="Status" ma:default="Draft" ma:internalName="Status">
      <xsd:simpleType>
        <xsd:restriction base="dms:Choice">
          <xsd:enumeration value="Draft"/>
          <xsd:enumeration value="Ready For Review"/>
          <xsd:enumeration value="Final"/>
        </xsd:restriction>
      </xsd:simpleType>
    </xsd:element>
    <xsd:element name="Links" ma:index="10" nillable="true" ma:displayName="Links" ma:internalName="Links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7c5c574-4f42-45b3-8a7f-77d8e859d074" elementFormDefault="qualified">
    <xsd:import namespace="http://schemas.microsoft.com/office/2006/documentManagement/types"/>
    <xsd:import namespace="http://schemas.microsoft.com/office/infopath/2007/PartnerControls"/>
    <xsd:element name="_dlc_DocId" ma:index="11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12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3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inks xmlns="66EEDB98-F073-460B-B9B0-9643F9FE785E">&lt;?xml version="1.0" encoding="UTF-8"?&gt;&lt;Result&gt;&lt;NewXML&gt;&lt;PWSLinkDataSet xmlns="http://schemas.microsoft.com/office/project/server/webservices/PWSLinkDataSet/" /&gt;&lt;/NewXML&gt;&lt;ProjectUID&gt;00000000-0000-0000-0000-000000000000&lt;/ProjectUID&gt;&lt;OldXML&gt;&lt;PWSLinkDataSet xmlns="http://schemas.microsoft.com/office/project/server/webservices/PWSLinkDataSet/" /&gt;&lt;/OldXML&gt;&lt;ItemType&gt;3&lt;/ItemType&gt;&lt;PSURL&gt;&lt;/PSURL&gt;&lt;/Result&gt;</Links>
    <Owner xmlns="66EEDB98-F073-460B-B9B0-9643F9FE785E">
      <UserInfo>
        <DisplayName/>
        <AccountId xsi:nil="true"/>
        <AccountType/>
      </UserInfo>
    </Owner>
    <Status xmlns="66EEDB98-F073-460B-B9B0-9643F9FE785E">Draft</Status>
  </documentManagement>
</p:properties>
</file>

<file path=customXml/item3.xml><?xml version="1.0" encoding="utf-8"?>
<LongProperties xmlns="http://schemas.microsoft.com/office/2006/metadata/longProperties">
  <LongProp xmlns="" name="Links"><![CDATA[<?xml version="1.0" encoding="UTF-8"?><Result><NewXML><PWSLinkDataSet xmlns="http://schemas.microsoft.com/office/project/server/webservices/PWSLinkDataSet/" /></NewXML><ProjectUID>00000000-0000-0000-0000-000000000000</ProjectUID><OldXML><PWSLinkDataSet xmlns="http://schemas.microsoft.com/office/project/server/webservices/PWSLinkDataSet/" /></OldXML><ItemType>3</ItemType><PSURL></PSURL></Result>]]></LongProp>
</LongProperties>
</file>

<file path=customXml/itemProps1.xml><?xml version="1.0" encoding="utf-8"?>
<ds:datastoreItem xmlns:ds="http://schemas.openxmlformats.org/officeDocument/2006/customXml" ds:itemID="{340FFF4D-EC63-4F79-8286-8DF790742A8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6EEDB98-F073-460B-B9B0-9643F9FE785E"/>
    <ds:schemaRef ds:uri="17c5c574-4f42-45b3-8a7f-77d8e859d07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200F65EB-5730-43A8-9AFA-15BFC5DC8F7F}">
  <ds:schemaRefs>
    <ds:schemaRef ds:uri="66EEDB98-F073-460B-B9B0-9643F9FE785E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17c5c574-4f42-45b3-8a7f-77d8e859d074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537067DF-937D-49A5-8644-955C54DF1C27}">
  <ds:schemaRefs>
    <ds:schemaRef ds:uri="http://schemas.microsoft.com/office/2006/metadata/longProperties"/>
    <ds:schemaRef ds:uri="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19787</TotalTime>
  <Words>690</Words>
  <Application>Microsoft Office PowerPoint</Application>
  <PresentationFormat>On-screen Show (4:3)</PresentationFormat>
  <Paragraphs>97</Paragraphs>
  <Slides>9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宋体</vt:lpstr>
      <vt:lpstr>Arial</vt:lpstr>
      <vt:lpstr>Calibri</vt:lpstr>
      <vt:lpstr>Office Theme</vt:lpstr>
      <vt:lpstr>Way forward on PDSCH CA normal demodulation requirements</vt:lpstr>
      <vt:lpstr>General issues</vt:lpstr>
      <vt:lpstr>Scenarios</vt:lpstr>
      <vt:lpstr>Simulation assumptions</vt:lpstr>
      <vt:lpstr>Simulation assumptions</vt:lpstr>
      <vt:lpstr>Simulation assumptions</vt:lpstr>
      <vt:lpstr>Test applicability rule</vt:lpstr>
      <vt:lpstr>Work prioritization</vt:lpstr>
      <vt:lpstr>NR CA testing in FR2</vt:lpstr>
    </vt:vector>
  </TitlesOfParts>
  <Company>Qualcomm Incorporated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Intel Corporation</dc:creator>
  <cp:keywords>CTPClassification=:VisualMarkings=, CTPClassification=CTP_PUBLIC:VisualMarkings=, CTPClassification=CTP_NT</cp:keywords>
  <cp:lastModifiedBy>Intel</cp:lastModifiedBy>
  <cp:revision>1427</cp:revision>
  <dcterms:created xsi:type="dcterms:W3CDTF">2013-05-13T16:02:00Z</dcterms:created>
  <dcterms:modified xsi:type="dcterms:W3CDTF">2019-08-28T11:07:51Z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0x0101008A98423170284BEEB635F43C3CF4E98B00C295C80E1AC1FA4D858807D5CFC8A6BB</vt:lpwstr>
  </property>
  <property fmtid="{D5CDD505-2E9C-101B-9397-08002B2CF9AE}" pid="3" name="_dlc_DocIdItemGuid">
    <vt:lpwstr>2a01973d-3b8b-4e03-ad6e-a4ed4baa7131</vt:lpwstr>
  </property>
  <property fmtid="{D5CDD505-2E9C-101B-9397-08002B2CF9AE}" pid="4" name="_dlc_DocId">
    <vt:lpwstr>H4P5ACNAWDMP-2-1995</vt:lpwstr>
  </property>
  <property fmtid="{D5CDD505-2E9C-101B-9397-08002B2CF9AE}" pid="5" name="_dlc_DocIdUrl">
    <vt:lpwstr>http://projects/sites/LTED/_layouts/DocIdRedir.aspx?ID=H4P5ACNAWDMP-2-1995, H4P5ACNAWDMP-2-1995</vt:lpwstr>
  </property>
  <property fmtid="{D5CDD505-2E9C-101B-9397-08002B2CF9AE}" pid="6" name="TitusGUID">
    <vt:lpwstr>0c998154-7aab-4411-8f9e-ee1da79851fc</vt:lpwstr>
  </property>
  <property fmtid="{D5CDD505-2E9C-101B-9397-08002B2CF9AE}" pid="7" name="CTP_TimeStamp">
    <vt:lpwstr>2019-08-28 11:07:51Z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_NewReviewCycle">
    <vt:lpwstr/>
  </property>
  <property fmtid="{D5CDD505-2E9C-101B-9397-08002B2CF9AE}" pid="12" name="_2015_ms_pID_725343">
    <vt:lpwstr>(3)nQUJpp2zhtaz+DExwsjfMwdzrtQICFjvWblIRbqGe9VTZXKSpVcdWB1bCFixArCXHnbjFHcO
JHbRI3w6GbnV0SRLlZIlsXbsQAbSrdK4veKobW+uBpP1aX6t1HO4XsCH162Orh4Io/m70kM3
E9YluDSgVX/ILd4asRNTwozhDorxYP0/6kiyza04zlpWlY4guhN7aiD/xMnf4qGxCEOLfvrO
RRHyr0X8rWTBcFH4Tv</vt:lpwstr>
  </property>
  <property fmtid="{D5CDD505-2E9C-101B-9397-08002B2CF9AE}" pid="13" name="_2015_ms_pID_7253431">
    <vt:lpwstr>ODlA73hdxBY+iADUL9wa8Wis/dpcFo16zPUex8bOVB8Hdsba+zuPE6
iSpXffo3L7p6OMPiKPi5D6+An8QZg0LtMuK3GQur5n8KkC7uahPgdVJRdHL4A/7KfrEIBhpN
ptmM/VVi6KG1E9EmeoM+2lSOjanJ76yC2HigKfN7Dav6gfQsCTCwvM4y6iFJrMKiz4KAhXou
2kjbQTJq1Xd59GAnPts0iNLd/iSE3G2Pihvw</vt:lpwstr>
  </property>
  <property fmtid="{D5CDD505-2E9C-101B-9397-08002B2CF9AE}" pid="14" name="_2015_ms_pID_7253432">
    <vt:lpwstr>vA==</vt:lpwstr>
  </property>
  <property fmtid="{D5CDD505-2E9C-101B-9397-08002B2CF9AE}" pid="15" name="_readonly">
    <vt:lpwstr/>
  </property>
  <property fmtid="{D5CDD505-2E9C-101B-9397-08002B2CF9AE}" pid="16" name="_change">
    <vt:lpwstr/>
  </property>
  <property fmtid="{D5CDD505-2E9C-101B-9397-08002B2CF9AE}" pid="17" name="_full-control">
    <vt:lpwstr/>
  </property>
  <property fmtid="{D5CDD505-2E9C-101B-9397-08002B2CF9AE}" pid="18" name="sflag">
    <vt:lpwstr>1519970649</vt:lpwstr>
  </property>
  <property fmtid="{D5CDD505-2E9C-101B-9397-08002B2CF9AE}" pid="19" name="CTPClassification">
    <vt:lpwstr>CTP_NT</vt:lpwstr>
  </property>
  <property fmtid="{D5CDD505-2E9C-101B-9397-08002B2CF9AE}" pid="20" name="NSCPROP_SA">
    <vt:lpwstr>C:\Users\Administrator\Desktop\NR UE Ad-hoc Oct\R4-18xxxxx - WF on NR General and UE PDSCH Demod v1.pptx</vt:lpwstr>
  </property>
</Properties>
</file>