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6BFEDB-A40C-446A-AB34-28643EF5CB89}" v="131" dt="2019-05-16T19:59:30.9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8CD6DD-8692-4676-9EA7-2665D4D1A677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1CB89D-5E41-45AD-8A74-C1A285EB6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228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CB89D-5E41-45AD-8A74-C1A285EB626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85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CB89D-5E41-45AD-8A74-C1A285EB626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483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BFFA-A852-4440-BA52-8452A51DFA87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8B9E9-77CF-4AD7-B343-F6869098FD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806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BFFA-A852-4440-BA52-8452A51DFA87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8B9E9-77CF-4AD7-B343-F6869098FD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268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BFFA-A852-4440-BA52-8452A51DFA87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8B9E9-77CF-4AD7-B343-F6869098FD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300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BFFA-A852-4440-BA52-8452A51DFA87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8B9E9-77CF-4AD7-B343-F6869098FD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526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BFFA-A852-4440-BA52-8452A51DFA87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8B9E9-77CF-4AD7-B343-F6869098FD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026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BFFA-A852-4440-BA52-8452A51DFA87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8B9E9-77CF-4AD7-B343-F6869098FD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52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BFFA-A852-4440-BA52-8452A51DFA87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8B9E9-77CF-4AD7-B343-F6869098FD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37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BFFA-A852-4440-BA52-8452A51DFA87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8B9E9-77CF-4AD7-B343-F6869098FD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418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BFFA-A852-4440-BA52-8452A51DFA87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8B9E9-77CF-4AD7-B343-F6869098FD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782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BFFA-A852-4440-BA52-8452A51DFA87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8B9E9-77CF-4AD7-B343-F6869098FD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736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7BFFA-A852-4440-BA52-8452A51DFA87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8B9E9-77CF-4AD7-B343-F6869098FD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037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7BFFA-A852-4440-BA52-8452A51DFA87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8B9E9-77CF-4AD7-B343-F6869098FD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923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562025" y="1467627"/>
            <a:ext cx="11067950" cy="2387600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cs typeface="Arial" panose="020B0604020202020204" pitchFamily="34" charset="0"/>
              </a:rPr>
              <a:t>Way forward on LTE HST UE demodulation simulation assumptions</a:t>
            </a:r>
            <a:endParaRPr kumimoji="1" lang="ja-JP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433184"/>
            <a:ext cx="9144000" cy="1477548"/>
          </a:xfrm>
        </p:spPr>
        <p:txBody>
          <a:bodyPr>
            <a:norm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Intel Corporation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254786" y="150896"/>
            <a:ext cx="6258308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3GPP TSG-RAN WG4 #91 Meeting	                                               Reno, U.S.A., 13 – 17 May, 2019</a:t>
            </a:r>
            <a:b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73617" y="451964"/>
            <a:ext cx="3250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>
                <a:latin typeface="Arial" panose="020B0604020202020204" pitchFamily="34" charset="0"/>
                <a:cs typeface="Arial" panose="020B0604020202020204" pitchFamily="34" charset="0"/>
              </a:rPr>
              <a:t>R4-1907746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altLang="ja-JP" sz="2000" b="1" dirty="0"/>
              <a:t>Document for:</a:t>
            </a:r>
            <a:r>
              <a:rPr lang="en-US" altLang="ja-JP" sz="2000" dirty="0"/>
              <a:t>	Approval</a:t>
            </a:r>
            <a:endParaRPr lang="ja-JP" altLang="en-US" sz="2000" dirty="0"/>
          </a:p>
          <a:p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50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817994" cy="4351338"/>
          </a:xfrm>
        </p:spPr>
        <p:txBody>
          <a:bodyPr>
            <a:normAutofit/>
          </a:bodyPr>
          <a:lstStyle/>
          <a:p>
            <a:r>
              <a:rPr lang="en-US" dirty="0"/>
              <a:t>In RAN4#90bis, a WF (R4-1904832) was approved.</a:t>
            </a:r>
          </a:p>
          <a:p>
            <a:r>
              <a:rPr lang="en-US" dirty="0"/>
              <a:t>An agreement was made to prioritize the following scenario:</a:t>
            </a:r>
          </a:p>
          <a:p>
            <a:pPr marL="0" indent="0">
              <a:buNone/>
            </a:pPr>
            <a:r>
              <a:rPr lang="en-US" sz="2400" dirty="0"/>
              <a:t>   Priority 1: TM3 under bi-directional channel with cap on Doppler shift</a:t>
            </a:r>
          </a:p>
          <a:p>
            <a:pPr marL="0" indent="0">
              <a:buNone/>
            </a:pPr>
            <a:r>
              <a:rPr lang="en-US" sz="2400" dirty="0"/>
              <a:t>   (Qualcomm, NTT DOCOMO, CMCC, Intel, MTK)</a:t>
            </a:r>
          </a:p>
          <a:p>
            <a:pPr marL="0" indent="0">
              <a:buNone/>
            </a:pPr>
            <a:r>
              <a:rPr lang="en-US" sz="2000" dirty="0"/>
              <a:t>   Note 1: This agreement does not exclude work on unidirectional scenario as Priority 2.</a:t>
            </a:r>
          </a:p>
          <a:p>
            <a:pPr marL="0" indent="0">
              <a:buNone/>
            </a:pPr>
            <a:r>
              <a:rPr lang="en-US" sz="2000" dirty="0"/>
              <a:t>   Note 2: This agreement does not exclude work on DMRS-based transmission mode.</a:t>
            </a:r>
          </a:p>
          <a:p>
            <a:r>
              <a:rPr lang="en-US" dirty="0" smtClean="0"/>
              <a:t>In </a:t>
            </a:r>
            <a:r>
              <a:rPr lang="en-US" dirty="0"/>
              <a:t>this WF, the specific simulation assumptions are provided based on Rel.14 HST-SFN channel </a:t>
            </a:r>
            <a:r>
              <a:rPr lang="en-US"/>
              <a:t>model</a:t>
            </a:r>
            <a:r>
              <a:rPr lang="en-US" smtClean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642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527" y="0"/>
            <a:ext cx="11065042" cy="1325563"/>
          </a:xfrm>
        </p:spPr>
        <p:txBody>
          <a:bodyPr>
            <a:normAutofit/>
          </a:bodyPr>
          <a:lstStyle/>
          <a:p>
            <a:r>
              <a:rPr lang="en-US" sz="3200" dirty="0"/>
              <a:t>Simulation assumptions for bi-directional HST-SFN channel (R.16)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9251752"/>
              </p:ext>
            </p:extLst>
          </p:nvPr>
        </p:nvGraphicFramePr>
        <p:xfrm>
          <a:off x="674570" y="997672"/>
          <a:ext cx="6919763" cy="575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92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453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1594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Unit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Test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Downlink</a:t>
                      </a:r>
                      <a:r>
                        <a:rPr lang="en-US" baseline="0" dirty="0"/>
                        <a:t> power allocation </a:t>
                      </a:r>
                      <a:r>
                        <a:rPr lang="el-GR" baseline="0" dirty="0"/>
                        <a:t>ρ</a:t>
                      </a:r>
                      <a:r>
                        <a:rPr lang="en-US" baseline="-25000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Downlink</a:t>
                      </a:r>
                      <a:r>
                        <a:rPr lang="en-US" baseline="0" dirty="0"/>
                        <a:t> power allocation </a:t>
                      </a:r>
                      <a:r>
                        <a:rPr lang="el-GR" baseline="0" dirty="0"/>
                        <a:t>ρ</a:t>
                      </a:r>
                      <a:r>
                        <a:rPr lang="en-US" baseline="-25000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-3 (Note 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Downlink</a:t>
                      </a:r>
                      <a:r>
                        <a:rPr lang="en-US" baseline="0" dirty="0"/>
                        <a:t> power allocation </a:t>
                      </a:r>
                      <a:r>
                        <a:rPr lang="el-GR" baseline="0" dirty="0"/>
                        <a:t>σ</a:t>
                      </a:r>
                      <a:endParaRPr 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N</a:t>
                      </a:r>
                      <a:r>
                        <a:rPr lang="en-US" baseline="-25000" dirty="0" err="1"/>
                        <a:t>oc</a:t>
                      </a:r>
                      <a:r>
                        <a:rPr lang="en-US" dirty="0"/>
                        <a:t> at antenna</a:t>
                      </a:r>
                      <a:r>
                        <a:rPr lang="en-US" baseline="0" dirty="0"/>
                        <a:t> port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dBm</a:t>
                      </a:r>
                      <a:r>
                        <a:rPr lang="en-US" dirty="0"/>
                        <a:t>/15kHz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-98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PDSCH transmission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Bandwidth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 (50 RBs)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Duplex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FDD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Allocated PDCCH symbols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[13</a:t>
                      </a:r>
                      <a:r>
                        <a:rPr lang="en-US" sz="1600" dirty="0"/>
                        <a:t>]</a:t>
                      </a:r>
                      <a:r>
                        <a:rPr lang="en-US" sz="16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600" dirty="0"/>
                        <a:t>for subframes</a:t>
                      </a:r>
                      <a:r>
                        <a:rPr lang="en-US" sz="1600" baseline="0" dirty="0"/>
                        <a:t> 1,2,3,4,6,7,8,9;</a:t>
                      </a:r>
                    </a:p>
                    <a:p>
                      <a:r>
                        <a:rPr lang="en-US" sz="1600" baseline="0" dirty="0"/>
                        <a:t>N/A for subframes 0,5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Antenna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2x2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Channel condition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4-path bi-directional HST-SFN</a:t>
                      </a:r>
                      <a:r>
                        <a:rPr lang="en-US" sz="1600" baseline="0" dirty="0"/>
                        <a:t> (</a:t>
                      </a:r>
                      <a:r>
                        <a:rPr lang="en-US" sz="1600" dirty="0"/>
                        <a:t>R.16)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Note 1: P</a:t>
                      </a:r>
                      <a:r>
                        <a:rPr lang="en-US" sz="120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= 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Note 2: The requirement defined is based on the normalized channel model,</a:t>
                      </a: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i.e. the power of each tap is normalized to the instantaneous total received power from four taps.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864861"/>
              </p:ext>
            </p:extLst>
          </p:nvPr>
        </p:nvGraphicFramePr>
        <p:xfrm>
          <a:off x="7951537" y="997672"/>
          <a:ext cx="369503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41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7087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dirty="0"/>
                        <a:t>4-path bi-directional</a:t>
                      </a:r>
                      <a:r>
                        <a:rPr lang="en-US" baseline="0" dirty="0"/>
                        <a:t> </a:t>
                      </a:r>
                      <a:r>
                        <a:rPr lang="en-US" dirty="0"/>
                        <a:t>HST-SFN (R.16)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Dmin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500km/h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Doppler </a:t>
                      </a:r>
                      <a:r>
                        <a:rPr lang="en-US" dirty="0" err="1"/>
                        <a:t>fd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972Hz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913036" y="3332984"/>
            <a:ext cx="387791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For MIMO layer, tentatively refer to R.87 FDD in TS36.101.</a:t>
            </a:r>
          </a:p>
          <a:p>
            <a:endParaRPr lang="en-US" sz="1600" dirty="0"/>
          </a:p>
          <a:p>
            <a:r>
              <a:rPr lang="en-US" sz="1600" dirty="0" smtClean="0"/>
              <a:t>The </a:t>
            </a:r>
            <a:r>
              <a:rPr lang="en-US" sz="1600" dirty="0"/>
              <a:t>simulation parameters in the tables are for information only.</a:t>
            </a:r>
          </a:p>
          <a:p>
            <a:endParaRPr lang="en-US" sz="1600" dirty="0"/>
          </a:p>
          <a:p>
            <a:r>
              <a:rPr lang="en-US" sz="1600" dirty="0"/>
              <a:t>Interested companies are encouraged to use these parameters and provide PDSCH demodulation simulation results for alignment in RAN4#92 Meeting.</a:t>
            </a:r>
          </a:p>
          <a:p>
            <a:endParaRPr lang="en-US" sz="1600" dirty="0"/>
          </a:p>
          <a:p>
            <a:r>
              <a:rPr lang="en-US" altLang="zh-CN" sz="1600" dirty="0"/>
              <a:t>Interested companies can provide simulation results for 4Rx, whether to introduce 4Rx test is FFS.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73242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5">
            <a:extLst>
              <a:ext uri="{FF2B5EF4-FFF2-40B4-BE49-F238E27FC236}">
                <a16:creationId xmlns="" xmlns:a16="http://schemas.microsoft.com/office/drawing/2014/main" id="{81251875-6006-485A-BDB4-D72F6B0621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4892048"/>
              </p:ext>
            </p:extLst>
          </p:nvPr>
        </p:nvGraphicFramePr>
        <p:xfrm>
          <a:off x="603549" y="251879"/>
          <a:ext cx="6919763" cy="624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72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1660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1594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Unit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Test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Downlink</a:t>
                      </a:r>
                      <a:r>
                        <a:rPr lang="en-US" baseline="0" dirty="0"/>
                        <a:t> power allocation </a:t>
                      </a:r>
                      <a:r>
                        <a:rPr lang="el-GR" baseline="0" dirty="0"/>
                        <a:t>ρ</a:t>
                      </a:r>
                      <a:r>
                        <a:rPr lang="en-US" baseline="-25000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Downlink</a:t>
                      </a:r>
                      <a:r>
                        <a:rPr lang="en-US" baseline="0" dirty="0"/>
                        <a:t> power allocation </a:t>
                      </a:r>
                      <a:r>
                        <a:rPr lang="el-GR" baseline="0" dirty="0"/>
                        <a:t>ρ</a:t>
                      </a:r>
                      <a:r>
                        <a:rPr lang="en-US" baseline="-25000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-3 (Note 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Downlink</a:t>
                      </a:r>
                      <a:r>
                        <a:rPr lang="en-US" baseline="0" dirty="0"/>
                        <a:t> power allocation </a:t>
                      </a:r>
                      <a:r>
                        <a:rPr lang="el-GR" baseline="0" dirty="0"/>
                        <a:t>σ</a:t>
                      </a:r>
                      <a:endParaRPr 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N</a:t>
                      </a:r>
                      <a:r>
                        <a:rPr lang="en-US" baseline="-25000" dirty="0" err="1"/>
                        <a:t>oc</a:t>
                      </a:r>
                      <a:r>
                        <a:rPr lang="en-US" dirty="0"/>
                        <a:t> at antenna</a:t>
                      </a:r>
                      <a:r>
                        <a:rPr lang="en-US" baseline="0" dirty="0"/>
                        <a:t> port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dBm</a:t>
                      </a:r>
                      <a:r>
                        <a:rPr lang="en-US" dirty="0"/>
                        <a:t>/15kHz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-98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PDSCH transmission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Uplink-Downlink Configuration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200658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Special Subframe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54792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Bandwidth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 (50 RBs)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Duplex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TDD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Allocated PDCCH symbols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[13]</a:t>
                      </a:r>
                      <a:r>
                        <a:rPr lang="en-US" sz="16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600" dirty="0"/>
                        <a:t>for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subframes 1,4,6,9;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 for subframes </a:t>
                      </a:r>
                      <a:r>
                        <a:rPr lang="en-US" sz="1600" baseline="0" dirty="0"/>
                        <a:t>0,5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Antenna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2x2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Channel condition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4-path bi-directional HST-SFN</a:t>
                      </a:r>
                      <a:r>
                        <a:rPr lang="en-US" sz="1600" baseline="0" dirty="0"/>
                        <a:t> (</a:t>
                      </a:r>
                      <a:r>
                        <a:rPr lang="en-US" sz="1600" dirty="0"/>
                        <a:t>R.16)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Note 1: P</a:t>
                      </a:r>
                      <a:r>
                        <a:rPr lang="en-US" sz="120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= 1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Note 2: The requirement defined is based on the normalized channel model,</a:t>
                      </a: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i.e. the power of each tap is normalized to the instantaneous total received power from four taps.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207127"/>
              </p:ext>
            </p:extLst>
          </p:nvPr>
        </p:nvGraphicFramePr>
        <p:xfrm>
          <a:off x="7951537" y="275776"/>
          <a:ext cx="369503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41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7087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dirty="0"/>
                        <a:t>4-path bi-directional</a:t>
                      </a:r>
                      <a:r>
                        <a:rPr lang="en-US" baseline="0" dirty="0"/>
                        <a:t> </a:t>
                      </a:r>
                      <a:r>
                        <a:rPr lang="en-US" dirty="0"/>
                        <a:t>HST-SFN (R.16)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Dmin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500km/h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Doppler </a:t>
                      </a:r>
                      <a:r>
                        <a:rPr lang="en-US" dirty="0" err="1"/>
                        <a:t>fd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972Hz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893786" y="2659216"/>
            <a:ext cx="387791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For MIMO layer, tentatively refer to R.87 </a:t>
            </a:r>
            <a:r>
              <a:rPr lang="en-US" sz="1600" dirty="0" smtClean="0"/>
              <a:t>TDD </a:t>
            </a:r>
            <a:r>
              <a:rPr lang="en-US" sz="1600" dirty="0"/>
              <a:t>in </a:t>
            </a:r>
            <a:r>
              <a:rPr lang="en-US" sz="1600"/>
              <a:t>TS36.101</a:t>
            </a:r>
            <a:r>
              <a:rPr lang="en-US" sz="1600" smtClean="0"/>
              <a:t>.</a:t>
            </a:r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The simulation parameters in the tables are for information only.</a:t>
            </a:r>
          </a:p>
          <a:p>
            <a:endParaRPr lang="en-US" sz="1600" dirty="0"/>
          </a:p>
          <a:p>
            <a:r>
              <a:rPr lang="en-US" sz="1600" dirty="0"/>
              <a:t>Interested companies are encouraged to use these parameters and provide PDSCH demodulation simulation results for alignment in RAN4#92 Meeting.</a:t>
            </a:r>
          </a:p>
          <a:p>
            <a:endParaRPr lang="en-US" sz="1600" dirty="0"/>
          </a:p>
          <a:p>
            <a:r>
              <a:rPr lang="en-US" altLang="zh-CN" sz="1600" dirty="0"/>
              <a:t>Interested companies can provide simulation results for 4Rx, whether to introduce 4Rx test is FFS.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69890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526</Words>
  <Application>Microsoft Office PowerPoint</Application>
  <PresentationFormat>Widescreen</PresentationFormat>
  <Paragraphs>122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Calibri Light</vt:lpstr>
      <vt:lpstr>Office Theme</vt:lpstr>
      <vt:lpstr>Way forward on LTE HST UE demodulation simulation assumptions</vt:lpstr>
      <vt:lpstr>Background</vt:lpstr>
      <vt:lpstr>Simulation assumptions for bi-directional HST-SFN channel (R.16)</vt:lpstr>
      <vt:lpstr>PowerPoint Presentation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UE demodulation enhancement for HST</dc:title>
  <dc:creator>Tian, Shuang</dc:creator>
  <cp:keywords>CTPClassification=CTP_NT</cp:keywords>
  <cp:lastModifiedBy>Tian, Shuang</cp:lastModifiedBy>
  <cp:revision>53</cp:revision>
  <dcterms:created xsi:type="dcterms:W3CDTF">2019-05-16T06:08:07Z</dcterms:created>
  <dcterms:modified xsi:type="dcterms:W3CDTF">2019-05-17T19:20:10Z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dc67e4e0-452c-4886-b785-13d6b81f098b</vt:lpwstr>
  </property>
  <property fmtid="{D5CDD505-2E9C-101B-9397-08002B2CF9AE}" pid="3" name="CTP_TimeStamp">
    <vt:lpwstr>2019-05-17 19:20:10Z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