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1" r:id="rId1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l Szydelko" initials="MS" lastIdx="0" clrIdx="0">
    <p:extLst>
      <p:ext uri="{19B8F6BF-5375-455C-9EA6-DF929625EA0E}">
        <p15:presenceInfo xmlns:p15="http://schemas.microsoft.com/office/powerpoint/2012/main" userId="S-1-5-21-147214757-305610072-1517763936-42499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14B6-712F-477F-B7B8-E3BEBFEFD6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937DAC-45BC-4A52-9373-1497750E82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C8C77C-DC7C-4980-BE11-0F06EC33F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8E51CF-F864-495D-A302-6193BCD97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00501-F398-4465-AA23-27F724C9B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1446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E4924-65D2-43DD-964B-B588CFBD52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6CA15E-18C2-4CFD-94D9-4CC95DE8A1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6CBAE2-8F22-405F-BA64-E20432271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76D6-6DEF-4C58-A833-7E62E0B0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215DB-DB5B-4ABB-AE82-72D4AA0B4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4168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96CDD4-39AC-4507-9B12-FC21721F2A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F2917E-411E-4E51-823B-E8002EB382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97FE6E-54D0-4B9A-93CC-3662A7625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06E2A-ACEB-4297-8F96-E89EE0207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2B692A-CB84-45A1-9B67-1D33AC57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52900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79D52-D77B-4DAC-9E15-7118D5812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FE90E9-4310-4A41-961E-7126F22DA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F28C2-5C43-4F7C-AF37-5067BD30D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AF51FB-5080-4C47-BCF8-1FB43C16D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1E044-657B-4718-B1B6-E6A3D476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38305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94BD2-9E99-4B17-8B58-0D6BE3C7F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E91C46-5E99-45E3-A8B7-70E43180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13577-2DD2-4AA1-85BA-88E29C17B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BDBA3-D597-4627-B409-58F4F2F62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2DF32-12AD-4676-A70E-9670DE7F9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0040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83452-613F-4FE9-810B-50FE14E26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0B209-9F8B-4A06-A99B-31DA407148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690C0-66BB-496D-AF5A-FB65AB51B4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857316-F6FC-4D5A-A058-5F638263C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6E7BF7-C629-458A-AC97-3963D740E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D5BEDE-5DF3-4753-82FE-0FB1CE882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815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1E50B-03E3-4B56-AFD0-01BC89FAB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202A6-8451-4234-B0DE-B79C95ACB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33B780-B351-4DED-9374-3B104A47D7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2FF2E8-AD50-485A-B51F-A6793523DE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904803-7E1D-4AA0-B5CA-26B8C8689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525CE9-958D-4176-8A40-3E1CBF4C1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1EF72C-F956-421A-8A67-83DE4B5E4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68DC39-27DF-4706-9747-F7B7D96A4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34866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6262C7-B4C7-4594-8C38-545C531D4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4814E0-6DF7-4787-AFEB-096759E53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E129A8-8DC4-4BC1-9A6F-241A27C5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08E646-2A1D-490F-82C4-CE92D923A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137875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904B9C-83B9-49D7-A5A8-745299955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BF43E7-0CFF-422A-9AD1-963384BAE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27289-9AA2-467E-B482-BCFD8BEAE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74996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3E8AB4-0F50-4DE4-8C77-45BE5CF64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B392A-36B8-4A45-A49E-61A74D762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CD894-CD06-44E8-AFCB-B6DB9B989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AFBD88-8F6B-4E50-A253-92AE37469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D46C28-CBDA-43DE-825C-A5215091C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1ECE2-CC5E-4969-A082-E8169EC4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24701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3DFAB-3C9A-4E01-A627-BCE28C5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D8FE62-6280-4A4D-8387-45C5EB8155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5D75DB-F7F5-4CEA-B43C-4F4054E4F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AEE330-24E6-419E-BE95-A9DFBD1EA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EB09E3-6BBA-4579-8396-2EB6136E9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920ADB-E2BA-4F39-96F7-DA602E8D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48367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974BF0-62BA-42ED-8DFC-F0A3EE6F6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9DD33E-6EB7-4745-9C3F-1B64478F0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5328B-CAD1-4178-8EF4-E3EAC817BF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1CD4F-CAD4-472F-9108-0C6DDA8F73D7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67CCC-C1E3-484F-9CCA-B7D7542557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0F864-59B0-4390-9F0C-2A642C8CCF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8F544-F9D6-455F-B0D5-658141DC6C9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474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F8AE4-A82A-46D0-A1F2-F1CC411877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BS study for 7 -24 GHz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A859CF7-291F-4C70-95AE-2B140C6B0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/>
              <a:t>R4-1905242</a:t>
            </a:r>
            <a:endParaRPr lang="sv-SE" dirty="0"/>
          </a:p>
          <a:p>
            <a:r>
              <a:rPr lang="sv-SE" dirty="0"/>
              <a:t>Ericsson</a:t>
            </a:r>
            <a:r>
              <a:rPr lang="sv-SE" dirty="0">
                <a:solidFill>
                  <a:srgbClr val="00B0F0"/>
                </a:solidFill>
              </a:rPr>
              <a:t>, Huawei</a:t>
            </a:r>
          </a:p>
        </p:txBody>
      </p:sp>
    </p:spTree>
    <p:extLst>
      <p:ext uri="{BB962C8B-B14F-4D97-AF65-F5344CB8AC3E}">
        <p14:creationId xmlns:p14="http://schemas.microsoft.com/office/powerpoint/2010/main" val="22843502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B0F0"/>
                </a:solidFill>
              </a:rPr>
              <a:t>EMC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>
                <a:solidFill>
                  <a:srgbClr val="00B0F0"/>
                </a:solidFill>
              </a:rPr>
              <a:t>Discussion:</a:t>
            </a:r>
          </a:p>
          <a:p>
            <a:pPr lvl="1"/>
            <a:r>
              <a:rPr lang="sv-SE" dirty="0">
                <a:solidFill>
                  <a:srgbClr val="00B0F0"/>
                </a:solidFill>
              </a:rPr>
              <a:t>Initial analysis of the EMC Emission requirements was presented, observing that in case </a:t>
            </a:r>
            <a:r>
              <a:rPr lang="sv-SE">
                <a:solidFill>
                  <a:srgbClr val="00B0F0"/>
                </a:solidFill>
              </a:rPr>
              <a:t>of OTA AAS </a:t>
            </a:r>
            <a:r>
              <a:rPr lang="sv-SE" dirty="0">
                <a:solidFill>
                  <a:srgbClr val="00B0F0"/>
                </a:solidFill>
              </a:rPr>
              <a:t>BS architecture, the Radiated Emission requirements would be captured by the BS RF specification under the RF Radiated Spurious Emission requirement. </a:t>
            </a:r>
          </a:p>
          <a:p>
            <a:pPr lvl="1"/>
            <a:r>
              <a:rPr lang="sv-SE" dirty="0">
                <a:solidFill>
                  <a:srgbClr val="00B0F0"/>
                </a:solidFill>
              </a:rPr>
              <a:t>Initial analysis of the EMC Immunity requirements was presented, observing that </a:t>
            </a:r>
            <a:r>
              <a:rPr lang="en-US" dirty="0">
                <a:solidFill>
                  <a:srgbClr val="00B0F0"/>
                </a:solidFill>
              </a:rPr>
              <a:t>most requirements are transparent to the BS frequency range and/or BS architecture, except for the Radiated Immunity (RI) requirement. In case of RI, </a:t>
            </a:r>
            <a:r>
              <a:rPr lang="sv-SE" dirty="0">
                <a:solidFill>
                  <a:srgbClr val="00B0F0"/>
                </a:solidFill>
              </a:rPr>
              <a:t>the testing frequency range is specified by IEC up to 6 GHz, only. </a:t>
            </a:r>
          </a:p>
          <a:p>
            <a:r>
              <a:rPr lang="sv-SE" dirty="0">
                <a:solidFill>
                  <a:srgbClr val="00B0F0"/>
                </a:solidFill>
              </a:rPr>
              <a:t>Action:</a:t>
            </a:r>
          </a:p>
          <a:p>
            <a:pPr lvl="1"/>
            <a:r>
              <a:rPr lang="sv-SE" dirty="0">
                <a:solidFill>
                  <a:srgbClr val="00B0F0"/>
                </a:solidFill>
              </a:rPr>
              <a:t>According to 7-24GHz SI work-plan approved during RAN4#90, provide the EMC conclusions on EMC Emission and Immunity requirements during the RAN4#91 meeting in May. </a:t>
            </a:r>
          </a:p>
        </p:txBody>
      </p:sp>
    </p:spTree>
    <p:extLst>
      <p:ext uri="{BB962C8B-B14F-4D97-AF65-F5344CB8AC3E}">
        <p14:creationId xmlns:p14="http://schemas.microsoft.com/office/powerpoint/2010/main" val="3978136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AE88F-C66E-4DE2-929D-B34939AB6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438609-32F4-4B3C-88D7-20FDCE543C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/>
              <a:t>It is sufficient to consider single-band operation only for the study </a:t>
            </a:r>
            <a:r>
              <a:rPr lang="sv-SE" dirty="0">
                <a:solidFill>
                  <a:srgbClr val="00B0F0"/>
                </a:solidFill>
              </a:rPr>
              <a:t>item phase</a:t>
            </a:r>
          </a:p>
          <a:p>
            <a:r>
              <a:rPr lang="sv-SE" dirty="0"/>
              <a:t>Further discussion is needed on how to capture impact to BS requirements</a:t>
            </a:r>
          </a:p>
          <a:p>
            <a:pPr lvl="1"/>
            <a:r>
              <a:rPr lang="sv-SE" dirty="0"/>
              <a:t>How technology considerations relate to BS requirements</a:t>
            </a:r>
          </a:p>
          <a:p>
            <a:pPr lvl="1"/>
            <a:r>
              <a:rPr lang="sv-SE" dirty="0"/>
              <a:t>What can be concluded in the SI, what more work is needed in the WI</a:t>
            </a:r>
          </a:p>
          <a:p>
            <a:r>
              <a:rPr lang="sv-SE" strike="sngStrike" dirty="0">
                <a:solidFill>
                  <a:srgbClr val="00B0F0"/>
                </a:solidFill>
              </a:rPr>
              <a:t>There is a need to clarify what is meant with FR1, FR2 and ”extension” of a frequency range, both within the BS context and more widely</a:t>
            </a:r>
          </a:p>
          <a:p>
            <a:r>
              <a:rPr lang="sv-SE" dirty="0"/>
              <a:t>TDD OFF power was not discussed. FR1 and FR2 have different approaches and for FR2, testability is a challenge.</a:t>
            </a:r>
          </a:p>
          <a:p>
            <a:pPr marL="0" indent="0">
              <a:buNone/>
            </a:pPr>
            <a:r>
              <a:rPr lang="sv-SE" dirty="0"/>
              <a:t>Action:</a:t>
            </a:r>
          </a:p>
          <a:p>
            <a:r>
              <a:rPr lang="sv-SE" dirty="0"/>
              <a:t>Contribute on:</a:t>
            </a:r>
          </a:p>
          <a:p>
            <a:pPr lvl="1"/>
            <a:r>
              <a:rPr lang="sv-SE" strike="sngStrike" dirty="0">
                <a:solidFill>
                  <a:srgbClr val="00B0F0"/>
                </a:solidFill>
              </a:rPr>
              <a:t>What is understood in BS terms to be included/not included in ”extensions” of existing FR</a:t>
            </a:r>
          </a:p>
          <a:p>
            <a:pPr lvl="1"/>
            <a:r>
              <a:rPr lang="sv-SE" dirty="0"/>
              <a:t>How TDD OFF power requirement may be designed and tested</a:t>
            </a:r>
          </a:p>
          <a:p>
            <a:pPr lvl="1"/>
            <a:r>
              <a:rPr lang="sv-SE" dirty="0"/>
              <a:t>How to organize the information on BS requirements in the spec.</a:t>
            </a:r>
          </a:p>
          <a:p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0929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7EFB6-ADD6-4133-B224-A72385E52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FA1188-A24C-46BD-9D23-941A09DDC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WF contains a very brief summary of discussions and suggested actions for each topic</a:t>
            </a:r>
          </a:p>
          <a:p>
            <a:r>
              <a:rPr lang="sv-SE" dirty="0"/>
              <a:t>The discussion summaries should not be understood as conclusions; they are purely intended as indications of views expressed at RAN4#90bis</a:t>
            </a:r>
          </a:p>
          <a:p>
            <a:r>
              <a:rPr lang="sv-SE" dirty="0"/>
              <a:t>The recommended actions are not intended to be restrictive; further contribution not suggested in the WF is welcomed.</a:t>
            </a:r>
          </a:p>
        </p:txBody>
      </p:sp>
    </p:spTree>
    <p:extLst>
      <p:ext uri="{BB962C8B-B14F-4D97-AF65-F5344CB8AC3E}">
        <p14:creationId xmlns:p14="http://schemas.microsoft.com/office/powerpoint/2010/main" val="30266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EA8BA-41E2-4297-B9F2-F787D4F56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BS Study for 7-24 GHz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3A6D9-BBFA-4F07-93E8-6588470DF8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The following topics were discussed at RAN4#90bis. For each topic, a summary of discussion and recommendation for contribution at RAN4#91 is presented.</a:t>
            </a:r>
          </a:p>
          <a:p>
            <a:endParaRPr lang="sv-SE" dirty="0"/>
          </a:p>
          <a:p>
            <a:pPr marL="0" indent="0">
              <a:buNone/>
            </a:pPr>
            <a:r>
              <a:rPr lang="sv-SE" b="1" dirty="0"/>
              <a:t>BS classes</a:t>
            </a:r>
          </a:p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In principle, the current set of BS classes can be supported</a:t>
            </a:r>
            <a:r>
              <a:rPr lang="sv-SE" dirty="0">
                <a:solidFill>
                  <a:srgbClr val="00B0F0"/>
                </a:solidFill>
              </a:rPr>
              <a:t>, i.e. Wide Area, Medium Range, Local Area</a:t>
            </a:r>
          </a:p>
          <a:p>
            <a:pPr lvl="1"/>
            <a:r>
              <a:rPr lang="sv-SE" dirty="0"/>
              <a:t>Possibly the more powerful BS classes may be restricted depending on spectrum scenario (need and ability to supress emissions, etc)</a:t>
            </a:r>
          </a:p>
          <a:p>
            <a:r>
              <a:rPr lang="sv-SE" dirty="0"/>
              <a:t>Action</a:t>
            </a:r>
          </a:p>
          <a:p>
            <a:pPr lvl="1"/>
            <a:r>
              <a:rPr lang="sv-SE" dirty="0"/>
              <a:t>Discuss further potential output power and array size for each BS class</a:t>
            </a:r>
          </a:p>
        </p:txBody>
      </p:sp>
    </p:spTree>
    <p:extLst>
      <p:ext uri="{BB962C8B-B14F-4D97-AF65-F5344CB8AC3E}">
        <p14:creationId xmlns:p14="http://schemas.microsoft.com/office/powerpoint/2010/main" val="1815806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C4EB0-A00C-4E64-9DBA-38FF186BE1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BS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32CBC-9777-4CBB-869F-10C7358AE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/>
          </a:bodyPr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-C type seems unlikely to be needed for WA; may be needed for smaller BS </a:t>
            </a:r>
            <a:r>
              <a:rPr lang="sv-SE" dirty="0">
                <a:solidFill>
                  <a:srgbClr val="00B0F0"/>
                </a:solidFill>
              </a:rPr>
              <a:t>classes</a:t>
            </a:r>
          </a:p>
          <a:p>
            <a:pPr lvl="1"/>
            <a:r>
              <a:rPr lang="sv-SE" dirty="0"/>
              <a:t>-O type seems likely to be needed</a:t>
            </a:r>
          </a:p>
          <a:p>
            <a:pPr lvl="1"/>
            <a:r>
              <a:rPr lang="sv-SE" dirty="0"/>
              <a:t>Whether –H type is needed should be considered further</a:t>
            </a:r>
          </a:p>
          <a:p>
            <a:pPr lvl="2"/>
            <a:r>
              <a:rPr lang="sv-SE" dirty="0"/>
              <a:t>IF –H and –O are included, then the work to develop requirements is greater due to the need to develop and relate both conducted and OTA requirements</a:t>
            </a:r>
          </a:p>
          <a:p>
            <a:pPr lvl="1"/>
            <a:r>
              <a:rPr lang="sv-SE" dirty="0"/>
              <a:t>Initial assessment of conducted testing is that it is feasible up to around 10-12 GHz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further on feasibility </a:t>
            </a:r>
            <a:r>
              <a:rPr lang="sv-SE" dirty="0">
                <a:solidFill>
                  <a:schemeClr val="accent6"/>
                </a:solidFill>
              </a:rPr>
              <a:t>and complexity </a:t>
            </a:r>
            <a:r>
              <a:rPr lang="sv-SE" strike="sngStrike" dirty="0">
                <a:solidFill>
                  <a:srgbClr val="FF0000"/>
                </a:solidFill>
              </a:rPr>
              <a:t>and cost </a:t>
            </a:r>
            <a:r>
              <a:rPr lang="sv-SE" dirty="0"/>
              <a:t>of conducted testing, and the drivers/need for –H requirements</a:t>
            </a:r>
          </a:p>
        </p:txBody>
      </p:sp>
    </p:spTree>
    <p:extLst>
      <p:ext uri="{BB962C8B-B14F-4D97-AF65-F5344CB8AC3E}">
        <p14:creationId xmlns:p14="http://schemas.microsoft.com/office/powerpoint/2010/main" val="3790534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D1E16-F820-4C7B-96E2-3074AAC64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PA behaviour and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F1FA2-94F1-4B43-BD8A-202288DB4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There may be a technology breakpoint somewhere around 10-12 GHz</a:t>
            </a:r>
          </a:p>
          <a:p>
            <a:pPr lvl="1"/>
            <a:r>
              <a:rPr lang="sv-SE" dirty="0"/>
              <a:t>The feasibility and benefit of linearization should be considered, taking into account bandwidth, array of transmitters etc.</a:t>
            </a:r>
          </a:p>
          <a:p>
            <a:pPr lvl="1"/>
            <a:r>
              <a:rPr lang="sv-SE" dirty="0"/>
              <a:t>Potential output power, efficiency and ACLR can be estimated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on PA trends in terms of achievable power, efficiency, ACLR</a:t>
            </a:r>
          </a:p>
          <a:p>
            <a:pPr lvl="1"/>
            <a:r>
              <a:rPr lang="sv-SE" dirty="0"/>
              <a:t>Discuss on the potential for linearization</a:t>
            </a:r>
          </a:p>
          <a:p>
            <a:pPr lvl="1"/>
            <a:r>
              <a:rPr lang="sv-SE" dirty="0"/>
              <a:t>Contribute and discuss what to capture in the TR on PA behaviour</a:t>
            </a:r>
          </a:p>
        </p:txBody>
      </p:sp>
    </p:spTree>
    <p:extLst>
      <p:ext uri="{BB962C8B-B14F-4D97-AF65-F5344CB8AC3E}">
        <p14:creationId xmlns:p14="http://schemas.microsoft.com/office/powerpoint/2010/main" val="448367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8D1C8-E555-452B-A55A-BA656E8A4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Phase noise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FDBF4-49AE-4347-A0C4-D59FD32300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A contribution on general trends in phase noise was presented. It was commented that opinions on phase noise </a:t>
            </a:r>
            <a:r>
              <a:rPr lang="sv-SE" dirty="0" err="1"/>
              <a:t>modelling</a:t>
            </a:r>
            <a:r>
              <a:rPr lang="sv-SE" dirty="0"/>
              <a:t> </a:t>
            </a:r>
            <a:r>
              <a:rPr lang="sv-SE" dirty="0" err="1"/>
              <a:t>differ</a:t>
            </a:r>
            <a:endParaRPr lang="sv-SE" dirty="0"/>
          </a:p>
          <a:p>
            <a:pPr lvl="1"/>
            <a:r>
              <a:rPr lang="sv-SE" dirty="0">
                <a:solidFill>
                  <a:srgbClr val="FF0000"/>
                </a:solidFill>
              </a:rPr>
              <a:t>VCO-noise only, or phase noise at a single frequency offset frequency should not be considered to </a:t>
            </a:r>
            <a:r>
              <a:rPr lang="sv-SE" dirty="0">
                <a:solidFill>
                  <a:schemeClr val="accent6"/>
                </a:solidFill>
              </a:rPr>
              <a:t>directly</a:t>
            </a:r>
            <a:r>
              <a:rPr lang="sv-SE" dirty="0">
                <a:solidFill>
                  <a:srgbClr val="FF0000"/>
                </a:solidFill>
              </a:rPr>
              <a:t> represent </a:t>
            </a:r>
            <a:r>
              <a:rPr lang="sv-SE" dirty="0">
                <a:solidFill>
                  <a:schemeClr val="accent6"/>
                </a:solidFill>
              </a:rPr>
              <a:t>phase noise impact to</a:t>
            </a:r>
            <a:r>
              <a:rPr lang="sv-SE" dirty="0">
                <a:solidFill>
                  <a:srgbClr val="FF0000"/>
                </a:solidFill>
              </a:rPr>
              <a:t> EVM performance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In addition to </a:t>
            </a:r>
            <a:r>
              <a:rPr lang="sv-SE" dirty="0" err="1">
                <a:solidFill>
                  <a:srgbClr val="FF0000"/>
                </a:solidFill>
              </a:rPr>
              <a:t>scientific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publications</a:t>
            </a:r>
            <a:r>
              <a:rPr lang="sv-SE" dirty="0">
                <a:solidFill>
                  <a:srgbClr val="FF0000"/>
                </a:solidFill>
              </a:rPr>
              <a:t>, </a:t>
            </a:r>
            <a:r>
              <a:rPr lang="sv-SE" dirty="0" err="1">
                <a:solidFill>
                  <a:srgbClr val="FF0000"/>
                </a:solidFill>
              </a:rPr>
              <a:t>commercially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available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components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give</a:t>
            </a:r>
            <a:r>
              <a:rPr lang="sv-SE" dirty="0">
                <a:solidFill>
                  <a:srgbClr val="FF0000"/>
                </a:solidFill>
              </a:rPr>
              <a:t> an </a:t>
            </a:r>
            <a:r>
              <a:rPr lang="sv-SE" dirty="0" err="1">
                <a:solidFill>
                  <a:srgbClr val="FF0000"/>
                </a:solidFill>
              </a:rPr>
              <a:t>indication</a:t>
            </a:r>
            <a:r>
              <a:rPr lang="sv-SE" dirty="0">
                <a:solidFill>
                  <a:srgbClr val="FF0000"/>
                </a:solidFill>
              </a:rPr>
              <a:t> on </a:t>
            </a:r>
            <a:r>
              <a:rPr lang="sv-SE" dirty="0" err="1">
                <a:solidFill>
                  <a:srgbClr val="FF0000"/>
                </a:solidFill>
              </a:rPr>
              <a:t>achievable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performance</a:t>
            </a:r>
            <a:endParaRPr lang="sv-SE" dirty="0">
              <a:solidFill>
                <a:srgbClr val="FF0000"/>
              </a:solidFill>
            </a:endParaRPr>
          </a:p>
          <a:p>
            <a:pPr lvl="1"/>
            <a:r>
              <a:rPr lang="sv-SE" dirty="0" err="1">
                <a:solidFill>
                  <a:srgbClr val="FF0000"/>
                </a:solidFill>
              </a:rPr>
              <a:t>Study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should</a:t>
            </a:r>
            <a:r>
              <a:rPr lang="sv-SE" dirty="0">
                <a:solidFill>
                  <a:srgbClr val="FF0000"/>
                </a:solidFill>
              </a:rPr>
              <a:t> not </a:t>
            </a:r>
            <a:r>
              <a:rPr lang="sv-SE" dirty="0" err="1">
                <a:solidFill>
                  <a:srgbClr val="FF0000"/>
                </a:solidFill>
              </a:rPr>
              <a:t>consider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only</a:t>
            </a:r>
            <a:r>
              <a:rPr lang="sv-SE" dirty="0">
                <a:solidFill>
                  <a:srgbClr val="FF0000"/>
                </a:solidFill>
              </a:rPr>
              <a:t> oscillators </a:t>
            </a:r>
            <a:r>
              <a:rPr lang="sv-SE" dirty="0" err="1">
                <a:solidFill>
                  <a:srgbClr val="FF0000"/>
                </a:solidFill>
              </a:rPr>
              <a:t>with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purely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silicon-technology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based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resonators</a:t>
            </a:r>
            <a:r>
              <a:rPr lang="sv-SE" dirty="0">
                <a:solidFill>
                  <a:srgbClr val="FF0000"/>
                </a:solidFill>
              </a:rPr>
              <a:t>, </a:t>
            </a:r>
            <a:r>
              <a:rPr lang="sv-SE" dirty="0" err="1">
                <a:solidFill>
                  <a:srgbClr val="FF0000"/>
                </a:solidFill>
              </a:rPr>
              <a:t>but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other</a:t>
            </a:r>
            <a:r>
              <a:rPr lang="sv-SE" dirty="0">
                <a:solidFill>
                  <a:srgbClr val="FF0000"/>
                </a:solidFill>
              </a:rPr>
              <a:t> implementations </a:t>
            </a:r>
            <a:r>
              <a:rPr lang="sv-SE" dirty="0" err="1">
                <a:solidFill>
                  <a:srgbClr val="FF0000"/>
                </a:solidFill>
              </a:rPr>
              <a:t>should</a:t>
            </a:r>
            <a:r>
              <a:rPr lang="sv-SE" dirty="0">
                <a:solidFill>
                  <a:srgbClr val="FF0000"/>
                </a:solidFill>
              </a:rPr>
              <a:t> be </a:t>
            </a:r>
            <a:r>
              <a:rPr lang="sv-SE" dirty="0" err="1">
                <a:solidFill>
                  <a:srgbClr val="FF0000"/>
                </a:solidFill>
              </a:rPr>
              <a:t>also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considered</a:t>
            </a:r>
            <a:endParaRPr lang="sv-SE" dirty="0"/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on assumptions on phase noise trends and expected levels</a:t>
            </a:r>
          </a:p>
          <a:p>
            <a:pPr lvl="1"/>
            <a:r>
              <a:rPr lang="sv-SE" dirty="0"/>
              <a:t>Contribute on whether PT-RS is expected to be needed to deal with phase noise (and assumed for signal quality assessments)</a:t>
            </a:r>
          </a:p>
          <a:p>
            <a:pPr lvl="1"/>
            <a:r>
              <a:rPr lang="sv-SE" dirty="0"/>
              <a:t>Contribute on what is important to capture in the TR on phase noise</a:t>
            </a:r>
          </a:p>
        </p:txBody>
      </p:sp>
    </p:spTree>
    <p:extLst>
      <p:ext uri="{BB962C8B-B14F-4D97-AF65-F5344CB8AC3E}">
        <p14:creationId xmlns:p14="http://schemas.microsoft.com/office/powerpoint/2010/main" val="17493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6EAB8E-DAE0-4DE9-84F3-A55BCA026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RX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CC275-40BB-4ECD-87F7-85FBC0EA8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FR1 RX requirements have fixed sensitivity and interferer levels adapted by an estimated element/module gain. </a:t>
            </a:r>
          </a:p>
          <a:p>
            <a:pPr lvl="1"/>
            <a:r>
              <a:rPr lang="sv-SE" dirty="0"/>
              <a:t>FR2 has declared reference sensitivity and interferers related to that. There is a need to consider which approach could be applicable.</a:t>
            </a:r>
          </a:p>
          <a:p>
            <a:pPr lvl="1"/>
            <a:r>
              <a:rPr lang="sv-SE" dirty="0"/>
              <a:t>The out of band blocking requirement level has a discontinuity within this range; further consideration is needed on how to handle that.</a:t>
            </a:r>
          </a:p>
          <a:p>
            <a:pPr lvl="1"/>
            <a:r>
              <a:rPr lang="sv-SE" dirty="0"/>
              <a:t>Estimates of noise figure at example frequencies was presented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further on noise figure drivers and estimates</a:t>
            </a:r>
          </a:p>
          <a:p>
            <a:pPr lvl="1"/>
            <a:r>
              <a:rPr lang="sv-SE" dirty="0"/>
              <a:t>Contribute further on concept for RX requirements</a:t>
            </a:r>
          </a:p>
          <a:p>
            <a:pPr lvl="1"/>
            <a:r>
              <a:rPr lang="sv-SE" dirty="0"/>
              <a:t>Contribute further on how to handle OOB blocking discontinuity</a:t>
            </a:r>
          </a:p>
        </p:txBody>
      </p:sp>
    </p:spTree>
    <p:extLst>
      <p:ext uri="{BB962C8B-B14F-4D97-AF65-F5344CB8AC3E}">
        <p14:creationId xmlns:p14="http://schemas.microsoft.com/office/powerpoint/2010/main" val="12537360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E4D0D-3154-48CF-A8D0-C0124E0B8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Co-location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967BD-9D86-4EE6-BC76-812092E7E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Initial analysis suggested TX IMD semes not needed; co-location emissions possibly</a:t>
            </a:r>
          </a:p>
          <a:p>
            <a:pPr lvl="1"/>
            <a:r>
              <a:rPr lang="sv-SE" dirty="0"/>
              <a:t>Measurement of co-location requirements is not obvious</a:t>
            </a:r>
          </a:p>
          <a:p>
            <a:r>
              <a:rPr lang="sv-SE" dirty="0"/>
              <a:t>Action:</a:t>
            </a:r>
          </a:p>
          <a:p>
            <a:pPr lvl="1"/>
            <a:r>
              <a:rPr lang="sv-SE" dirty="0"/>
              <a:t>Contribute on the need for co-location requirements (i.e. Expected isolation between BS within this range and also to existing FR1, FR2)</a:t>
            </a:r>
          </a:p>
          <a:p>
            <a:pPr lvl="1"/>
            <a:r>
              <a:rPr lang="sv-SE" dirty="0"/>
              <a:t>Contribute on the testability of co-location</a:t>
            </a:r>
          </a:p>
        </p:txBody>
      </p:sp>
    </p:spTree>
    <p:extLst>
      <p:ext uri="{BB962C8B-B14F-4D97-AF65-F5344CB8AC3E}">
        <p14:creationId xmlns:p14="http://schemas.microsoft.com/office/powerpoint/2010/main" val="461009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F9D7FB-2252-41D6-9D47-FC2505CBE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RF filtering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54A13-D512-4E29-BAF8-C1A55831D3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Discussion:</a:t>
            </a:r>
          </a:p>
          <a:p>
            <a:pPr lvl="1"/>
            <a:r>
              <a:rPr lang="sv-SE" dirty="0"/>
              <a:t>Some first estimates of RF filter performance were presented</a:t>
            </a:r>
          </a:p>
          <a:p>
            <a:pPr lvl="1"/>
            <a:r>
              <a:rPr lang="sv-SE" dirty="0"/>
              <a:t>There is no need to quantify OOB emissions levels</a:t>
            </a:r>
          </a:p>
          <a:p>
            <a:pPr lvl="1"/>
            <a:r>
              <a:rPr lang="sv-SE" dirty="0"/>
              <a:t>Consideration may be needed of level of integration, impact on output power, </a:t>
            </a:r>
            <a:r>
              <a:rPr lang="sv-SE" dirty="0" err="1"/>
              <a:t>feasibility</a:t>
            </a:r>
            <a:r>
              <a:rPr lang="sv-SE" dirty="0"/>
              <a:t> </a:t>
            </a:r>
            <a:r>
              <a:rPr lang="sv-SE" dirty="0">
                <a:solidFill>
                  <a:srgbClr val="FF0000"/>
                </a:solidFill>
              </a:rPr>
              <a:t>to </a:t>
            </a:r>
            <a:r>
              <a:rPr lang="sv-SE" dirty="0" err="1">
                <a:solidFill>
                  <a:srgbClr val="FF0000"/>
                </a:solidFill>
              </a:rPr>
              <a:t>sufficiently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 err="1">
                <a:solidFill>
                  <a:srgbClr val="FF0000"/>
                </a:solidFill>
              </a:rPr>
              <a:t>suppress</a:t>
            </a:r>
            <a:r>
              <a:rPr lang="sv-SE">
                <a:solidFill>
                  <a:srgbClr val="FF0000"/>
                </a:solidFill>
              </a:rPr>
              <a:t> emissions </a:t>
            </a:r>
            <a:r>
              <a:rPr lang="sv-SE"/>
              <a:t>of</a:t>
            </a:r>
            <a:r>
              <a:rPr lang="sv-SE" dirty="0"/>
              <a:t> high power BS</a:t>
            </a:r>
          </a:p>
          <a:p>
            <a:r>
              <a:rPr lang="sv-SE" dirty="0"/>
              <a:t>Action</a:t>
            </a:r>
          </a:p>
          <a:p>
            <a:pPr lvl="1"/>
            <a:r>
              <a:rPr lang="sv-SE" dirty="0"/>
              <a:t>Contribute further on filter technology capabilities, including performance, loss, integration possibilities</a:t>
            </a:r>
          </a:p>
        </p:txBody>
      </p:sp>
    </p:spTree>
    <p:extLst>
      <p:ext uri="{BB962C8B-B14F-4D97-AF65-F5344CB8AC3E}">
        <p14:creationId xmlns:p14="http://schemas.microsoft.com/office/powerpoint/2010/main" val="3045146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982</Words>
  <Application>Microsoft Office PowerPoint</Application>
  <PresentationFormat>Widescreen</PresentationFormat>
  <Paragraphs>86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WF on BS study for 7 -24 GHz</vt:lpstr>
      <vt:lpstr>General</vt:lpstr>
      <vt:lpstr>WF on BS Study for 7-24 GHz</vt:lpstr>
      <vt:lpstr>BS types</vt:lpstr>
      <vt:lpstr>PA behaviour and considerations</vt:lpstr>
      <vt:lpstr>Phase noise</vt:lpstr>
      <vt:lpstr>RX requirements</vt:lpstr>
      <vt:lpstr>Co-location</vt:lpstr>
      <vt:lpstr>RF filtering</vt:lpstr>
      <vt:lpstr>EMC requirements</vt:lpstr>
      <vt:lpstr>Other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study for 7 -24 GHz</dc:title>
  <dc:creator>Thomas Chapman</dc:creator>
  <cp:lastModifiedBy>Thomas Chapman</cp:lastModifiedBy>
  <cp:revision>44</cp:revision>
  <dcterms:created xsi:type="dcterms:W3CDTF">2019-04-11T13:40:54Z</dcterms:created>
  <dcterms:modified xsi:type="dcterms:W3CDTF">2019-04-12T08:44:32Z</dcterms:modified>
</cp:coreProperties>
</file>