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6" r:id="rId3"/>
    <p:sldId id="267" r:id="rId4"/>
    <p:sldId id="26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79512" y="2132856"/>
            <a:ext cx="8964488" cy="1470025"/>
          </a:xfrm>
        </p:spPr>
        <p:txBody>
          <a:bodyPr>
            <a:normAutofit fontScale="90000"/>
          </a:bodyPr>
          <a:lstStyle/>
          <a:p>
            <a:r>
              <a:rPr lang="en-US" altLang="ja-JP" sz="4000" b="1" dirty="0" smtClean="0">
                <a:ea typeface="Meiryo UI" pitchFamily="50" charset="-128"/>
                <a:cs typeface="Meiryo UI" pitchFamily="50" charset="-128"/>
              </a:rPr>
              <a:t/>
            </a:r>
            <a:br>
              <a:rPr lang="en-US" altLang="ja-JP" sz="4000" b="1" dirty="0" smtClean="0">
                <a:ea typeface="Meiryo UI" pitchFamily="50" charset="-128"/>
                <a:cs typeface="Meiryo UI" pitchFamily="50" charset="-128"/>
              </a:rPr>
            </a:br>
            <a:r>
              <a:rPr lang="en-GB" altLang="zh-CN" sz="3600" b="1" dirty="0" smtClean="0"/>
              <a:t>WF on PC2 EN-DC (1 LTE TDD band + 1 NR TDD band)</a:t>
            </a:r>
            <a:endParaRPr lang="ja-JP" altLang="en-US" sz="4000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CMCC, vivo, OPPO, CATT</a:t>
            </a:r>
          </a:p>
        </p:txBody>
      </p:sp>
      <p:sp>
        <p:nvSpPr>
          <p:cNvPr id="8" name="矩形 7"/>
          <p:cNvSpPr/>
          <p:nvPr/>
        </p:nvSpPr>
        <p:spPr>
          <a:xfrm>
            <a:off x="179512" y="260648"/>
            <a:ext cx="8784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altLang="ja-JP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x-none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Meeting #90-bis</a:t>
            </a:r>
            <a:r>
              <a:rPr lang="en-US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                    </a:t>
            </a:r>
            <a:r>
              <a:rPr lang="x-none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R4-190</a:t>
            </a:r>
            <a:r>
              <a:rPr lang="en-US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5001</a:t>
            </a:r>
            <a:endParaRPr lang="zh-CN" altLang="zh-CN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zh-CN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x-none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Xi’an, China, 8 – 12 April, 2019</a:t>
            </a:r>
            <a:endParaRPr lang="zh-CN" altLang="zh-CN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8" y="1484784"/>
            <a:ext cx="8964488" cy="45259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x-none" altLang="zh-CN" sz="2000" dirty="0" smtClean="0"/>
              <a:t>I</a:t>
            </a:r>
            <a:r>
              <a:rPr lang="en-GB" altLang="zh-CN" sz="2000" dirty="0" smtClean="0"/>
              <a:t>n RAN#82 meeting, WID on Power Class 2 UE for EN-DC (1 LTE TDD band +1 NR TDD band) were approved [1]. The objective of the work item is to specify the RF requirements for Power Class 2 EN-DC (1 LTE band +1 NR band with 1Tx). </a:t>
            </a:r>
          </a:p>
          <a:p>
            <a:pPr marL="0" indent="0" algn="just">
              <a:buNone/>
            </a:pPr>
            <a:r>
              <a:rPr lang="en-GB" altLang="zh-CN" sz="2000" dirty="0" smtClean="0"/>
              <a:t>RAN4 need to specify UE </a:t>
            </a:r>
            <a:r>
              <a:rPr lang="en-GB" altLang="zh-CN" sz="2000" dirty="0" err="1" smtClean="0"/>
              <a:t>Tx</a:t>
            </a:r>
            <a:r>
              <a:rPr lang="en-GB" altLang="zh-CN" sz="2000" dirty="0" smtClean="0"/>
              <a:t> duty cycle requirements sufficient to prevent exceeding local regulatory limits such as SAR for inter-band PC2 EN-DC UE.</a:t>
            </a:r>
            <a:endParaRPr lang="fi-FI" altLang="zh-CN" sz="2000" dirty="0" smtClean="0"/>
          </a:p>
          <a:p>
            <a:pPr marL="0" indent="0" algn="just">
              <a:buNone/>
            </a:pPr>
            <a:r>
              <a:rPr lang="fi-FI" altLang="zh-CN" sz="2000" dirty="0" smtClean="0"/>
              <a:t>The following inter-band EN-DC were </a:t>
            </a:r>
            <a:r>
              <a:rPr lang="en-US" altLang="zh-CN" sz="2000" dirty="0" smtClean="0"/>
              <a:t>approved</a:t>
            </a:r>
            <a:r>
              <a:rPr lang="fi-FI" altLang="zh-CN" sz="2000" dirty="0" smtClean="0"/>
              <a:t> to support PC2 HPUE for 5G NR:</a:t>
            </a:r>
          </a:p>
          <a:p>
            <a:pPr marL="0" indent="0"/>
            <a:endParaRPr lang="fi-FI" altLang="zh-CN" sz="2800" dirty="0" smtClean="0">
              <a:ea typeface="宋体" pitchFamily="2" charset="-122"/>
            </a:endParaRPr>
          </a:p>
          <a:p>
            <a:pPr>
              <a:buNone/>
            </a:pPr>
            <a:endParaRPr lang="en-GB" altLang="zh-CN" sz="2800" dirty="0" smtClean="0"/>
          </a:p>
          <a:p>
            <a:pPr>
              <a:buNone/>
            </a:pPr>
            <a:r>
              <a:rPr lang="en-GB" altLang="zh-CN" sz="2800" dirty="0" smtClean="0"/>
              <a:t>	</a:t>
            </a:r>
            <a:endParaRPr lang="en-US" altLang="zh-CN" sz="2400" dirty="0" smtClean="0">
              <a:ea typeface="Meiryo UI" pitchFamily="50" charset="-128"/>
              <a:cs typeface="Meiryo UI" pitchFamily="50" charset="-128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91680" y="3789039"/>
          <a:ext cx="5777323" cy="2160240"/>
        </p:xfrm>
        <a:graphic>
          <a:graphicData uri="http://schemas.openxmlformats.org/drawingml/2006/table">
            <a:tbl>
              <a:tblPr/>
              <a:tblGrid>
                <a:gridCol w="2041618"/>
                <a:gridCol w="3735705"/>
              </a:tblGrid>
              <a:tr h="8640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Malgun Gothic"/>
                          <a:cs typeface="Times New Roman"/>
                        </a:rPr>
                        <a:t>EN-DC configuration</a:t>
                      </a:r>
                      <a:endParaRPr lang="zh-CN" sz="1600" b="1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Malgun Gothic"/>
                          <a:cs typeface="Times New Roman"/>
                        </a:rPr>
                        <a:t>Uplink EN-DC configuration</a:t>
                      </a:r>
                      <a:endParaRPr lang="zh-CN" sz="1600" b="1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algun Gothic"/>
                          <a:cs typeface="Arial"/>
                        </a:rPr>
                        <a:t>DC_</a:t>
                      </a:r>
                      <a:r>
                        <a:rPr lang="en-GB" sz="1600">
                          <a:latin typeface="Arial"/>
                          <a:ea typeface="宋体"/>
                          <a:cs typeface="Arial"/>
                        </a:rPr>
                        <a:t>39A-n41A</a:t>
                      </a:r>
                      <a:endParaRPr lang="zh-CN" sz="160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algun Gothic"/>
                          <a:cs typeface="Arial"/>
                        </a:rPr>
                        <a:t>DC_</a:t>
                      </a:r>
                      <a:r>
                        <a:rPr lang="en-GB" sz="1600" dirty="0">
                          <a:latin typeface="Arial"/>
                          <a:ea typeface="宋体"/>
                          <a:cs typeface="Arial"/>
                        </a:rPr>
                        <a:t>39A-n41A</a:t>
                      </a:r>
                      <a:endParaRPr lang="zh-CN" sz="16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algun Gothic"/>
                          <a:cs typeface="Arial"/>
                        </a:rPr>
                        <a:t>DC_</a:t>
                      </a:r>
                      <a:r>
                        <a:rPr lang="en-GB" sz="1600" dirty="0">
                          <a:latin typeface="Arial"/>
                          <a:ea typeface="宋体"/>
                          <a:cs typeface="Arial"/>
                        </a:rPr>
                        <a:t>39A-n79A</a:t>
                      </a:r>
                      <a:endParaRPr lang="zh-CN" sz="16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algun Gothic"/>
                          <a:cs typeface="Arial"/>
                        </a:rPr>
                        <a:t>DC_</a:t>
                      </a:r>
                      <a:r>
                        <a:rPr lang="en-GB" sz="1600">
                          <a:latin typeface="Arial"/>
                          <a:ea typeface="宋体"/>
                          <a:cs typeface="Arial"/>
                        </a:rPr>
                        <a:t>39A-n79A</a:t>
                      </a:r>
                      <a:endParaRPr lang="zh-CN" sz="160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algun Gothic"/>
                          <a:cs typeface="Arial"/>
                        </a:rPr>
                        <a:t>DC_</a:t>
                      </a:r>
                      <a:r>
                        <a:rPr lang="en-GB" sz="1600">
                          <a:latin typeface="Arial"/>
                          <a:ea typeface="宋体"/>
                          <a:cs typeface="Arial"/>
                        </a:rPr>
                        <a:t>41A-n79A</a:t>
                      </a:r>
                      <a:endParaRPr lang="zh-CN" sz="160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algun Gothic"/>
                          <a:cs typeface="Arial"/>
                        </a:rPr>
                        <a:t>DC_</a:t>
                      </a:r>
                      <a:r>
                        <a:rPr lang="en-GB" sz="1600" dirty="0">
                          <a:latin typeface="Arial"/>
                          <a:ea typeface="宋体"/>
                          <a:cs typeface="Arial"/>
                        </a:rPr>
                        <a:t>41A-n79A</a:t>
                      </a:r>
                      <a:endParaRPr lang="zh-CN" sz="16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b="1" dirty="0" smtClean="0"/>
              <a:t>Background </a:t>
            </a:r>
            <a:endParaRPr 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0"/>
            <a:ext cx="9217024" cy="114300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/>
              <a:t>Agreements for PC2 EN-DC Combination</a:t>
            </a:r>
            <a:br>
              <a:rPr lang="en-US" altLang="zh-CN" b="1" dirty="0" smtClean="0"/>
            </a:br>
            <a:r>
              <a:rPr lang="en-US" altLang="zh-CN" b="1" dirty="0" smtClean="0"/>
              <a:t>(LTE TDD PC3+NR TDD PC3) 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51520" y="1309199"/>
            <a:ext cx="8496944" cy="5548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endParaRPr lang="en-US" altLang="zh-CN" sz="3200" dirty="0" smtClean="0"/>
          </a:p>
          <a:p>
            <a:pPr lvl="1">
              <a:buFont typeface="Arial" pitchFamily="34" charset="0"/>
              <a:buChar char="•"/>
            </a:pPr>
            <a:endParaRPr lang="en-US" altLang="zh-CN" sz="3200" dirty="0" smtClean="0"/>
          </a:p>
          <a:p>
            <a:pPr lvl="1">
              <a:buFont typeface="Arial" pitchFamily="34" charset="0"/>
              <a:buChar char="•"/>
            </a:pPr>
            <a:endParaRPr lang="zh-CN" altLang="zh-CN" sz="320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1268760"/>
            <a:ext cx="9144000" cy="53327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b="1" dirty="0" smtClean="0"/>
              <a:t>As network based solution, at least the following is proposed.</a:t>
            </a:r>
          </a:p>
          <a:p>
            <a:pPr marL="800100" lvl="1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b="1" dirty="0" smtClean="0"/>
              <a:t>Introducing a new </a:t>
            </a:r>
            <a:r>
              <a:rPr lang="en-GB" altLang="zh-CN" b="1" dirty="0" err="1" smtClean="0"/>
              <a:t>signaling</a:t>
            </a:r>
            <a:r>
              <a:rPr lang="en-GB" altLang="zh-CN" b="1" dirty="0" smtClean="0"/>
              <a:t> which indicates that the NR </a:t>
            </a:r>
            <a:r>
              <a:rPr lang="en-GB" altLang="zh-CN" b="1" dirty="0" err="1" smtClean="0"/>
              <a:t>maxUplinkDutyCycle</a:t>
            </a:r>
            <a:r>
              <a:rPr lang="en-GB" altLang="zh-CN" b="1" dirty="0" smtClean="0"/>
              <a:t> capability </a:t>
            </a:r>
            <a:r>
              <a:rPr lang="en-US" altLang="zh-CN" b="1" dirty="0" smtClean="0"/>
              <a:t>corresponds to </a:t>
            </a:r>
            <a:r>
              <a:rPr lang="en-GB" altLang="zh-CN" b="1" dirty="0" smtClean="0"/>
              <a:t>LTE UL/DL configuration and it is a per band combination capability</a:t>
            </a:r>
          </a:p>
          <a:p>
            <a:pPr marL="800100" lvl="1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b="1" dirty="0" smtClean="0">
              <a:solidFill>
                <a:srgbClr val="FF0000"/>
              </a:solidFill>
            </a:endParaRPr>
          </a:p>
          <a:p>
            <a:pPr marL="800100" lvl="1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b="1" dirty="0" smtClean="0">
                <a:solidFill>
                  <a:srgbClr val="FF0000"/>
                </a:solidFill>
              </a:rPr>
              <a:t>The NR </a:t>
            </a:r>
            <a:r>
              <a:rPr lang="en-GB" altLang="zh-CN" b="1" dirty="0" err="1" smtClean="0">
                <a:solidFill>
                  <a:srgbClr val="FF0000"/>
                </a:solidFill>
              </a:rPr>
              <a:t>maxUplinkDutyCycle</a:t>
            </a:r>
            <a:r>
              <a:rPr lang="en-GB" altLang="zh-CN" b="1" dirty="0" smtClean="0">
                <a:solidFill>
                  <a:srgbClr val="FF0000"/>
                </a:solidFill>
              </a:rPr>
              <a:t> capability for PC2 inter-band EN-DC is optional.</a:t>
            </a:r>
          </a:p>
          <a:p>
            <a:pPr marL="800100" lvl="1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b="1" dirty="0" smtClean="0">
              <a:solidFill>
                <a:srgbClr val="FF0000"/>
              </a:solidFill>
            </a:endParaRPr>
          </a:p>
          <a:p>
            <a:pPr marL="1257300" lvl="2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b="1" dirty="0" smtClean="0">
                <a:solidFill>
                  <a:srgbClr val="FF0000"/>
                </a:solidFill>
              </a:rPr>
              <a:t>The UE behaviour is FFS if NR </a:t>
            </a:r>
            <a:r>
              <a:rPr lang="en-GB" altLang="zh-CN" b="1" dirty="0" err="1" smtClean="0">
                <a:solidFill>
                  <a:srgbClr val="FF0000"/>
                </a:solidFill>
              </a:rPr>
              <a:t>maxUplinkDutyCycle</a:t>
            </a:r>
            <a:r>
              <a:rPr lang="en-GB" altLang="zh-CN" b="1" dirty="0" smtClean="0">
                <a:solidFill>
                  <a:srgbClr val="FF0000"/>
                </a:solidFill>
              </a:rPr>
              <a:t> capability for PC2 inter-band EN-DC is absent</a:t>
            </a:r>
          </a:p>
          <a:p>
            <a:pPr marL="1257300" lvl="2" indent="-342900" algn="just">
              <a:spcBef>
                <a:spcPct val="20000"/>
              </a:spcBef>
            </a:pPr>
            <a:endParaRPr lang="en-GB" altLang="zh-CN" b="1" dirty="0" smtClean="0">
              <a:solidFill>
                <a:srgbClr val="FF0000"/>
              </a:solidFill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b="1" dirty="0" smtClean="0">
                <a:solidFill>
                  <a:srgbClr val="FF0000"/>
                </a:solidFill>
              </a:rPr>
              <a:t> It is assumed that the UE follows the UL grant regardless of duty-cycle indication (but can account for the indication)</a:t>
            </a:r>
          </a:p>
          <a:p>
            <a:pPr marL="342900" indent="-342900" algn="just">
              <a:spcBef>
                <a:spcPct val="20000"/>
              </a:spcBef>
            </a:pPr>
            <a:endParaRPr lang="en-GB" altLang="zh-CN" dirty="0" smtClean="0"/>
          </a:p>
          <a:p>
            <a:pPr marL="800100" lvl="1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b="1" dirty="0" smtClean="0"/>
              <a:t>The values range of NR maxUplinkDutyCycle for PC2 inter-band EN-DC are from [20]% to 100% and the default value for NR uplink duty cycle can be specified according to different TDD configurations as following</a:t>
            </a: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000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000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000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b="1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b="1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b="1" dirty="0" smtClean="0"/>
              <a:t>UE based solution is FFS. Also solution to combine network and UE based solution will be </a:t>
            </a:r>
            <a:r>
              <a:rPr lang="en-GB" altLang="zh-CN" b="1" dirty="0" smtClean="0"/>
              <a:t>FFS</a:t>
            </a:r>
            <a:endParaRPr lang="en-GB" altLang="zh-CN" sz="1400" b="1" dirty="0" smtClean="0"/>
          </a:p>
          <a:p>
            <a:pPr marL="342900" indent="-342900" algn="just">
              <a:spcBef>
                <a:spcPct val="20000"/>
              </a:spcBef>
            </a:pP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27584" y="4365104"/>
          <a:ext cx="7812359" cy="1601757"/>
        </p:xfrm>
        <a:graphic>
          <a:graphicData uri="http://schemas.openxmlformats.org/drawingml/2006/table">
            <a:tbl>
              <a:tblPr bandRow="1">
                <a:tableStyleId>{616DA210-FB5B-4158-B5E0-FEB733F419BA}</a:tableStyleId>
              </a:tblPr>
              <a:tblGrid>
                <a:gridCol w="1935804"/>
                <a:gridCol w="760495"/>
                <a:gridCol w="760495"/>
                <a:gridCol w="793756"/>
                <a:gridCol w="796369"/>
                <a:gridCol w="829631"/>
                <a:gridCol w="898767"/>
                <a:gridCol w="1037042"/>
              </a:tblGrid>
              <a:tr h="62326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/>
                        <a:t>LTE UL/DL </a:t>
                      </a:r>
                      <a:r>
                        <a:rPr lang="en-GB" sz="1600" dirty="0" smtClean="0"/>
                        <a:t>Configuration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/>
                        <a:t>(Uplink duty cycle)</a:t>
                      </a:r>
                      <a:endParaRPr lang="zh-CN" sz="1200" b="0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 smtClean="0"/>
                        <a:t>0</a:t>
                      </a: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/>
                        <a:t>(60%)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 smtClean="0"/>
                        <a:t>1</a:t>
                      </a: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/>
                        <a:t>(40%)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/>
                        <a:t>2</a:t>
                      </a:r>
                      <a:endParaRPr lang="zh-CN" sz="1600" dirty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/>
                        <a:t>(20%)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/>
                        <a:t>3</a:t>
                      </a:r>
                      <a:endParaRPr lang="zh-CN" sz="1600" dirty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/>
                        <a:t>(30%)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/>
                        <a:t>4</a:t>
                      </a:r>
                      <a:endParaRPr lang="zh-CN" sz="1600" dirty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/>
                        <a:t>(20%)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/>
                        <a:t>5</a:t>
                      </a:r>
                      <a:endParaRPr lang="zh-CN" sz="1600" dirty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/>
                        <a:t>(10%)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/>
                        <a:t>6</a:t>
                      </a:r>
                      <a:endParaRPr lang="zh-CN" sz="1600" dirty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/>
                        <a:t>(50%)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</a:tr>
              <a:tr h="81689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 smtClean="0"/>
                        <a:t>Default value</a:t>
                      </a:r>
                      <a:r>
                        <a:rPr lang="en-GB" sz="1600" b="1" baseline="0" dirty="0" smtClean="0"/>
                        <a:t> for </a:t>
                      </a:r>
                      <a:r>
                        <a:rPr lang="en-GB" sz="1600" b="1" dirty="0" smtClean="0"/>
                        <a:t>NR maxUplinkDutyCycle</a:t>
                      </a:r>
                      <a:endParaRPr lang="zh-CN" sz="1600" b="1" dirty="0"/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/>
                        <a:t>(10% as granularity)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[40]%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[60]%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[80]%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[70]%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[80]%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[90]%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[50]%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1628800"/>
            <a:ext cx="878497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[1]  RP-182877   New WID on Power Class 2 UE for EN-DC (1 LTE band +1 NR band). CMCC</a:t>
            </a:r>
          </a:p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[2]  R4-1903024 SAR requirements for PC2 EN-DC (1 LTE TDD band + 1 NR TDD band). CMCC</a:t>
            </a:r>
            <a:endParaRPr lang="zh-CN" altLang="zh-CN" dirty="0" smtClean="0"/>
          </a:p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[3]  R4-1900468 Discussion on SAR requirement for EN-DC PC2 UE. CATT</a:t>
            </a:r>
            <a:endParaRPr lang="zh-CN" altLang="zh-CN" dirty="0" smtClean="0"/>
          </a:p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[4]  R4-1900257 Discussion on TDD inter-band NSA HPUE. OPPO</a:t>
            </a:r>
          </a:p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[5]  R4-1903245 Further discussion on SAR requirement for EN-DC PC2 UE. CATT</a:t>
            </a:r>
          </a:p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[6]  R4-1903054 Discussion on TDD inter-band NSA HPUE SAR. OPPO</a:t>
            </a:r>
          </a:p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[7]  R4-1904660  Discussion on maximum duty cycle for TDD EN-DC HPUE. vivo</a:t>
            </a:r>
          </a:p>
          <a:p>
            <a:endParaRPr lang="zh-CN" altLang="zh-CN" dirty="0" smtClean="0"/>
          </a:p>
          <a:p>
            <a:pPr lvl="1">
              <a:buSzPct val="50000"/>
              <a:buFont typeface="Wingdings" pitchFamily="2" charset="2"/>
              <a:buChar char="l"/>
            </a:pPr>
            <a:endParaRPr lang="en-US" altLang="ja-JP" sz="2000" dirty="0" smtClean="0">
              <a:ea typeface="宋体" pitchFamily="2" charset="-122"/>
            </a:endParaRPr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460</Words>
  <Application>Microsoft Office PowerPoint</Application>
  <PresentationFormat>全屏显示(4:3)</PresentationFormat>
  <Paragraphs>84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 WF on PC2 EN-DC (1 LTE TDD band + 1 NR TDD band)</vt:lpstr>
      <vt:lpstr>Background </vt:lpstr>
      <vt:lpstr>Agreements for PC2 EN-DC Combination (LTE TDD PC3+NR TDD PC3) 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PC2 EN-DC (1 LTE TDD band + 1 NR TDD band)</dc:title>
  <dc:creator>Shao Zhe</dc:creator>
  <cp:lastModifiedBy>shao zhe</cp:lastModifiedBy>
  <cp:revision>147</cp:revision>
  <dcterms:created xsi:type="dcterms:W3CDTF">2017-05-16T10:48:23Z</dcterms:created>
  <dcterms:modified xsi:type="dcterms:W3CDTF">2019-04-12T04:46:01Z</dcterms:modified>
</cp:coreProperties>
</file>