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1" clrIdx="0">
    <p:extLst>
      <p:ext uri="{19B8F6BF-5375-455C-9EA6-DF929625EA0E}">
        <p15:presenceInfo xmlns:p15="http://schemas.microsoft.com/office/powerpoint/2012/main" userId="f6e3f5cf98d5799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D57F0A4-AF84-4F03-A9D3-15E9293D24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F30033F-44D9-48D3-A492-10D94B4419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E7DF452-DD69-48B0-9BD2-FBF29490C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D9A5551-5A37-4F07-887C-EFCCC60E0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56BDD25-E276-4B3F-8871-75B9ED1EB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319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833DD9-22AD-4A14-AAE0-2339A49DA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7664DB2-5D3D-41D5-A6F6-E693B73E0B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34ABCE9-28CB-476E-ACEE-BD586E64F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F10FF45-0B86-44FF-A3A6-8C7DDC34D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641E915-5079-4AF3-A85A-C14FA82CA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4070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79AE9CC-5395-4AE3-9269-2BD4129646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CFD5ABD-BC81-4E9C-B699-FD83B3D512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06C72EA-B15E-4B65-889E-FDF95A9AB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E5038F0-47CC-4341-A893-AC88D7C08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E7CB3D9-4D1B-4B72-B352-8AB19449E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8652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EB7DE4E-FF2E-4EE4-BE19-60FD0E0F0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05B4DFA-0904-4007-961F-467780B54F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85775DE-7AB1-457A-BD57-C266C8195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1FAE2C3-D2F1-4953-BBC1-9B6CAD7E8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4D5487B-3409-41D7-99B8-CC1922D5D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6986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695E6B-BCF8-4211-B52B-11961FD4E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F49701B-3080-423F-94D6-0E57C86FD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5A66F9-4D2A-4DFE-8657-67794897A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A43648F-1B5E-456C-ACBF-C4B4E592F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70F94E0-0076-4DF9-8AB4-0DDBF1DB0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1363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EE501A-DF56-4F5C-947A-8CEA658AB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B3080EE-CA1F-4C28-A0A8-A6E08D5809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B749F71-EE3F-4E0E-9B36-5925E7F8DB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49A4513-6C12-49D8-B705-AD681A6CD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A2B431E-65B7-4530-ACE0-CA111E3D1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EBD0C9F-ADE4-49F3-B9B9-1D91D1429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0A68EE4-7EEA-46B1-AD93-B820FF08B407}"/>
              </a:ext>
            </a:extLst>
          </p:cNvPr>
          <p:cNvSpPr/>
          <p:nvPr userDrawn="1"/>
        </p:nvSpPr>
        <p:spPr>
          <a:xfrm>
            <a:off x="0" y="619194"/>
            <a:ext cx="12192000" cy="77586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6678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0CF82E-2EC7-4B38-838B-481E73884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D509214-3ED4-4274-8797-5CBBEE76F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271C295-4364-4617-8102-962D45E6B1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CAEB3EA-0A8C-4D31-A704-9C5517FB4A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B7DAD31-B281-4752-BF4B-A4D347E638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288C771-C9F4-4E37-8006-259C72581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0480622-B9D7-4CC5-BA69-DDA9D1353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D088D17-DE6C-4874-A9B6-E028A0372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487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57531EF-9F88-49EE-9A2E-9792C73EB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F5ADE55-4B66-46B2-9FFC-BD0E2A67C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496EE3D-2C72-4BCC-B2D3-B67BBD1F7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308CECD-FE79-464A-9931-7FB3BFBB9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7642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DCCAD76-F8F0-41E2-AC8A-47A4E4EC0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78BA1A4-BABA-48B8-854C-22435508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8E0C251-0605-46CE-9081-1EC40FDF2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2266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30EFE2-9CC5-45C4-8D95-4C2781C5D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007C93E-A2AC-4715-BC7E-33151596C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D30C69F-06D4-4354-90AA-098DF1332D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FC050B8-EE1B-47CB-A8E7-FA5F9CE06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EFB8EA8-D277-4248-A9D6-E7A9C640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CF38368-BA35-41EF-93B7-6CD8FA669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9001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8BE66A-8C24-4E0C-A839-2416EFD7F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2BE46A7-F45B-4C2A-8551-3A62C5C29B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7A990E4-E530-42A4-8F20-8C11333F9E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2123474-0F65-4F84-B0D2-F2E87B4CD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B53C941-0926-462D-B45B-6787FF27E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152F1BE-2367-4995-BF8E-5AC64ED03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5423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5660542-C6AB-447D-A0D2-89B38A2E8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71" y="44335"/>
            <a:ext cx="10515600" cy="5153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67E465E-7705-4DC1-9B20-60810F16E3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796" y="931025"/>
            <a:ext cx="11826240" cy="5245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5DE3A2C-F906-497B-B364-70864A3CEF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72A43-778E-4A09-B8F9-A1939F9ABB4C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B7D3C24-3E20-4873-A61B-6D6F788963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8C3BD40-B3E5-417A-9843-B07F161A31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D02F4AD-D697-4F7D-981A-CF32BCD39158}"/>
              </a:ext>
            </a:extLst>
          </p:cNvPr>
          <p:cNvSpPr/>
          <p:nvPr userDrawn="1"/>
        </p:nvSpPr>
        <p:spPr>
          <a:xfrm>
            <a:off x="0" y="619194"/>
            <a:ext cx="12192000" cy="77586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59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2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kumimoji="1" sz="24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515A16-5FEA-4320-A856-7FD6062C6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kumimoji="1" lang="en-US" altLang="ja-JP" sz="4800" dirty="0"/>
              <a:t>WF </a:t>
            </a:r>
            <a:r>
              <a:rPr lang="en-US" altLang="ja-JP" sz="4800" dirty="0"/>
              <a:t>on handling of LTE anchor agnostic</a:t>
            </a:r>
            <a:endParaRPr kumimoji="1" lang="ja-JP" altLang="en-US" sz="4800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9EFF81E-76B4-467C-AC40-D6CC8A2BF7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83188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332720" y="149138"/>
            <a:ext cx="16546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/>
              <a:t>R4-1904993</a:t>
            </a:r>
            <a:endParaRPr kumimoji="1" lang="ja-JP" altLang="en-US" sz="2000" b="1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420963B-05F3-4C33-84C4-BD8907607349}"/>
              </a:ext>
            </a:extLst>
          </p:cNvPr>
          <p:cNvSpPr/>
          <p:nvPr/>
        </p:nvSpPr>
        <p:spPr>
          <a:xfrm>
            <a:off x="66502" y="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0">
              <a:spcAft>
                <a:spcPts val="0"/>
              </a:spcAft>
              <a:tabLst>
                <a:tab pos="1260475" algn="l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3GPP TSG RAN WG4 Meeting #90bis	</a:t>
            </a:r>
            <a:r>
              <a:rPr lang="ja-JP" altLang="ja-JP" b="1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　　　　　　　　　　　　　　　　　</a:t>
            </a:r>
            <a:endParaRPr lang="ja-JP" altLang="ja-JP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Aft>
                <a:spcPts val="0"/>
              </a:spcAft>
              <a:tabLst>
                <a:tab pos="1260475" algn="l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Xian, China, 8th– 12th April, 2019</a:t>
            </a:r>
            <a:endParaRPr lang="ja-JP" altLang="ja-JP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9342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1F1AEA-B13F-4811-90E5-263CDAD2D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6FB8CB-6C40-48BA-A648-1D9405C414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" y="931025"/>
            <a:ext cx="11826240" cy="5757950"/>
          </a:xfrm>
        </p:spPr>
        <p:txBody>
          <a:bodyPr>
            <a:noAutofit/>
          </a:bodyPr>
          <a:lstStyle/>
          <a:p>
            <a:r>
              <a:rPr lang="en-GB" altLang="ja-JP" sz="2400" dirty="0"/>
              <a:t>According to LS from RAN5[1], from perspective of conformance test, RAN5 evaluation indicate that LTE anchor agnostic may not be applied to following two test cases, and it may be required to test all EN-DC combinations (LTE 1 band + NR FR1 1 band) in these cases, although there are no exceptional requirement in TS 38.101-3.</a:t>
            </a:r>
            <a:endParaRPr lang="ja-JP" altLang="ja-JP" sz="2400" dirty="0"/>
          </a:p>
          <a:p>
            <a:pPr lvl="1"/>
            <a:r>
              <a:rPr lang="en-GB" altLang="ja-JP" sz="1800" dirty="0"/>
              <a:t>6.5B.3.3.1 General spurious emissions (Inter-band EN-DC within FR1)</a:t>
            </a:r>
            <a:endParaRPr lang="ja-JP" altLang="ja-JP" sz="1800" dirty="0"/>
          </a:p>
          <a:p>
            <a:pPr lvl="2"/>
            <a:r>
              <a:rPr lang="en-GB" altLang="ja-JP" sz="1800" dirty="0"/>
              <a:t>IM interference by dual uplink impact (R5-190975)</a:t>
            </a:r>
            <a:endParaRPr lang="ja-JP" altLang="ja-JP" sz="1800" dirty="0"/>
          </a:p>
          <a:p>
            <a:pPr lvl="1"/>
            <a:r>
              <a:rPr lang="en-GB" altLang="ja-JP" sz="1800" dirty="0"/>
              <a:t>7.3B.2.3 Reference sensitivity (Inter-band EN-DC within FR1)</a:t>
            </a:r>
            <a:endParaRPr lang="ja-JP" altLang="ja-JP" sz="1800" dirty="0"/>
          </a:p>
          <a:p>
            <a:pPr lvl="2"/>
            <a:r>
              <a:rPr lang="en-GB" altLang="ja-JP" sz="1800" dirty="0"/>
              <a:t>Impact of Interference from “LTE UL -&gt; NR DL” and “NR UL -&gt; LTE DL” (R5-190976)</a:t>
            </a:r>
            <a:endParaRPr lang="ja-JP" altLang="ja-JP" sz="1800" dirty="0"/>
          </a:p>
          <a:p>
            <a:pPr lvl="2"/>
            <a:r>
              <a:rPr lang="en-GB" altLang="ja-JP" sz="1800" dirty="0"/>
              <a:t>Not only exceptional cases (e.g. MSD, IM) but also non-exceptional cases impact</a:t>
            </a:r>
            <a:endParaRPr lang="en-US" altLang="ja-JP" sz="2400" dirty="0"/>
          </a:p>
          <a:p>
            <a:r>
              <a:rPr lang="en-US" altLang="ja-JP" sz="2400" dirty="0"/>
              <a:t>There</a:t>
            </a:r>
            <a:r>
              <a:rPr lang="ja-JP" altLang="en-US" sz="2400" dirty="0"/>
              <a:t> </a:t>
            </a:r>
            <a:r>
              <a:rPr lang="en-US" altLang="ja-JP" sz="2400" dirty="0"/>
              <a:t>is</a:t>
            </a:r>
            <a:r>
              <a:rPr lang="ja-JP" altLang="en-US" sz="2400" dirty="0"/>
              <a:t> </a:t>
            </a:r>
            <a:r>
              <a:rPr lang="en-US" altLang="ja-JP" sz="2400" dirty="0"/>
              <a:t>a</a:t>
            </a:r>
            <a:r>
              <a:rPr lang="ja-JP" altLang="en-US" sz="2400" dirty="0"/>
              <a:t> </a:t>
            </a:r>
            <a:r>
              <a:rPr lang="en-US" altLang="ja-JP" sz="2400" dirty="0"/>
              <a:t>concern</a:t>
            </a:r>
            <a:r>
              <a:rPr lang="ja-JP" altLang="en-US" sz="2400" dirty="0"/>
              <a:t> </a:t>
            </a:r>
            <a:r>
              <a:rPr lang="en-US" altLang="ja-JP" sz="2400" dirty="0"/>
              <a:t>about</a:t>
            </a:r>
            <a:r>
              <a:rPr lang="ja-JP" altLang="en-US" sz="2400" dirty="0"/>
              <a:t> </a:t>
            </a:r>
            <a:r>
              <a:rPr lang="en-US" altLang="ja-JP" sz="2400" dirty="0"/>
              <a:t>the amount of testing</a:t>
            </a:r>
            <a:r>
              <a:rPr lang="ja-JP" altLang="en-US" sz="2400" dirty="0"/>
              <a:t> </a:t>
            </a:r>
            <a:r>
              <a:rPr lang="en-US" altLang="ja-JP" sz="2400" dirty="0"/>
              <a:t>time when testing all EN-DC combination of LTE 1 band + NR 1 band.</a:t>
            </a:r>
          </a:p>
          <a:p>
            <a:r>
              <a:rPr lang="en-US" altLang="ja-JP" sz="2400" dirty="0"/>
              <a:t>Some companies do not believe that the above testing is needed since anchor agnostic verification is sufficient. Other companies do believe that the testing is needed.</a:t>
            </a:r>
          </a:p>
          <a:p>
            <a:endParaRPr lang="en-US" altLang="ja-JP" sz="1600" dirty="0">
              <a:solidFill>
                <a:schemeClr val="accent6"/>
              </a:solidFill>
            </a:endParaRP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83009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A0FE48-49EC-4B74-B0CC-76A7D7B46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DB0E95-667E-4EAF-AE45-0E3FDAB0B9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71" y="742602"/>
            <a:ext cx="11826240" cy="6650183"/>
          </a:xfrm>
        </p:spPr>
        <p:txBody>
          <a:bodyPr>
            <a:noAutofit/>
          </a:bodyPr>
          <a:lstStyle/>
          <a:p>
            <a:r>
              <a:rPr lang="en-US" altLang="ja-JP" sz="1200" b="1" dirty="0"/>
              <a:t>RAN4 should study how to reduce the amount of testing time while verifying core requirements of general spurious emission in 2UL case, and REFSENS in 1UL/2DL case(either of LTE and NR is set to minimum output power) for inter-band EN-DC within FR1 until RAN4#91.</a:t>
            </a:r>
          </a:p>
          <a:p>
            <a:pPr lvl="1"/>
            <a:r>
              <a:rPr lang="en-US" altLang="ja-JP" sz="1200" b="1" dirty="0"/>
              <a:t>For general spurious:</a:t>
            </a:r>
          </a:p>
          <a:p>
            <a:pPr lvl="2"/>
            <a:r>
              <a:rPr lang="en-US" altLang="ja-JP" sz="1200" b="1" u="sng" dirty="0"/>
              <a:t>Option1:</a:t>
            </a:r>
            <a:r>
              <a:rPr lang="en-US" altLang="ja-JP" sz="1200" dirty="0"/>
              <a:t> Test one of each EN-DC combinations of 1NR band + 1 LTE low band, Mid band, and High band, per NR bands.</a:t>
            </a:r>
          </a:p>
          <a:p>
            <a:pPr lvl="3"/>
            <a:r>
              <a:rPr lang="en-US" altLang="ja-JP" sz="1200" dirty="0"/>
              <a:t>Further study which EN-DC combinations should be chosen to verify the requirements.</a:t>
            </a:r>
          </a:p>
          <a:p>
            <a:pPr lvl="3"/>
            <a:r>
              <a:rPr lang="en-US" altLang="ja-JP" sz="1200" dirty="0"/>
              <a:t>Only test frequencies where 2</a:t>
            </a:r>
            <a:r>
              <a:rPr lang="en-US" altLang="ja-JP" sz="1200" baseline="30000" dirty="0"/>
              <a:t>nd</a:t>
            </a:r>
            <a:r>
              <a:rPr lang="en-US" altLang="ja-JP" sz="1200" dirty="0"/>
              <a:t> and 3</a:t>
            </a:r>
            <a:r>
              <a:rPr lang="en-US" altLang="ja-JP" sz="1200" baseline="30000" dirty="0"/>
              <a:t>rd</a:t>
            </a:r>
            <a:r>
              <a:rPr lang="en-US" altLang="ja-JP" sz="1200" dirty="0"/>
              <a:t> IMD falling into.</a:t>
            </a:r>
          </a:p>
          <a:p>
            <a:pPr lvl="3"/>
            <a:endParaRPr lang="en-US" altLang="ja-JP" sz="1200" dirty="0"/>
          </a:p>
          <a:p>
            <a:pPr marL="1371600" lvl="3" indent="0">
              <a:buNone/>
            </a:pPr>
            <a:endParaRPr lang="en-US" altLang="ja-JP" sz="1200" dirty="0"/>
          </a:p>
          <a:p>
            <a:pPr marL="1371600" lvl="3" indent="0">
              <a:buNone/>
            </a:pPr>
            <a:endParaRPr lang="en-US" altLang="ja-JP" sz="1200" b="1" u="sng" dirty="0"/>
          </a:p>
          <a:p>
            <a:pPr lvl="2"/>
            <a:r>
              <a:rPr lang="en-US" altLang="ja-JP" sz="1200" b="1" u="sng" dirty="0"/>
              <a:t>Option2:</a:t>
            </a:r>
            <a:r>
              <a:rPr lang="en-US" altLang="ja-JP" sz="1200" b="1" dirty="0"/>
              <a:t> </a:t>
            </a:r>
            <a:r>
              <a:rPr lang="en-US" altLang="ja-JP" sz="1200" dirty="0"/>
              <a:t>Test one 1 LTE band + 1 NR band EN-DC combinations per NR bands</a:t>
            </a:r>
          </a:p>
          <a:p>
            <a:pPr lvl="3"/>
            <a:r>
              <a:rPr lang="en-US" altLang="ja-JP" sz="1200" dirty="0"/>
              <a:t>Further study which EN-DC combinations should be chosen to verify the requirements.</a:t>
            </a:r>
          </a:p>
          <a:p>
            <a:pPr lvl="4"/>
            <a:r>
              <a:rPr lang="en-US" altLang="ja-JP" sz="1200" dirty="0"/>
              <a:t>One possible way is to choose randomly.</a:t>
            </a:r>
          </a:p>
          <a:p>
            <a:pPr lvl="3"/>
            <a:r>
              <a:rPr lang="en-US" altLang="ja-JP" sz="1200" dirty="0"/>
              <a:t>Only test frequencies where 2</a:t>
            </a:r>
            <a:r>
              <a:rPr lang="en-US" altLang="ja-JP" sz="1200" baseline="30000" dirty="0"/>
              <a:t>nd</a:t>
            </a:r>
            <a:r>
              <a:rPr lang="en-US" altLang="ja-JP" sz="1200" dirty="0"/>
              <a:t> and 3</a:t>
            </a:r>
            <a:r>
              <a:rPr lang="en-US" altLang="ja-JP" sz="1200" baseline="30000" dirty="0"/>
              <a:t>rd</a:t>
            </a:r>
            <a:r>
              <a:rPr lang="en-US" altLang="ja-JP" sz="1200" dirty="0"/>
              <a:t> IMD falling into.</a:t>
            </a:r>
          </a:p>
          <a:p>
            <a:pPr lvl="2"/>
            <a:r>
              <a:rPr lang="en-US" altLang="ja-JP" sz="1200" b="1" u="sng" dirty="0"/>
              <a:t>Option3:</a:t>
            </a:r>
            <a:r>
              <a:rPr lang="en-US" altLang="ja-JP" sz="1200" b="1" dirty="0"/>
              <a:t> </a:t>
            </a:r>
            <a:r>
              <a:rPr lang="en-US" altLang="ja-JP" sz="1200" dirty="0"/>
              <a:t>Only test EN-DC combinations that 2nd and 3rd IMD falling into own uplink bands </a:t>
            </a:r>
            <a:endParaRPr lang="en-US" altLang="ja-JP" sz="1200" strike="dblStrike" dirty="0"/>
          </a:p>
          <a:p>
            <a:pPr lvl="2"/>
            <a:r>
              <a:rPr lang="en-US" altLang="ja-JP" sz="1200" b="1" u="sng" dirty="0"/>
              <a:t>Other options are not precluded.</a:t>
            </a:r>
            <a:endParaRPr lang="en-US" altLang="ja-JP" sz="1200" b="1" dirty="0"/>
          </a:p>
          <a:p>
            <a:pPr lvl="1"/>
            <a:r>
              <a:rPr lang="en-US" altLang="ja-JP" sz="1200" b="1" dirty="0"/>
              <a:t>For REFSENS:</a:t>
            </a:r>
          </a:p>
          <a:p>
            <a:pPr lvl="2"/>
            <a:r>
              <a:rPr lang="en-US" altLang="ja-JP" sz="1200" b="1" u="sng" dirty="0"/>
              <a:t>Option1: </a:t>
            </a:r>
            <a:r>
              <a:rPr lang="en-US" altLang="ja-JP" sz="1200" dirty="0"/>
              <a:t>Basically test all EN-DC of 1LTE band + 1 NR band but study how to reduce test time. </a:t>
            </a:r>
          </a:p>
          <a:p>
            <a:pPr lvl="3"/>
            <a:r>
              <a:rPr lang="en-US" altLang="ja-JP" sz="1200" dirty="0"/>
              <a:t>For example:</a:t>
            </a:r>
          </a:p>
          <a:p>
            <a:pPr lvl="4"/>
            <a:r>
              <a:rPr lang="en-US" altLang="ja-JP" sz="1200" dirty="0"/>
              <a:t>Not test if LTE CA consisting of corresponding bands is already tested</a:t>
            </a:r>
          </a:p>
          <a:p>
            <a:pPr lvl="5"/>
            <a:r>
              <a:rPr lang="en-US" altLang="ja-JP" sz="1200" dirty="0"/>
              <a:t>Ex) Not test 1A_n3A if already 1A_3A is tested.</a:t>
            </a:r>
          </a:p>
          <a:p>
            <a:pPr lvl="4"/>
            <a:r>
              <a:rPr lang="en-US" altLang="ja-JP" sz="1200" dirty="0"/>
              <a:t>Not test “LTE Tx to LTE Rx” in LTE SA if “LTE Tx to LTE Rx” is tested in 1UL/2DL EN-DC.</a:t>
            </a:r>
          </a:p>
          <a:p>
            <a:pPr lvl="4"/>
            <a:r>
              <a:rPr lang="en-US" altLang="ja-JP" sz="1200" dirty="0"/>
              <a:t>Not test “NR Tx to NR Rx” in EN-DC mode if UE support NR FR1 SA.</a:t>
            </a:r>
          </a:p>
          <a:p>
            <a:pPr lvl="2"/>
            <a:r>
              <a:rPr lang="en-US" altLang="ja-JP" sz="1200" b="1" u="sng" dirty="0"/>
              <a:t>Option2: </a:t>
            </a:r>
            <a:r>
              <a:rPr lang="en-US" altLang="ja-JP" sz="1200" dirty="0"/>
              <a:t>same as option1</a:t>
            </a:r>
          </a:p>
          <a:p>
            <a:pPr lvl="2"/>
            <a:r>
              <a:rPr lang="en-US" altLang="ja-JP" sz="1200" b="1" u="sng" dirty="0"/>
              <a:t>Option3:</a:t>
            </a:r>
            <a:r>
              <a:rPr lang="en-US" altLang="ja-JP" sz="1200" dirty="0"/>
              <a:t> same as option2 in general spurious emission.</a:t>
            </a:r>
          </a:p>
          <a:p>
            <a:pPr lvl="3"/>
            <a:r>
              <a:rPr lang="en-US" altLang="ja-JP" sz="1000" dirty="0"/>
              <a:t>Test certain EN-DC 1LTE band + 1 NR band combinations if interference issue are identified</a:t>
            </a:r>
            <a:endParaRPr kumimoji="1" lang="ja-JP" altLang="en-US" sz="1000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0C5C4F6A-D62C-4453-A250-83051F44A7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202769"/>
              </p:ext>
            </p:extLst>
          </p:nvPr>
        </p:nvGraphicFramePr>
        <p:xfrm>
          <a:off x="426026" y="2118647"/>
          <a:ext cx="11339948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4987">
                  <a:extLst>
                    <a:ext uri="{9D8B030D-6E8A-4147-A177-3AD203B41FA5}">
                      <a16:colId xmlns:a16="http://schemas.microsoft.com/office/drawing/2014/main" val="2583802133"/>
                    </a:ext>
                  </a:extLst>
                </a:gridCol>
                <a:gridCol w="2834987">
                  <a:extLst>
                    <a:ext uri="{9D8B030D-6E8A-4147-A177-3AD203B41FA5}">
                      <a16:colId xmlns:a16="http://schemas.microsoft.com/office/drawing/2014/main" val="1819713967"/>
                    </a:ext>
                  </a:extLst>
                </a:gridCol>
                <a:gridCol w="2834987">
                  <a:extLst>
                    <a:ext uri="{9D8B030D-6E8A-4147-A177-3AD203B41FA5}">
                      <a16:colId xmlns:a16="http://schemas.microsoft.com/office/drawing/2014/main" val="3065936486"/>
                    </a:ext>
                  </a:extLst>
                </a:gridCol>
                <a:gridCol w="2834987">
                  <a:extLst>
                    <a:ext uri="{9D8B030D-6E8A-4147-A177-3AD203B41FA5}">
                      <a16:colId xmlns:a16="http://schemas.microsoft.com/office/drawing/2014/main" val="1965669961"/>
                    </a:ext>
                  </a:extLst>
                </a:gridCol>
              </a:tblGrid>
              <a:tr h="273646"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Low band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Mid band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High band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4893723"/>
                  </a:ext>
                </a:extLst>
              </a:tr>
              <a:tr h="27364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UL operating band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&lt;1 GHz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=&gt;1GHz and =&lt;2.2GHz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&gt;2.2GHz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6478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565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B8479B-93B6-402F-AA9E-B47DA3523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E46F39A-F133-4A7B-B105-44FA6A5FBB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796" y="831273"/>
            <a:ext cx="11826240" cy="5896493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[1] 	R4-1900020, “LS on applicability of LTE anchor agnostic to specific RF test cases”, NTT DOCOMO, INC., RAN#90.</a:t>
            </a:r>
          </a:p>
          <a:p>
            <a:endParaRPr lang="en-US" altLang="ja-JP" sz="2400" dirty="0"/>
          </a:p>
          <a:p>
            <a:endParaRPr lang="en-US" altLang="ja-JP" sz="2400" dirty="0"/>
          </a:p>
          <a:p>
            <a:endParaRPr kumimoji="1"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40026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5996</TotalTime>
  <Words>541</Words>
  <Application>Microsoft Office PowerPoint</Application>
  <PresentationFormat>ワイド画面</PresentationFormat>
  <Paragraphs>51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Meiryo UI</vt:lpstr>
      <vt:lpstr>游ゴシック</vt:lpstr>
      <vt:lpstr>Arial</vt:lpstr>
      <vt:lpstr>Times New Roman</vt:lpstr>
      <vt:lpstr>Wingdings</vt:lpstr>
      <vt:lpstr>Office テーマ</vt:lpstr>
      <vt:lpstr>WF on handling of LTE anchor agnostic</vt:lpstr>
      <vt:lpstr>Background</vt:lpstr>
      <vt:lpstr>Way forward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oguma.yt@gmail.com</dc:creator>
  <cp:lastModifiedBy> </cp:lastModifiedBy>
  <cp:revision>223</cp:revision>
  <dcterms:created xsi:type="dcterms:W3CDTF">2018-07-16T09:06:36Z</dcterms:created>
  <dcterms:modified xsi:type="dcterms:W3CDTF">2019-04-12T05:03:53Z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-210533000</vt:i4>
  </property>
  <property fmtid="{D5CDD505-2E9C-101B-9397-08002B2CF9AE}" pid="3" name="_NewReviewCycle">
    <vt:lpwstr/>
  </property>
  <property fmtid="{D5CDD505-2E9C-101B-9397-08002B2CF9AE}" pid="4" name="_EmailSubject">
    <vt:lpwstr>Re:Re: draft WF on handling of LTE anchor agnostic</vt:lpwstr>
  </property>
  <property fmtid="{D5CDD505-2E9C-101B-9397-08002B2CF9AE}" pid="5" name="_AuthorEmail">
    <vt:lpwstr>gfong@qti.qualcomm.com</vt:lpwstr>
  </property>
  <property fmtid="{D5CDD505-2E9C-101B-9397-08002B2CF9AE}" pid="6" name="_AuthorEmailDisplayName">
    <vt:lpwstr>Gene Fong</vt:lpwstr>
  </property>
</Properties>
</file>