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82" r:id="rId3"/>
    <p:sldId id="283" r:id="rId4"/>
    <p:sldId id="284" r:id="rId5"/>
    <p:sldId id="285" r:id="rId6"/>
    <p:sldId id="286" r:id="rId7"/>
    <p:sldId id="287" r:id="rId8"/>
    <p:sldId id="288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82742" autoAdjust="0"/>
  </p:normalViewPr>
  <p:slideViewPr>
    <p:cSldViewPr>
      <p:cViewPr varScale="1">
        <p:scale>
          <a:sx n="106" d="100"/>
          <a:sy n="106" d="100"/>
        </p:scale>
        <p:origin x="27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2019/2/28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931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26399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9386CD-F4F3-44A0-9B39-AFFCBDCC123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8810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9386CD-F4F3-44A0-9B39-AFFCBDCC123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7625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9386CD-F4F3-44A0-9B39-AFFCBDCC123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3808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9386CD-F4F3-44A0-9B39-AFFCBDCC123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9070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2019/2/28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2019/2/28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2019/2/28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2019/2/28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2019/2/28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2019/2/28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2019/2/28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4000" b="1" dirty="0"/>
              <a:t>Way forward on R15 NR RRM scope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Intel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#90 	</a:t>
            </a:r>
          </a:p>
          <a:p>
            <a:r>
              <a:rPr lang="en-US" b="1" dirty="0"/>
              <a:t>Athens, Greece, 25 Feb – 1 Mar, 2019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/>
              <a:t>R4-1902032</a:t>
            </a:r>
          </a:p>
          <a:p>
            <a:pPr algn="r"/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496944" cy="1143000"/>
          </a:xfrm>
        </p:spPr>
        <p:txBody>
          <a:bodyPr>
            <a:noAutofit/>
          </a:bodyPr>
          <a:lstStyle/>
          <a:p>
            <a:r>
              <a:rPr lang="en-GB" sz="2800" dirty="0"/>
              <a:t>Background: Rel-15 Work Item Exception for New Radio Access Technology – Core </a:t>
            </a:r>
            <a:r>
              <a:rPr lang="en-US" sz="2800" dirty="0"/>
              <a:t>in RP-182791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112991"/>
              </p:ext>
            </p:extLst>
          </p:nvPr>
        </p:nvGraphicFramePr>
        <p:xfrm>
          <a:off x="395536" y="980728"/>
          <a:ext cx="8496944" cy="5440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499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469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49108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Task(s) within work which are not complete: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24687" marR="2468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r>
                        <a:rPr lang="en-GB" sz="1050" u="sng" dirty="0">
                          <a:effectLst/>
                        </a:rPr>
                        <a:t>For SA (Option 2) only:</a:t>
                      </a:r>
                      <a:endParaRPr lang="en-US" sz="1050" dirty="0">
                        <a:effectLst/>
                      </a:endParaRPr>
                    </a:p>
                    <a:p>
                      <a:pPr marL="342900" marR="0" lvl="0" indent="-34290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  <a:tabLst>
                          <a:tab pos="360045" algn="l"/>
                          <a:tab pos="457200" algn="l"/>
                          <a:tab pos="720090" algn="l"/>
                        </a:tabLst>
                      </a:pPr>
                      <a:r>
                        <a:rPr lang="en-GB" sz="1050" dirty="0">
                          <a:effectLst/>
                        </a:rPr>
                        <a:t>NR-NR Dual connectivity aspects</a:t>
                      </a:r>
                      <a:endParaRPr lang="en-US" sz="1050" dirty="0">
                        <a:effectLst/>
                      </a:endParaRPr>
                    </a:p>
                    <a:p>
                      <a:pPr marL="342900" marR="127000" lvl="0" indent="-34290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MS Mincho"/>
                        <a:buChar char="‐"/>
                        <a:tabLst>
                          <a:tab pos="360045" algn="l"/>
                        </a:tabLst>
                      </a:pPr>
                      <a:r>
                        <a:rPr lang="en-GB" sz="1050" dirty="0">
                          <a:effectLst/>
                        </a:rPr>
                        <a:t>Band combination(s) for FR1 + FR2;</a:t>
                      </a:r>
                      <a:endParaRPr lang="en-US" sz="1050" dirty="0">
                        <a:effectLst/>
                      </a:endParaRPr>
                    </a:p>
                    <a:p>
                      <a:pPr marL="342900" marR="127000" lvl="0" indent="-34290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MS Mincho"/>
                        <a:buChar char="‐"/>
                        <a:tabLst>
                          <a:tab pos="360045" algn="l"/>
                        </a:tabLst>
                      </a:pPr>
                      <a:r>
                        <a:rPr lang="en-GB" sz="1050" dirty="0">
                          <a:effectLst/>
                        </a:rPr>
                        <a:t>MCG fully in FR1 and SCG fully in FR2</a:t>
                      </a:r>
                      <a:endParaRPr lang="en-US" sz="1050" dirty="0">
                        <a:effectLst/>
                      </a:endParaRPr>
                    </a:p>
                    <a:p>
                      <a:pPr marL="342900" marR="127000" lvl="0" indent="-34290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MS Mincho"/>
                        <a:buChar char="‐"/>
                        <a:tabLst>
                          <a:tab pos="360045" algn="l"/>
                        </a:tabLst>
                      </a:pPr>
                      <a:r>
                        <a:rPr lang="en-GB" sz="1050" dirty="0">
                          <a:effectLst/>
                        </a:rPr>
                        <a:t>Common radio protocols and network interfaces applicable to both synchronous and asynchronous mode of operations.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31775" algn="l"/>
                        </a:tabLst>
                      </a:pPr>
                      <a:r>
                        <a:rPr lang="en-GB" sz="1050" dirty="0">
                          <a:effectLst/>
                        </a:rPr>
                        <a:t> 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For other options:</a:t>
                      </a:r>
                      <a:endParaRPr lang="en-US" sz="1050" dirty="0">
                        <a:effectLst/>
                      </a:endParaRP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050" kern="100" dirty="0">
                          <a:effectLst/>
                        </a:rPr>
                        <a:t>NR-E-UTRA DC via 5G-CN where the NR is the master (Option 4 series)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050" kern="100" dirty="0">
                          <a:effectLst/>
                        </a:rPr>
                        <a:t>E-UTRA-NR DC via 5G-CN where the E-UTRA is the master (Option 7 series)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Symbol" panose="05050102010706020507" pitchFamily="18" charset="2"/>
                        <a:buChar char=""/>
                      </a:pPr>
                      <a:r>
                        <a:rPr lang="en-US" sz="1050" kern="100" dirty="0">
                          <a:effectLst/>
                        </a:rPr>
                        <a:t> 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Further details for each WG are shown in below</a:t>
                      </a:r>
                    </a:p>
                    <a:p>
                      <a:pPr marL="342900" marR="0" lvl="0" indent="-34290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"/>
                      </a:pPr>
                      <a:r>
                        <a:rPr lang="en-GB" sz="1050" dirty="0">
                          <a:effectLst/>
                        </a:rPr>
                        <a:t>RAN4</a:t>
                      </a:r>
                      <a:endParaRPr lang="en-US" sz="1050" dirty="0">
                        <a:effectLst/>
                      </a:endParaRPr>
                    </a:p>
                    <a:p>
                      <a:pPr marL="742950" marR="0" lvl="1" indent="-28575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en-GB" sz="1050" dirty="0">
                          <a:effectLst/>
                        </a:rPr>
                        <a:t>Option 4:</a:t>
                      </a:r>
                      <a:endParaRPr lang="en-US" sz="1050" dirty="0">
                        <a:effectLst/>
                      </a:endParaRPr>
                    </a:p>
                    <a:p>
                      <a:pPr marL="1143000" marR="0" lvl="2" indent="-22860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"/>
                      </a:pPr>
                      <a:r>
                        <a:rPr lang="en-GB" sz="1050" dirty="0">
                          <a:effectLst/>
                        </a:rPr>
                        <a:t>Add the requirements/UE </a:t>
                      </a:r>
                      <a:r>
                        <a:rPr lang="en-GB" sz="1050" dirty="0" err="1">
                          <a:effectLst/>
                        </a:rPr>
                        <a:t>behavior</a:t>
                      </a:r>
                      <a:r>
                        <a:rPr lang="en-GB" sz="1050" dirty="0">
                          <a:effectLst/>
                        </a:rPr>
                        <a:t> in the RRM specifications for both NR and LTE</a:t>
                      </a:r>
                      <a:endParaRPr lang="en-US" sz="1050" dirty="0">
                        <a:effectLst/>
                      </a:endParaRPr>
                    </a:p>
                    <a:p>
                      <a:pPr marL="1143000" marR="0" lvl="2" indent="-22860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"/>
                      </a:pPr>
                      <a:r>
                        <a:rPr lang="en-GB" sz="1050" dirty="0">
                          <a:effectLst/>
                        </a:rPr>
                        <a:t>Add the requirements based on RAN1 new design, if any</a:t>
                      </a:r>
                      <a:endParaRPr lang="en-US" sz="1050" dirty="0">
                        <a:effectLst/>
                      </a:endParaRPr>
                    </a:p>
                    <a:p>
                      <a:pPr marL="742950" marR="0" lvl="1" indent="-28575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"/>
                      </a:pPr>
                      <a:r>
                        <a:rPr lang="en-GB" sz="1050" dirty="0">
                          <a:effectLst/>
                        </a:rPr>
                        <a:t>NR-NR Dual Connectivity</a:t>
                      </a:r>
                      <a:endParaRPr lang="en-US" sz="1050" dirty="0">
                        <a:effectLst/>
                      </a:endParaRPr>
                    </a:p>
                    <a:p>
                      <a:pPr marL="1143000" marR="0" lvl="2" indent="-22860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"/>
                      </a:pPr>
                      <a:r>
                        <a:rPr lang="en-GB" sz="1050" dirty="0">
                          <a:effectLst/>
                        </a:rPr>
                        <a:t>Band combination(s) for FR1 + FR2</a:t>
                      </a:r>
                      <a:endParaRPr lang="en-US" sz="1050" dirty="0">
                        <a:effectLst/>
                      </a:endParaRPr>
                    </a:p>
                  </a:txBody>
                  <a:tcPr marL="24687" marR="2468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1742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effectLst/>
                        </a:rPr>
                        <a:t>Task(s) within work which are not complete (Cont.):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24687" marR="2468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u="sng" dirty="0">
                          <a:effectLst/>
                        </a:rPr>
                        <a:t>For RAN4 remaining issues: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TS38.133 requirements </a:t>
                      </a:r>
                    </a:p>
                    <a:p>
                      <a:pPr marL="342900" marR="0" lvl="0" indent="-34290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4. RRC_IDLE state mobility (cell reselection measurements for FR2)</a:t>
                      </a:r>
                    </a:p>
                    <a:p>
                      <a:pPr marL="342900" marR="0" lvl="0" indent="-34290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050" dirty="0">
                          <a:effectLst/>
                        </a:rPr>
                        <a:t>6. RRC_CONNECTED state mobility (side condition of </a:t>
                      </a:r>
                      <a:r>
                        <a:rPr lang="en-US" sz="1050" dirty="0" err="1">
                          <a:effectLst/>
                        </a:rPr>
                        <a:t>T</a:t>
                      </a:r>
                      <a:r>
                        <a:rPr lang="en-US" sz="1050" baseline="-25000" dirty="0" err="1">
                          <a:effectLst/>
                        </a:rPr>
                        <a:t>search</a:t>
                      </a:r>
                      <a:r>
                        <a:rPr lang="en-US" sz="1050" dirty="0">
                          <a:effectLst/>
                        </a:rPr>
                        <a:t> for unknown cell, known cell condition in FR2)</a:t>
                      </a:r>
                    </a:p>
                    <a:p>
                      <a:pPr marL="342900" marR="0" lvl="0" indent="-34290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GB" sz="1050" dirty="0">
                          <a:effectLst/>
                        </a:rPr>
                        <a:t>7. Timing (UE timing requirements due to beam switching, MTTD and MRTD for inter-band synchronous EN-DC, Impact of MRTD on Rx beam switching)</a:t>
                      </a:r>
                      <a:endParaRPr lang="en-US" sz="1050" dirty="0">
                        <a:effectLst/>
                      </a:endParaRPr>
                    </a:p>
                    <a:p>
                      <a:pPr marL="342900" marR="0" lvl="0" indent="-34290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GB" sz="1050" dirty="0">
                          <a:effectLst/>
                        </a:rPr>
                        <a:t>8. Signalling characteristics (</a:t>
                      </a:r>
                      <a:r>
                        <a:rPr lang="en-GB" sz="1050" dirty="0" err="1">
                          <a:effectLst/>
                        </a:rPr>
                        <a:t>SCell</a:t>
                      </a:r>
                      <a:r>
                        <a:rPr lang="en-GB" sz="1050" dirty="0">
                          <a:effectLst/>
                        </a:rPr>
                        <a:t> activation and deactivation delay for FR2, Hypothetical PDCCH parameter for RLM/BFD, Necessity of SSB based BFD, Evaluation period for RLM, BFD and CBD, RRC-based and MAC-based  BWP switch requirement, TCI state switch and </a:t>
                      </a:r>
                      <a:r>
                        <a:rPr lang="en-GB" sz="1050" dirty="0" err="1">
                          <a:effectLst/>
                        </a:rPr>
                        <a:t>SCell</a:t>
                      </a:r>
                      <a:r>
                        <a:rPr lang="en-GB" sz="1050" dirty="0">
                          <a:effectLst/>
                        </a:rPr>
                        <a:t> activation with multiple TCI states, define simultaneous SSB and CSI-RS BFD requirements, define CSI-RS for BFD-RS and SMTC overlapping requirements)</a:t>
                      </a:r>
                      <a:endParaRPr lang="en-US" sz="1050" dirty="0">
                        <a:effectLst/>
                      </a:endParaRPr>
                    </a:p>
                    <a:p>
                      <a:pPr marL="342900" marR="0" lvl="0" indent="-34290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GB" sz="1050" dirty="0">
                          <a:effectLst/>
                        </a:rPr>
                        <a:t>9. RRM measurement (Measurement period for L1-RSRP reporting, L1-RSRP reporting delay requirements UE behaviour after measurement gap under large TA, carrier specific scaling factor with GSM measurement and RSTD measurement)</a:t>
                      </a:r>
                      <a:endParaRPr lang="en-US" sz="1050" dirty="0">
                        <a:effectLst/>
                      </a:endParaRPr>
                    </a:p>
                    <a:p>
                      <a:pPr marL="342900" marR="0" lvl="0" indent="-34290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buSzPts val="1000"/>
                        <a:buFont typeface="Symbol" panose="05050102010706020507" pitchFamily="18" charset="2"/>
                        <a:buChar char=""/>
                        <a:tabLst>
                          <a:tab pos="457200" algn="l"/>
                        </a:tabLst>
                      </a:pPr>
                      <a:r>
                        <a:rPr lang="en-GB" sz="1050" dirty="0">
                          <a:effectLst/>
                        </a:rPr>
                        <a:t>RRM requirements for synchronous NR-NR DC among FR1 and FR2 (Option 2) and NE-DC (Option 4)</a:t>
                      </a:r>
                      <a:endParaRPr lang="en-US" sz="1050" dirty="0">
                        <a:effectLst/>
                      </a:endParaRPr>
                    </a:p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TS36.133 requirements </a:t>
                      </a:r>
                    </a:p>
                    <a:p>
                      <a:pPr marL="342900" marR="0" lvl="0" indent="-342900" algn="just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Wingdings" panose="05000000000000000000" pitchFamily="2" charset="2"/>
                        <a:buChar char=""/>
                      </a:pPr>
                      <a:r>
                        <a:rPr lang="en-GB" sz="1050" kern="0" dirty="0">
                          <a:effectLst/>
                        </a:rPr>
                        <a:t>8. UE Measurements Procedures in RRC_CONNECTED State (inter-RAT NR measurements, measurements for E-UTRA – NR Dual Connectivity)</a:t>
                      </a:r>
                      <a:endParaRPr lang="en-US" sz="1050" kern="100" dirty="0">
                        <a:effectLst/>
                      </a:endParaRPr>
                    </a:p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dirty="0">
                          <a:effectLst/>
                        </a:rPr>
                        <a:t> 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24687" marR="24687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1739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-99392"/>
            <a:ext cx="8496944" cy="1143000"/>
          </a:xfrm>
        </p:spPr>
        <p:txBody>
          <a:bodyPr>
            <a:noAutofit/>
          </a:bodyPr>
          <a:lstStyle/>
          <a:p>
            <a:r>
              <a:rPr lang="en-US" sz="2800" dirty="0"/>
              <a:t>Agreements on RAN4 RRM scope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5556" y="836712"/>
            <a:ext cx="8136904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GB" dirty="0"/>
              <a:t>New features or requirements or UE behaviour which were not captured in the exception list in RP-182791 are not to be specified in R15 RRM spec, e.g.,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GB" sz="1600" dirty="0"/>
              <a:t>Whether to specify </a:t>
            </a:r>
            <a:r>
              <a:rPr lang="en-GB" sz="1600" dirty="0" smtClean="0"/>
              <a:t>RRM </a:t>
            </a:r>
            <a:r>
              <a:rPr lang="en-GB" sz="1600" dirty="0"/>
              <a:t>requirement related with inter-band FR2 scenario or independent beamforming on different FR2 CCs </a:t>
            </a:r>
            <a:r>
              <a:rPr lang="en-US" sz="1600" dirty="0" smtClean="0"/>
              <a:t>will </a:t>
            </a:r>
            <a:r>
              <a:rPr lang="en-US" sz="1600" dirty="0"/>
              <a:t>be discussed in Rel-16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1600" dirty="0"/>
              <a:t>The requirements for LTE SRS carrier switching and NR SRS carrier switching will be specified in Rel-16.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1600" dirty="0"/>
              <a:t>Whether to specify the requirements for NR SRS antenna port switching will be discussed in Rel-16.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GB" sz="1600" dirty="0"/>
              <a:t>The RRM requirements for EN-DC and NE-DC related to LTE </a:t>
            </a:r>
            <a:r>
              <a:rPr lang="en-GB" sz="1600" dirty="0" err="1"/>
              <a:t>euCA</a:t>
            </a:r>
            <a:r>
              <a:rPr lang="en-GB" sz="1600" dirty="0"/>
              <a:t> will be specified in Rel-16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GB" sz="1600"/>
              <a:t>The </a:t>
            </a:r>
            <a:r>
              <a:rPr lang="en-GB" sz="1600" smtClean="0"/>
              <a:t>requirements </a:t>
            </a:r>
            <a:r>
              <a:rPr lang="en-GB" sz="1600" dirty="0"/>
              <a:t>for multiple </a:t>
            </a:r>
            <a:r>
              <a:rPr lang="en-GB" sz="1600" dirty="0" err="1"/>
              <a:t>SCell</a:t>
            </a:r>
            <a:r>
              <a:rPr lang="en-GB" sz="1600" dirty="0"/>
              <a:t> activation/de-</a:t>
            </a:r>
            <a:r>
              <a:rPr lang="en-GB" sz="1600" dirty="0" err="1"/>
              <a:t>activaition</a:t>
            </a:r>
            <a:r>
              <a:rPr lang="en-GB" sz="1600" dirty="0"/>
              <a:t> will be specified in Rel-16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GB" sz="1600" dirty="0"/>
              <a:t>The RRM requirements for CGI reading with autonomous gap will be specified in Rel-16.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altLang="zh-CN" sz="1600" dirty="0"/>
              <a:t>The second pair of BLER for RLM would be discussed in R16.</a:t>
            </a:r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1600" dirty="0"/>
              <a:t>The requirement for NR-DC SFTD is not to be specified in Rel-15</a:t>
            </a:r>
            <a:endParaRPr lang="en-GB" sz="1600" dirty="0"/>
          </a:p>
          <a:p>
            <a:pPr marL="800100" lvl="1" indent="-342900">
              <a:buFont typeface="Courier New" panose="02070309020205020404" pitchFamily="49" charset="0"/>
              <a:buChar char="o"/>
            </a:pPr>
            <a:r>
              <a:rPr lang="en-US" sz="1600" dirty="0" smtClean="0"/>
              <a:t>The </a:t>
            </a:r>
            <a:r>
              <a:rPr lang="en-US" sz="1600" dirty="0"/>
              <a:t>CSI-RS based L3 measurement requirement will be specified in Rel-16</a:t>
            </a:r>
            <a:r>
              <a:rPr lang="en-US" sz="1600" dirty="0" smtClean="0"/>
              <a:t>.</a:t>
            </a:r>
            <a:endParaRPr lang="en-US" sz="1600" strike="sngStrike" dirty="0"/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lang="en-GB" altLang="zh-CN" dirty="0"/>
              <a:t>The impact on RAN1 or RAN2 specifications should be avoided as much as possible.</a:t>
            </a:r>
            <a:endParaRPr lang="en-US" dirty="0"/>
          </a:p>
          <a:p>
            <a:pPr lvl="1"/>
            <a:endParaRPr lang="en-US" sz="1600" dirty="0"/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519933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504" y="908720"/>
            <a:ext cx="9036495" cy="5040560"/>
          </a:xfrm>
        </p:spPr>
        <p:txBody>
          <a:bodyPr>
            <a:normAutofit/>
          </a:bodyPr>
          <a:lstStyle/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sz="2400" dirty="0">
                <a:solidFill>
                  <a:schemeClr val="tx1"/>
                </a:solidFill>
              </a:rPr>
              <a:t>In R15 regarding EN-DC and SA tests, RAN4 only defines RRM test cases that are captured in the agreed test case list in phase I, II, III and </a:t>
            </a:r>
            <a:r>
              <a:rPr lang="en-US" sz="2400" dirty="0" smtClean="0">
                <a:solidFill>
                  <a:schemeClr val="tx1"/>
                </a:solidFill>
              </a:rPr>
              <a:t>IV. </a:t>
            </a:r>
            <a:r>
              <a:rPr lang="en-US" sz="2400" dirty="0">
                <a:solidFill>
                  <a:schemeClr val="tx1"/>
                </a:solidFill>
              </a:rPr>
              <a:t>(in Annex A)</a:t>
            </a:r>
          </a:p>
          <a:p>
            <a:pPr algn="l"/>
            <a:endParaRPr lang="en-US" sz="21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95536" y="-99392"/>
            <a:ext cx="84969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Agreements on RAN4 RRM testing scope</a:t>
            </a:r>
          </a:p>
        </p:txBody>
      </p:sp>
    </p:spTree>
    <p:extLst>
      <p:ext uri="{BB962C8B-B14F-4D97-AF65-F5344CB8AC3E}">
        <p14:creationId xmlns:p14="http://schemas.microsoft.com/office/powerpoint/2010/main" val="31463384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100031"/>
              </p:ext>
            </p:extLst>
          </p:nvPr>
        </p:nvGraphicFramePr>
        <p:xfrm>
          <a:off x="530257" y="1105860"/>
          <a:ext cx="7777115" cy="49514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504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713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519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7810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3033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3033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714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Test case group number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Test purpose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Company for CR editor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Section in spec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AoA setup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Introduced in TS38.133 or not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EN-DC cell search and L1 measurement period 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Huawei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TS38.133 A.4.6.1/A.5.6.1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 AoA in non-DRX, Rests are with 1 AoA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SA cell search and L1 measurement period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Huawei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TS38.133 A.6.6.1/A.7.6.1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 AoA in non-DRX, Rests are with 1 AoA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4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EN-DC Timing accuracy and adjustment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Qualcomm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TS38.133 A.4.4.1/A.5.4.1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Setup#1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4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4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SA Timing accuracy and adjustment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Qualcomm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TS38.133 A.6.4.1/A.7.4.1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Setup#1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974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EN-DC TA accuracy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Intel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TS38.133 A.4.4.3/A.5.4.3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Setup#1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64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6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SA TA accuracy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Intel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TS38.133 A.6.4.3/A.7.4.3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Setup#1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7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EN-DC SSB RLM for PSCell IS and OOS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Mediatek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TS38.133 A.4.5.1/A.5.5.1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 AoA in only non-DRX. Rests are with 1AoA.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SA SSB RLM for PCell IS and OOS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Mediatek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TS38.133 A.6.5.1/A.7.5.1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2 AoA in only non-DRX. Rests are with 1AoA.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5344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Random access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Samsung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TS38.133 A.4.3.2.2/A.5.3.2.2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/A.6.3.2.2/A7.3.2.2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TBD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Intra-frequency RSRP accuracy for FR1 and FR2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Ericsson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TS38.133 A.4.7.1.1/A.5.7.1.1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/A.6.7.1.1/A7.7.1.1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TBD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6974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EN-DC SCell activation/deactivation delay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Nokia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TS38.133 A.4.5.3/A.5.5.3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Setup#1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664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13A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EN-DC CSI RLM for PSCell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Nokia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TS38.133 A.4.5.1/A.5.5.1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TBD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6974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13B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SA CSI RLM for PCell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Nokia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TS38.133 A.6.5.1/A.7.5.1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TBD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664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14A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EN-DC interruptions due to DRX transition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CATT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TS38.133 A.4.5.2.1/A.5.5.2.1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Setup#1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14B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EN-DC interruptions due to deactivated SCell operations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CATT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TS38.133 A.4.5.2.1/A.5.5.2.1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Setup#1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5344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17A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FFFF00"/>
                          </a:highlight>
                        </a:rPr>
                        <a:t>Serving NR PSCell and target E-UTRA inter-frequency measurement with LTE PCell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Ericsson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FFFF00"/>
                          </a:highlight>
                        </a:rPr>
                        <a:t>TBD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FFFF00"/>
                          </a:highlight>
                        </a:rPr>
                        <a:t>Setup#1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FFFF00"/>
                          </a:highlight>
                        </a:rPr>
                        <a:t>No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17B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FFFF00"/>
                          </a:highlight>
                        </a:rPr>
                        <a:t>NR Pcell with target inter-RAT E-UTRA measurement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Ericsson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A.6.6.3.2, A.6.6.3.2.1, A.6.6.3.2.2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Setup#1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664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18A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EN-DC NR inter-frequency measurement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Intel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TS38.133 A.4.6.2/A.5.6.2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TBD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69744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18B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SA NR inter-frequency measurement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Intel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TS38.133 A.6.6.2/A.7.6.2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TBD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19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Inter-frequency RSRP accuracy for FR1 and FR2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Huawei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TS38.133 A.4.7.1.2/A.5.7.1.2</a:t>
                      </a:r>
                      <a:endParaRPr lang="en-US" sz="9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/A.6.7.1.2/A.7.7.1.2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TBD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25146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strike="sngStrike">
                          <a:solidFill>
                            <a:srgbClr val="FF0000"/>
                          </a:solidFill>
                          <a:effectLst/>
                        </a:rPr>
                        <a:t>20A</a:t>
                      </a:r>
                      <a:endParaRPr lang="en-US" sz="900" strike="sng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strike="sngStrike" dirty="0">
                          <a:solidFill>
                            <a:srgbClr val="FF0000"/>
                          </a:solidFill>
                          <a:effectLst/>
                        </a:rPr>
                        <a:t>EN-DC interruptions at UL carrier RRC reconfiguration</a:t>
                      </a:r>
                      <a:endParaRPr lang="en-US" sz="9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strike="sngStrike">
                          <a:solidFill>
                            <a:srgbClr val="FF0000"/>
                          </a:solidFill>
                          <a:effectLst/>
                        </a:rPr>
                        <a:t>Huawei</a:t>
                      </a:r>
                      <a:endParaRPr lang="en-US" sz="900" strike="sng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strike="sngStrike">
                          <a:solidFill>
                            <a:srgbClr val="FF0000"/>
                          </a:solidFill>
                          <a:effectLst/>
                        </a:rPr>
                        <a:t>TS38.133 A.4.5.2.7/A.5.5.2.7</a:t>
                      </a:r>
                      <a:endParaRPr lang="en-US" sz="900" strike="sng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strike="sngStrike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Setup#1</a:t>
                      </a:r>
                      <a:endParaRPr lang="en-US" sz="900" strike="sngStrike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strike="sngStrike" dirty="0">
                          <a:solidFill>
                            <a:srgbClr val="FF0000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9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6647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20B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EN-DC interruptions due to active BWP switching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Nokia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TS38.133 A.4.5.6.1/A.5.5.6.1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  <a:highlight>
                            <a:srgbClr val="00FF00"/>
                          </a:highlight>
                        </a:rPr>
                        <a:t>Setup#1</a:t>
                      </a:r>
                      <a:endParaRPr lang="en-US" sz="9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9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36581" marR="36581" marT="0" marB="0"/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95736" y="260648"/>
            <a:ext cx="4247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800" dirty="0">
                <a:latin typeface="+mj-lt"/>
                <a:ea typeface="+mj-ea"/>
                <a:cs typeface="+mj-cs"/>
              </a:rPr>
              <a:t>Annex A: Test case – Phase I</a:t>
            </a:r>
          </a:p>
        </p:txBody>
      </p:sp>
    </p:spTree>
    <p:extLst>
      <p:ext uri="{BB962C8B-B14F-4D97-AF65-F5344CB8AC3E}">
        <p14:creationId xmlns:p14="http://schemas.microsoft.com/office/powerpoint/2010/main" val="221005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67152" y="404664"/>
            <a:ext cx="4336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800" dirty="0">
                <a:latin typeface="+mj-lt"/>
                <a:ea typeface="+mj-ea"/>
                <a:cs typeface="+mj-cs"/>
              </a:rPr>
              <a:t>Annex A: Test case – Phase II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6383052"/>
              </p:ext>
            </p:extLst>
          </p:nvPr>
        </p:nvGraphicFramePr>
        <p:xfrm>
          <a:off x="692281" y="1295308"/>
          <a:ext cx="7886700" cy="4861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125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316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580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010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3063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3410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48006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Test case group number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Test purpose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Company for CR editor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Section in spec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AoA setup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Introduced in TS38.133 or not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21A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SA interruptions at SCell addition/release/activation/deactivation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CATT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TS38.133 A.6.5.2.1/A.7.5.2.1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Setup#1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strike="sngStrike">
                          <a:solidFill>
                            <a:srgbClr val="7030A0"/>
                          </a:solidFill>
                          <a:effectLst/>
                        </a:rPr>
                        <a:t>21B</a:t>
                      </a:r>
                      <a:endParaRPr lang="en-US" sz="1200" strike="sngStrike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strike="sngStrike">
                          <a:solidFill>
                            <a:srgbClr val="7030A0"/>
                          </a:solidFill>
                          <a:effectLst/>
                        </a:rPr>
                        <a:t>SA interruptions at UL carrier RRC reconfiguration</a:t>
                      </a:r>
                      <a:endParaRPr lang="en-US" sz="1200" strike="sngStrike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strike="sngStrike">
                          <a:solidFill>
                            <a:srgbClr val="7030A0"/>
                          </a:solidFill>
                          <a:effectLst/>
                        </a:rPr>
                        <a:t>Ericsson</a:t>
                      </a:r>
                      <a:endParaRPr lang="en-US" sz="1200" strike="sngStrike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strike="sngStrike">
                          <a:solidFill>
                            <a:srgbClr val="7030A0"/>
                          </a:solidFill>
                          <a:effectLst/>
                        </a:rPr>
                        <a:t>TS38.133 A.6.5.2.1/A.7.5.2.1</a:t>
                      </a:r>
                      <a:endParaRPr lang="en-US" sz="1200" strike="sngStrike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strike="sngStrike">
                          <a:solidFill>
                            <a:srgbClr val="7030A0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Setup#1</a:t>
                      </a:r>
                      <a:endParaRPr lang="en-US" sz="1200" strike="sngStrike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strike="sngStrike" dirty="0">
                          <a:solidFill>
                            <a:srgbClr val="7030A0"/>
                          </a:solidFill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1200" strike="sngStrike" dirty="0">
                        <a:solidFill>
                          <a:srgbClr val="7030A0"/>
                        </a:solidFill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21C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SA interruptions due to Active BWP switching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CATT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TS38.133 A.6.5.2.1/A.7.5.2.1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Setup#1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26A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NR-NR Handovers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Intel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TS38.133 A.6.3.1/A.7.3.1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TBD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26B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NR handovers to other RATs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ZTE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TS38.133 A.6.3.1/A.7.3.1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Setup#1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Beam management: L1-RSRP reporting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Huawei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A.5.7.4/ A.6.7.4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TBD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29B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Beam management: Beam failure detection and link recovery procedure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Nokia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A.5.5.5/ A.6.5.5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TBD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Intra-freq RSRQ accuracy for FR1 and FR2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LGE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TS38.133 A.4.7.2/ A.5.7.2/A.6.7.2/A.7.7.2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TBD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Inter-freq RSRQ accuracy for FR1 and FR2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Samsung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TS38.133 A.4.7.2/ A.5.7.2/A.6.7.2/A.7.7.2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TBD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BWP switching interruptions on E-UTRA serving cells in EN-DC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Mediatek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TS38.133 A4.5.6.1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Setup#1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BWP switching delay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Mediatek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TS38.133 A.4.5.6/A.5.5.6/</a:t>
                      </a:r>
                      <a:endParaRPr lang="en-US" sz="12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A.6.5.6/A.7.5.6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Setup#1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NR PSCell addition and release in EN-DC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Qualcomm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TS36.133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TBD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UL carrier RRC reconfiguration delay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Huawei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TS38.133 A.4.5.4/A.5.5.4/</a:t>
                      </a:r>
                      <a:endParaRPr lang="en-US" sz="1200">
                        <a:effectLst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A.6.5.4/A.7.5.4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N/A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38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SA RRC_Idle/inactive cell reselection NR to NR (FR1)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TS38.133 A.6.1.1/A.6.2.1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N/A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39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SA RRC Idle/inactive cell reselection NR to E-UTRAN (FR1)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TS38.133 A.6.1.1/A.6.2.1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highlight>
                            <a:srgbClr val="00FF00"/>
                          </a:highlight>
                        </a:rPr>
                        <a:t>N/A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highlight>
                            <a:srgbClr val="00FF00"/>
                          </a:highlight>
                        </a:rPr>
                        <a:t>Yes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2298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23728" y="332656"/>
            <a:ext cx="44267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800" dirty="0">
                <a:latin typeface="+mj-lt"/>
                <a:ea typeface="+mj-ea"/>
                <a:cs typeface="+mj-cs"/>
              </a:rPr>
              <a:t>Annex A: Test case – Phase III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557950" y="1275650"/>
          <a:ext cx="7886701" cy="3352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34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6190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1709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6625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4168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200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Test case number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Test purpose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Note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Responsible company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Introduced in TS38.133 or not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EN-DC SFTD measurement delay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SFTD is only measured before NR PSCell addition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Ericsson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No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20C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EN-DC interruptions due to measurement on deactivated </a:t>
                      </a:r>
                      <a:r>
                        <a:rPr lang="en-US" sz="1100" dirty="0" err="1">
                          <a:effectLst/>
                        </a:rPr>
                        <a:t>SCell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EN-DC CA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Nokia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No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21D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SA interruptions due to measurement on deactivated SCell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SA CA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Nokia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No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EN-DC/SA SSB RLM scheduling restriction and impact on mobility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Resource overlapping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Huawei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No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27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RRC Re-establishment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TS38.133 A.6.3.2.1/A.7.3.2.1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Huawei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No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28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RRC Release with redirection to NR/E-UTRAN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TS38.133 A.6.3.2.3/A.7.3.2.3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Intel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No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EN-DC SFTD measurement accuracy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SFTD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ZTE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No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38A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EN-DC MTTD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MTTD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Ericsson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No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6002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38B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NR CA MTTD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MTTD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Ericsson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No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39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EN-DC/SA beam failure detection and recovery and scheduling restriction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Resource overlapping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Nokia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highlight>
                            <a:srgbClr val="FFFF00"/>
                          </a:highlight>
                        </a:rPr>
                        <a:t>No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40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SA/EN-DC SS-SINR measurement accuracies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SS-SINR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Mediatek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highlight>
                            <a:srgbClr val="FFFF00"/>
                          </a:highlight>
                        </a:rPr>
                        <a:t>No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51435" marR="51435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2511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23728" y="548680"/>
            <a:ext cx="44507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800" dirty="0">
                <a:latin typeface="+mj-lt"/>
                <a:ea typeface="+mj-ea"/>
                <a:cs typeface="+mj-cs"/>
              </a:rPr>
              <a:t>Annex A: Test case – Phase IV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227756"/>
              </p:ext>
            </p:extLst>
          </p:nvPr>
        </p:nvGraphicFramePr>
        <p:xfrm>
          <a:off x="467544" y="1124744"/>
          <a:ext cx="7886701" cy="28803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6093"/>
                <a:gridCol w="2321993"/>
                <a:gridCol w="1706067"/>
                <a:gridCol w="1510523"/>
                <a:gridCol w="1672025"/>
              </a:tblGrid>
              <a:tr h="480053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Test case number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Test purpose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Note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>
                          <a:effectLst/>
                        </a:rPr>
                        <a:t>CR approval</a:t>
                      </a:r>
                      <a:endParaRPr lang="en-US" sz="1600">
                        <a:effectLst/>
                        <a:latin typeface="CG Times (WN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Responsible company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2003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TCI switch delay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subject to core requirements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Subject to core requirements; 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Qualcomm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2003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43A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SA NR inter-RAT E-UTRAN RSRP measurement accuracy test cases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section A.6.7.1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#90bis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Huawei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2003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43B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SA NR inter-RAT E-UTRAN RSRQ measurement accuracy test cases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section A.6.7.2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#90bis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Huawei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2003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43C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SA NR inter-RAT E-UTRAN SINR measurement accuracy test cases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section A.6.7.3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#90bis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Huawei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2003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46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E-UTRAN cell reselection to NR target cell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section A.8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#90bis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Nokia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2003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47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E-UTRAN inter-RAT NR cell search and measurement delay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section A.8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#90bis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Ericsson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60018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48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E-UTRAN inter-RAT NR handover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section A.8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#90bis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Intel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20036"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49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E-UTRAN inter-RAT NR measurement accuracy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section A.8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#90bis</a:t>
                      </a:r>
                      <a:endParaRPr lang="en-US" sz="12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MTK</a:t>
                      </a:r>
                      <a:endParaRPr lang="en-US" sz="1200" kern="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55008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7726</TotalTime>
  <Words>1323</Words>
  <Application>Microsoft Office PowerPoint</Application>
  <PresentationFormat>On-screen Show (4:3)</PresentationFormat>
  <Paragraphs>405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20" baseType="lpstr">
      <vt:lpstr>CG Times (WN)</vt:lpstr>
      <vt:lpstr>MS Mincho</vt:lpstr>
      <vt:lpstr>MS PGothic</vt:lpstr>
      <vt:lpstr>SimSun</vt:lpstr>
      <vt:lpstr>SimSun</vt:lpstr>
      <vt:lpstr>Arial</vt:lpstr>
      <vt:lpstr>Calibri</vt:lpstr>
      <vt:lpstr>Courier New</vt:lpstr>
      <vt:lpstr>Symbol</vt:lpstr>
      <vt:lpstr>Times New Roman</vt:lpstr>
      <vt:lpstr>Wingdings</vt:lpstr>
      <vt:lpstr>Office テーマ</vt:lpstr>
      <vt:lpstr>Way forward on R15 NR RRM scope</vt:lpstr>
      <vt:lpstr>Background: Rel-15 Work Item Exception for New Radio Access Technology – Core in RP-182791</vt:lpstr>
      <vt:lpstr>Agreements on RAN4 RRM scope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Intel</cp:lastModifiedBy>
  <cp:revision>349</cp:revision>
  <dcterms:created xsi:type="dcterms:W3CDTF">2017-01-18T16:32:26Z</dcterms:created>
  <dcterms:modified xsi:type="dcterms:W3CDTF">2019-02-28T18:10:21Z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fad8ecf9-f734-4506-9405-4d120382aea4</vt:lpwstr>
  </property>
  <property fmtid="{D5CDD505-2E9C-101B-9397-08002B2CF9AE}" pid="4" name="CTP_TimeStamp">
    <vt:lpwstr>2019-02-28 18:10:21Z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  <property fmtid="{D5CDD505-2E9C-101B-9397-08002B2CF9AE}" pid="9" name="_2015_ms_pID_725343">
    <vt:lpwstr>(2)xdRTfd3FNNcEU3hMwk5ZubyBDXm6Od2WYjNvGiGT5qRkDohD8YLAs+oBq/I296OjUhqzct+b
l+0WmGxpAdBlFCJz0lwBlqRZ8u38UwTsty5oTd/Qr4VtQ3UJAWJlWxLBzg+lu8ZdrPjR4u7t
I6tpKvfw+114wxx9BWpgNTiLNfJm0Hv9h/LukstOAe7sM3V0XNCgdLotjBUJa48ra89+5YyV
21mRPn0mFLsG3baTmI</vt:lpwstr>
  </property>
  <property fmtid="{D5CDD505-2E9C-101B-9397-08002B2CF9AE}" pid="10" name="_2015_ms_pID_7253431">
    <vt:lpwstr>FBV3IaMv43kvuB336s6mU5AMPbbsZVks63kwome17lE8AY3vDJVoC2
MLOIhOkxtCf8sRXQGFkrY9EEg4pwW6tzIDcAqGFAFg5g1ncOkNlkM/OMfLy8rv0EL2sqXiLA
eiy6dteJPrmvX2mykCQa1V7MfZAqkXaakqyfItg63XpF7nRkOTvqWENtVQATAeCZhsCv+wsQ
Wn3p4HxjYd+aev+P</vt:lpwstr>
  </property>
</Properties>
</file>