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0" r:id="rId3"/>
    <p:sldId id="283" r:id="rId4"/>
    <p:sldId id="285" r:id="rId5"/>
    <p:sldId id="286" r:id="rId6"/>
    <p:sldId id="284" r:id="rId7"/>
    <p:sldId id="274" r:id="rId8"/>
    <p:sldId id="275" r:id="rId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1176" autoAdjust="0"/>
  </p:normalViewPr>
  <p:slideViewPr>
    <p:cSldViewPr>
      <p:cViewPr varScale="1">
        <p:scale>
          <a:sx n="97" d="100"/>
          <a:sy n="97" d="100"/>
        </p:scale>
        <p:origin x="1392"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ueller, Axel (Nokia - FR/Paris-Saclay)" userId="6b065ed8-40bf-4bd7-b1e4-242bb2fb76f9" providerId="ADAL" clId="{2BCF145C-01C5-4281-B86F-0517D75D181D}"/>
    <pc:docChg chg="modSld">
      <pc:chgData name="Mueller, Axel (Nokia - FR/Paris-Saclay)" userId="6b065ed8-40bf-4bd7-b1e4-242bb2fb76f9" providerId="ADAL" clId="{2BCF145C-01C5-4281-B86F-0517D75D181D}" dt="2019-02-13T13:59:47.939" v="12" actId="14734"/>
      <pc:docMkLst>
        <pc:docMk/>
      </pc:docMkLst>
      <pc:sldChg chg="modSp">
        <pc:chgData name="Mueller, Axel (Nokia - FR/Paris-Saclay)" userId="6b065ed8-40bf-4bd7-b1e4-242bb2fb76f9" providerId="ADAL" clId="{2BCF145C-01C5-4281-B86F-0517D75D181D}" dt="2019-02-13T13:59:47.939" v="12" actId="14734"/>
        <pc:sldMkLst>
          <pc:docMk/>
          <pc:sldMk cId="1155485847" sldId="284"/>
        </pc:sldMkLst>
        <pc:graphicFrameChg chg="modGraphic">
          <ac:chgData name="Mueller, Axel (Nokia - FR/Paris-Saclay)" userId="6b065ed8-40bf-4bd7-b1e4-242bb2fb76f9" providerId="ADAL" clId="{2BCF145C-01C5-4281-B86F-0517D75D181D}" dt="2019-02-13T13:59:47.939" v="12" actId="14734"/>
          <ac:graphicFrameMkLst>
            <pc:docMk/>
            <pc:sldMk cId="1155485847" sldId="284"/>
            <ac:graphicFrameMk id="7" creationId="{1BA2E5A4-7C12-422B-8E26-128DC41D40B4}"/>
          </ac:graphicFrameMkLst>
        </pc:graphicFrameChg>
      </pc:sldChg>
      <pc:sldChg chg="modSp">
        <pc:chgData name="Mueller, Axel (Nokia - FR/Paris-Saclay)" userId="6b065ed8-40bf-4bd7-b1e4-242bb2fb76f9" providerId="ADAL" clId="{2BCF145C-01C5-4281-B86F-0517D75D181D}" dt="2019-02-13T13:59:20.354" v="5" actId="20577"/>
        <pc:sldMkLst>
          <pc:docMk/>
          <pc:sldMk cId="1149172714" sldId="285"/>
        </pc:sldMkLst>
        <pc:spChg chg="mod">
          <ac:chgData name="Mueller, Axel (Nokia - FR/Paris-Saclay)" userId="6b065ed8-40bf-4bd7-b1e4-242bb2fb76f9" providerId="ADAL" clId="{2BCF145C-01C5-4281-B86F-0517D75D181D}" dt="2019-02-13T13:59:20.354" v="5" actId="20577"/>
          <ac:spMkLst>
            <pc:docMk/>
            <pc:sldMk cId="1149172714" sldId="285"/>
            <ac:spMk id="2" creationId="{6EBE249A-01D6-48D5-8273-12BE6DC410B3}"/>
          </ac:spMkLst>
        </pc:spChg>
      </pc:sldChg>
    </pc:docChg>
  </pc:docChgLst>
  <pc:docChgLst>
    <pc:chgData name="Mueller, Axel (Nokia - FR/Paris-Saclay)" userId="6b065ed8-40bf-4bd7-b1e4-242bb2fb76f9" providerId="ADAL" clId="{5C12C807-0F41-4F88-B5EF-C68FCD246F3E}"/>
    <pc:docChg chg="undo custSel delSld modSld">
      <pc:chgData name="Mueller, Axel (Nokia - FR/Paris-Saclay)" userId="6b065ed8-40bf-4bd7-b1e4-242bb2fb76f9" providerId="ADAL" clId="{5C12C807-0F41-4F88-B5EF-C68FCD246F3E}" dt="2018-11-15T18:57:57.879" v="187" actId="478"/>
      <pc:docMkLst>
        <pc:docMk/>
      </pc:docMkLst>
      <pc:sldChg chg="modSp">
        <pc:chgData name="Mueller, Axel (Nokia - FR/Paris-Saclay)" userId="6b065ed8-40bf-4bd7-b1e4-242bb2fb76f9" providerId="ADAL" clId="{5C12C807-0F41-4F88-B5EF-C68FCD246F3E}" dt="2018-11-15T03:56:32.984" v="1" actId="20577"/>
        <pc:sldMkLst>
          <pc:docMk/>
          <pc:sldMk cId="0" sldId="256"/>
        </pc:sldMkLst>
        <pc:spChg chg="mod">
          <ac:chgData name="Mueller, Axel (Nokia - FR/Paris-Saclay)" userId="6b065ed8-40bf-4bd7-b1e4-242bb2fb76f9" providerId="ADAL" clId="{5C12C807-0F41-4F88-B5EF-C68FCD246F3E}" dt="2018-11-15T03:56:32.984" v="1" actId="20577"/>
          <ac:spMkLst>
            <pc:docMk/>
            <pc:sldMk cId="0" sldId="256"/>
            <ac:spMk id="9" creationId="{52A9A88A-35BF-419E-B5BF-1BB21DAAB3F8}"/>
          </ac:spMkLst>
        </pc:spChg>
      </pc:sldChg>
    </pc:docChg>
  </pc:docChgLst>
  <pc:docChgLst>
    <pc:chgData name="Mueller, Axel (Nokia - FR/Paris-Saclay)" userId="6b065ed8-40bf-4bd7-b1e4-242bb2fb76f9" providerId="ADAL" clId="{94041253-A5CB-4812-99B2-1A48EB295BFE}"/>
    <pc:docChg chg="custSel delSld modSld">
      <pc:chgData name="Mueller, Axel (Nokia - FR/Paris-Saclay)" userId="6b065ed8-40bf-4bd7-b1e4-242bb2fb76f9" providerId="ADAL" clId="{94041253-A5CB-4812-99B2-1A48EB295BFE}" dt="2018-11-15T19:08:46.572" v="64" actId="13926"/>
      <pc:docMkLst>
        <pc:docMk/>
      </pc:docMkLst>
      <pc:sldChg chg="modSp">
        <pc:chgData name="Mueller, Axel (Nokia - FR/Paris-Saclay)" userId="6b065ed8-40bf-4bd7-b1e4-242bb2fb76f9" providerId="ADAL" clId="{94041253-A5CB-4812-99B2-1A48EB295BFE}" dt="2018-11-15T19:05:57.137" v="4" actId="20577"/>
        <pc:sldMkLst>
          <pc:docMk/>
          <pc:sldMk cId="0" sldId="256"/>
        </pc:sldMkLst>
        <pc:spChg chg="mod">
          <ac:chgData name="Mueller, Axel (Nokia - FR/Paris-Saclay)" userId="6b065ed8-40bf-4bd7-b1e4-242bb2fb76f9" providerId="ADAL" clId="{94041253-A5CB-4812-99B2-1A48EB295BFE}" dt="2018-11-15T19:05:57.137" v="4" actId="20577"/>
          <ac:spMkLst>
            <pc:docMk/>
            <pc:sldMk cId="0" sldId="256"/>
            <ac:spMk id="9" creationId="{52A9A88A-35BF-419E-B5BF-1BB21DAAB3F8}"/>
          </ac:spMkLst>
        </pc:spChg>
      </pc:sldChg>
      <pc:sldChg chg="modSp">
        <pc:chgData name="Mueller, Axel (Nokia - FR/Paris-Saclay)" userId="6b065ed8-40bf-4bd7-b1e4-242bb2fb76f9" providerId="ADAL" clId="{94041253-A5CB-4812-99B2-1A48EB295BFE}" dt="2018-11-15T19:08:46.572" v="64" actId="13926"/>
        <pc:sldMkLst>
          <pc:docMk/>
          <pc:sldMk cId="451195947" sldId="275"/>
        </pc:sldMkLst>
        <pc:graphicFrameChg chg="modGraphic">
          <ac:chgData name="Mueller, Axel (Nokia - FR/Paris-Saclay)" userId="6b065ed8-40bf-4bd7-b1e4-242bb2fb76f9" providerId="ADAL" clId="{94041253-A5CB-4812-99B2-1A48EB295BFE}" dt="2018-11-15T19:08:46.572" v="64" actId="13926"/>
          <ac:graphicFrameMkLst>
            <pc:docMk/>
            <pc:sldMk cId="451195947" sldId="275"/>
            <ac:graphicFrameMk id="5" creationId="{0C0B0D50-D6C2-40A9-B1A7-4865EB65F3A0}"/>
          </ac:graphicFrameMkLst>
        </pc:graphicFrameChg>
      </pc:sldChg>
    </pc:docChg>
  </pc:docChgLst>
  <pc:docChgLst>
    <pc:chgData name="Mueller, Axel (Nokia - FR/Paris-Saclay)" userId="6b065ed8-40bf-4bd7-b1e4-242bb2fb76f9" providerId="ADAL" clId="{356B1667-026C-4D93-8213-AEB91D014851}"/>
    <pc:docChg chg="undo custSel addSld delSld modSld">
      <pc:chgData name="Mueller, Axel (Nokia - FR/Paris-Saclay)" userId="6b065ed8-40bf-4bd7-b1e4-242bb2fb76f9" providerId="ADAL" clId="{356B1667-026C-4D93-8213-AEB91D014851}" dt="2018-11-15T01:32:09.925" v="315" actId="20577"/>
      <pc:docMkLst>
        <pc:docMk/>
      </pc:docMkLst>
    </pc:docChg>
  </pc:docChgLst>
  <pc:docChgLst>
    <pc:chgData name="Mueller, Axel (Nokia - FR/Paris-Saclay)" userId="6b065ed8-40bf-4bd7-b1e4-242bb2fb76f9" providerId="ADAL" clId="{5B24F344-D4FB-4198-B2FE-45853F91C86F}"/>
    <pc:docChg chg="undo redo custSel addSld modSld">
      <pc:chgData name="Mueller, Axel (Nokia - FR/Paris-Saclay)" userId="6b065ed8-40bf-4bd7-b1e4-242bb2fb76f9" providerId="ADAL" clId="{5B24F344-D4FB-4198-B2FE-45853F91C86F}" dt="2018-11-15T02:39:06.258" v="169" actId="20577"/>
      <pc:docMkLst>
        <pc:docMk/>
      </pc:docMkLst>
    </pc:docChg>
  </pc:docChgLst>
  <pc:docChgLst>
    <pc:chgData name="Mueller, Axel (Nokia - FR/Paris-Saclay)" userId="6b065ed8-40bf-4bd7-b1e4-242bb2fb76f9" providerId="ADAL" clId="{C4C6A677-DFD3-4EDE-A8C2-8FA56A782275}"/>
    <pc:docChg chg="undo custSel addSld delSld modSld sldOrd">
      <pc:chgData name="Mueller, Axel (Nokia - FR/Paris-Saclay)" userId="6b065ed8-40bf-4bd7-b1e4-242bb2fb76f9" providerId="ADAL" clId="{C4C6A677-DFD3-4EDE-A8C2-8FA56A782275}" dt="2019-02-07T17:37:58.252" v="733" actId="27636"/>
      <pc:docMkLst>
        <pc:docMk/>
      </pc:docMkLst>
      <pc:sldChg chg="modSp">
        <pc:chgData name="Mueller, Axel (Nokia - FR/Paris-Saclay)" userId="6b065ed8-40bf-4bd7-b1e4-242bb2fb76f9" providerId="ADAL" clId="{C4C6A677-DFD3-4EDE-A8C2-8FA56A782275}" dt="2019-02-07T17:15:55.941" v="53"/>
        <pc:sldMkLst>
          <pc:docMk/>
          <pc:sldMk cId="0" sldId="256"/>
        </pc:sldMkLst>
        <pc:spChg chg="mod">
          <ac:chgData name="Mueller, Axel (Nokia - FR/Paris-Saclay)" userId="6b065ed8-40bf-4bd7-b1e4-242bb2fb76f9" providerId="ADAL" clId="{C4C6A677-DFD3-4EDE-A8C2-8FA56A782275}" dt="2019-02-07T17:15:55.941" v="53"/>
          <ac:spMkLst>
            <pc:docMk/>
            <pc:sldMk cId="0" sldId="256"/>
            <ac:spMk id="6" creationId="{E1B215AF-ED6A-4C79-9A91-7E25535AC09D}"/>
          </ac:spMkLst>
        </pc:spChg>
        <pc:spChg chg="mod">
          <ac:chgData name="Mueller, Axel (Nokia - FR/Paris-Saclay)" userId="6b065ed8-40bf-4bd7-b1e4-242bb2fb76f9" providerId="ADAL" clId="{C4C6A677-DFD3-4EDE-A8C2-8FA56A782275}" dt="2019-02-07T17:14:12.730" v="12" actId="207"/>
          <ac:spMkLst>
            <pc:docMk/>
            <pc:sldMk cId="0" sldId="256"/>
            <ac:spMk id="9" creationId="{52A9A88A-35BF-419E-B5BF-1BB21DAAB3F8}"/>
          </ac:spMkLst>
        </pc:spChg>
      </pc:sldChg>
      <pc:sldChg chg="modSp">
        <pc:chgData name="Mueller, Axel (Nokia - FR/Paris-Saclay)" userId="6b065ed8-40bf-4bd7-b1e4-242bb2fb76f9" providerId="ADAL" clId="{C4C6A677-DFD3-4EDE-A8C2-8FA56A782275}" dt="2019-02-07T17:26:00.624" v="234" actId="20578"/>
        <pc:sldMkLst>
          <pc:docMk/>
          <pc:sldMk cId="0" sldId="270"/>
        </pc:sldMkLst>
        <pc:spChg chg="mod">
          <ac:chgData name="Mueller, Axel (Nokia - FR/Paris-Saclay)" userId="6b065ed8-40bf-4bd7-b1e4-242bb2fb76f9" providerId="ADAL" clId="{C4C6A677-DFD3-4EDE-A8C2-8FA56A782275}" dt="2019-02-07T17:26:00.624" v="234" actId="20578"/>
          <ac:spMkLst>
            <pc:docMk/>
            <pc:sldMk cId="0" sldId="270"/>
            <ac:spMk id="3" creationId="{00000000-0000-0000-0000-000000000000}"/>
          </ac:spMkLst>
        </pc:spChg>
      </pc:sldChg>
      <pc:sldChg chg="modSp ord">
        <pc:chgData name="Mueller, Axel (Nokia - FR/Paris-Saclay)" userId="6b065ed8-40bf-4bd7-b1e4-242bb2fb76f9" providerId="ADAL" clId="{C4C6A677-DFD3-4EDE-A8C2-8FA56A782275}" dt="2019-02-07T17:31:42.859" v="483" actId="20577"/>
        <pc:sldMkLst>
          <pc:docMk/>
          <pc:sldMk cId="1253237493" sldId="283"/>
        </pc:sldMkLst>
        <pc:spChg chg="mod">
          <ac:chgData name="Mueller, Axel (Nokia - FR/Paris-Saclay)" userId="6b065ed8-40bf-4bd7-b1e4-242bb2fb76f9" providerId="ADAL" clId="{C4C6A677-DFD3-4EDE-A8C2-8FA56A782275}" dt="2019-02-07T17:18:13.908" v="79"/>
          <ac:spMkLst>
            <pc:docMk/>
            <pc:sldMk cId="1253237493" sldId="283"/>
            <ac:spMk id="2" creationId="{6EBE249A-01D6-48D5-8273-12BE6DC410B3}"/>
          </ac:spMkLst>
        </pc:spChg>
        <pc:spChg chg="mod">
          <ac:chgData name="Mueller, Axel (Nokia - FR/Paris-Saclay)" userId="6b065ed8-40bf-4bd7-b1e4-242bb2fb76f9" providerId="ADAL" clId="{C4C6A677-DFD3-4EDE-A8C2-8FA56A782275}" dt="2019-02-07T17:31:42.859" v="483" actId="20577"/>
          <ac:spMkLst>
            <pc:docMk/>
            <pc:sldMk cId="1253237493" sldId="283"/>
            <ac:spMk id="3" creationId="{9A54083B-33AA-4593-B0ED-46EB55189718}"/>
          </ac:spMkLst>
        </pc:spChg>
      </pc:sldChg>
      <pc:sldChg chg="addSp delSp modSp add">
        <pc:chgData name="Mueller, Axel (Nokia - FR/Paris-Saclay)" userId="6b065ed8-40bf-4bd7-b1e4-242bb2fb76f9" providerId="ADAL" clId="{C4C6A677-DFD3-4EDE-A8C2-8FA56A782275}" dt="2019-02-07T17:27:27.043" v="308" actId="20577"/>
        <pc:sldMkLst>
          <pc:docMk/>
          <pc:sldMk cId="1155485847" sldId="284"/>
        </pc:sldMkLst>
        <pc:spChg chg="mod">
          <ac:chgData name="Mueller, Axel (Nokia - FR/Paris-Saclay)" userId="6b065ed8-40bf-4bd7-b1e4-242bb2fb76f9" providerId="ADAL" clId="{C4C6A677-DFD3-4EDE-A8C2-8FA56A782275}" dt="2019-02-07T17:27:27.043" v="308" actId="20577"/>
          <ac:spMkLst>
            <pc:docMk/>
            <pc:sldMk cId="1155485847" sldId="284"/>
            <ac:spMk id="2" creationId="{E36D46E9-EF39-469C-8302-3B15A7F0654F}"/>
          </ac:spMkLst>
        </pc:spChg>
        <pc:graphicFrameChg chg="add del">
          <ac:chgData name="Mueller, Axel (Nokia - FR/Paris-Saclay)" userId="6b065ed8-40bf-4bd7-b1e4-242bb2fb76f9" providerId="ADAL" clId="{C4C6A677-DFD3-4EDE-A8C2-8FA56A782275}" dt="2019-02-07T17:22:00.945" v="180"/>
          <ac:graphicFrameMkLst>
            <pc:docMk/>
            <pc:sldMk cId="1155485847" sldId="284"/>
            <ac:graphicFrameMk id="3" creationId="{25CCDFD9-9BDD-4854-B6B4-3EB0880CCD53}"/>
          </ac:graphicFrameMkLst>
        </pc:graphicFrameChg>
        <pc:graphicFrameChg chg="del mod modGraphic">
          <ac:chgData name="Mueller, Axel (Nokia - FR/Paris-Saclay)" userId="6b065ed8-40bf-4bd7-b1e4-242bb2fb76f9" providerId="ADAL" clId="{C4C6A677-DFD3-4EDE-A8C2-8FA56A782275}" dt="2019-02-07T17:21:45.893" v="166" actId="478"/>
          <ac:graphicFrameMkLst>
            <pc:docMk/>
            <pc:sldMk cId="1155485847" sldId="284"/>
            <ac:graphicFrameMk id="4" creationId="{13ED4736-B648-4FBC-895E-623C30BF8974}"/>
          </ac:graphicFrameMkLst>
        </pc:graphicFrameChg>
        <pc:graphicFrameChg chg="add del">
          <ac:chgData name="Mueller, Axel (Nokia - FR/Paris-Saclay)" userId="6b065ed8-40bf-4bd7-b1e4-242bb2fb76f9" providerId="ADAL" clId="{C4C6A677-DFD3-4EDE-A8C2-8FA56A782275}" dt="2019-02-07T17:22:00.945" v="180"/>
          <ac:graphicFrameMkLst>
            <pc:docMk/>
            <pc:sldMk cId="1155485847" sldId="284"/>
            <ac:graphicFrameMk id="5" creationId="{CB0C9C47-41BA-4C35-B6FD-4C876790D970}"/>
          </ac:graphicFrameMkLst>
        </pc:graphicFrameChg>
        <pc:graphicFrameChg chg="add del">
          <ac:chgData name="Mueller, Axel (Nokia - FR/Paris-Saclay)" userId="6b065ed8-40bf-4bd7-b1e4-242bb2fb76f9" providerId="ADAL" clId="{C4C6A677-DFD3-4EDE-A8C2-8FA56A782275}" dt="2019-02-07T17:22:00.945" v="180"/>
          <ac:graphicFrameMkLst>
            <pc:docMk/>
            <pc:sldMk cId="1155485847" sldId="284"/>
            <ac:graphicFrameMk id="6" creationId="{4F4C51F1-162C-476F-B6E9-02C7721470D4}"/>
          </ac:graphicFrameMkLst>
        </pc:graphicFrameChg>
        <pc:graphicFrameChg chg="add mod modGraphic">
          <ac:chgData name="Mueller, Axel (Nokia - FR/Paris-Saclay)" userId="6b065ed8-40bf-4bd7-b1e4-242bb2fb76f9" providerId="ADAL" clId="{C4C6A677-DFD3-4EDE-A8C2-8FA56A782275}" dt="2019-02-07T17:25:01.376" v="233" actId="14734"/>
          <ac:graphicFrameMkLst>
            <pc:docMk/>
            <pc:sldMk cId="1155485847" sldId="284"/>
            <ac:graphicFrameMk id="7" creationId="{1BA2E5A4-7C12-422B-8E26-128DC41D40B4}"/>
          </ac:graphicFrameMkLst>
        </pc:graphicFrameChg>
        <pc:graphicFrameChg chg="add del mod">
          <ac:chgData name="Mueller, Axel (Nokia - FR/Paris-Saclay)" userId="6b065ed8-40bf-4bd7-b1e4-242bb2fb76f9" providerId="ADAL" clId="{C4C6A677-DFD3-4EDE-A8C2-8FA56A782275}" dt="2019-02-07T17:23:21.372" v="202" actId="478"/>
          <ac:graphicFrameMkLst>
            <pc:docMk/>
            <pc:sldMk cId="1155485847" sldId="284"/>
            <ac:graphicFrameMk id="8" creationId="{C17421C7-2150-4027-86B5-189B45E0A571}"/>
          </ac:graphicFrameMkLst>
        </pc:graphicFrameChg>
        <pc:graphicFrameChg chg="add del mod">
          <ac:chgData name="Mueller, Axel (Nokia - FR/Paris-Saclay)" userId="6b065ed8-40bf-4bd7-b1e4-242bb2fb76f9" providerId="ADAL" clId="{C4C6A677-DFD3-4EDE-A8C2-8FA56A782275}" dt="2019-02-07T17:23:18.416" v="201" actId="478"/>
          <ac:graphicFrameMkLst>
            <pc:docMk/>
            <pc:sldMk cId="1155485847" sldId="284"/>
            <ac:graphicFrameMk id="9" creationId="{7E6E28F4-E455-42F4-9F90-15B23A326B3D}"/>
          </ac:graphicFrameMkLst>
        </pc:graphicFrameChg>
      </pc:sldChg>
      <pc:sldChg chg="modSp add">
        <pc:chgData name="Mueller, Axel (Nokia - FR/Paris-Saclay)" userId="6b065ed8-40bf-4bd7-b1e4-242bb2fb76f9" providerId="ADAL" clId="{C4C6A677-DFD3-4EDE-A8C2-8FA56A782275}" dt="2019-02-07T17:36:08.885" v="564" actId="27636"/>
        <pc:sldMkLst>
          <pc:docMk/>
          <pc:sldMk cId="1149172714" sldId="285"/>
        </pc:sldMkLst>
        <pc:spChg chg="mod">
          <ac:chgData name="Mueller, Axel (Nokia - FR/Paris-Saclay)" userId="6b065ed8-40bf-4bd7-b1e4-242bb2fb76f9" providerId="ADAL" clId="{C4C6A677-DFD3-4EDE-A8C2-8FA56A782275}" dt="2019-02-07T17:20:24.440" v="165" actId="20577"/>
          <ac:spMkLst>
            <pc:docMk/>
            <pc:sldMk cId="1149172714" sldId="285"/>
            <ac:spMk id="2" creationId="{6EBE249A-01D6-48D5-8273-12BE6DC410B3}"/>
          </ac:spMkLst>
        </pc:spChg>
        <pc:spChg chg="mod">
          <ac:chgData name="Mueller, Axel (Nokia - FR/Paris-Saclay)" userId="6b065ed8-40bf-4bd7-b1e4-242bb2fb76f9" providerId="ADAL" clId="{C4C6A677-DFD3-4EDE-A8C2-8FA56A782275}" dt="2019-02-07T17:36:08.885" v="564" actId="27636"/>
          <ac:spMkLst>
            <pc:docMk/>
            <pc:sldMk cId="1149172714" sldId="285"/>
            <ac:spMk id="3" creationId="{9A54083B-33AA-4593-B0ED-46EB55189718}"/>
          </ac:spMkLst>
        </pc:spChg>
      </pc:sldChg>
      <pc:sldChg chg="modSp add">
        <pc:chgData name="Mueller, Axel (Nokia - FR/Paris-Saclay)" userId="6b065ed8-40bf-4bd7-b1e4-242bb2fb76f9" providerId="ADAL" clId="{C4C6A677-DFD3-4EDE-A8C2-8FA56A782275}" dt="2019-02-07T17:37:58.252" v="733" actId="27636"/>
        <pc:sldMkLst>
          <pc:docMk/>
          <pc:sldMk cId="728522203" sldId="286"/>
        </pc:sldMkLst>
        <pc:spChg chg="mod">
          <ac:chgData name="Mueller, Axel (Nokia - FR/Paris-Saclay)" userId="6b065ed8-40bf-4bd7-b1e4-242bb2fb76f9" providerId="ADAL" clId="{C4C6A677-DFD3-4EDE-A8C2-8FA56A782275}" dt="2019-02-07T17:20:18.919" v="163" actId="20577"/>
          <ac:spMkLst>
            <pc:docMk/>
            <pc:sldMk cId="728522203" sldId="286"/>
            <ac:spMk id="2" creationId="{6EBE249A-01D6-48D5-8273-12BE6DC410B3}"/>
          </ac:spMkLst>
        </pc:spChg>
        <pc:spChg chg="mod">
          <ac:chgData name="Mueller, Axel (Nokia - FR/Paris-Saclay)" userId="6b065ed8-40bf-4bd7-b1e4-242bb2fb76f9" providerId="ADAL" clId="{C4C6A677-DFD3-4EDE-A8C2-8FA56A782275}" dt="2019-02-07T17:37:58.252" v="733" actId="27636"/>
          <ac:spMkLst>
            <pc:docMk/>
            <pc:sldMk cId="728522203" sldId="286"/>
            <ac:spMk id="3" creationId="{9A54083B-33AA-4593-B0ED-46EB55189718}"/>
          </ac:spMkLst>
        </pc:spChg>
      </pc:sldChg>
    </pc:docChg>
  </pc:docChgLst>
  <pc:docChgLst>
    <pc:chgData name="Mueller, Axel (Nokia - FR/Paris-Saclay)" userId="6b065ed8-40bf-4bd7-b1e4-242bb2fb76f9" providerId="ADAL" clId="{0EEBE5E7-CA0F-488A-8265-12E16BFF1999}"/>
    <pc:docChg chg="modSld">
      <pc:chgData name="Mueller, Axel (Nokia - FR/Paris-Saclay)" userId="6b065ed8-40bf-4bd7-b1e4-242bb2fb76f9" providerId="ADAL" clId="{0EEBE5E7-CA0F-488A-8265-12E16BFF1999}" dt="2018-11-16T01:29:46.917" v="4" actId="20577"/>
      <pc:docMkLst>
        <pc:docMk/>
      </pc:docMkLst>
      <pc:sldChg chg="modSp">
        <pc:chgData name="Mueller, Axel (Nokia - FR/Paris-Saclay)" userId="6b065ed8-40bf-4bd7-b1e4-242bb2fb76f9" providerId="ADAL" clId="{0EEBE5E7-CA0F-488A-8265-12E16BFF1999}" dt="2018-11-16T01:29:46.917" v="4" actId="20577"/>
        <pc:sldMkLst>
          <pc:docMk/>
          <pc:sldMk cId="0" sldId="256"/>
        </pc:sldMkLst>
        <pc:spChg chg="mod">
          <ac:chgData name="Mueller, Axel (Nokia - FR/Paris-Saclay)" userId="6b065ed8-40bf-4bd7-b1e4-242bb2fb76f9" providerId="ADAL" clId="{0EEBE5E7-CA0F-488A-8265-12E16BFF1999}" dt="2018-11-16T01:29:46.917" v="4" actId="20577"/>
          <ac:spMkLst>
            <pc:docMk/>
            <pc:sldMk cId="0" sldId="256"/>
            <ac:spMk id="9" creationId="{52A9A88A-35BF-419E-B5BF-1BB21DAAB3F8}"/>
          </ac:spMkLst>
        </pc:spChg>
      </pc:sldChg>
    </pc:docChg>
  </pc:docChgLst>
  <pc:docChgLst>
    <pc:chgData name="Mueller, Axel (Nokia - FR/Paris-Saclay)" userId="6b065ed8-40bf-4bd7-b1e4-242bb2fb76f9" providerId="ADAL" clId="{0AB71CCD-E787-4C5A-A5C4-5E409545F48C}"/>
    <pc:docChg chg="modSld">
      <pc:chgData name="Mueller, Axel (Nokia - FR/Paris-Saclay)" userId="6b065ed8-40bf-4bd7-b1e4-242bb2fb76f9" providerId="ADAL" clId="{0AB71CCD-E787-4C5A-A5C4-5E409545F48C}" dt="2019-02-13T15:04:37.887" v="12" actId="6549"/>
      <pc:docMkLst>
        <pc:docMk/>
      </pc:docMkLst>
      <pc:sldChg chg="modSp">
        <pc:chgData name="Mueller, Axel (Nokia - FR/Paris-Saclay)" userId="6b065ed8-40bf-4bd7-b1e4-242bb2fb76f9" providerId="ADAL" clId="{0AB71CCD-E787-4C5A-A5C4-5E409545F48C}" dt="2019-02-13T15:04:37.887" v="12" actId="6549"/>
        <pc:sldMkLst>
          <pc:docMk/>
          <pc:sldMk cId="0" sldId="256"/>
        </pc:sldMkLst>
        <pc:spChg chg="mod">
          <ac:chgData name="Mueller, Axel (Nokia - FR/Paris-Saclay)" userId="6b065ed8-40bf-4bd7-b1e4-242bb2fb76f9" providerId="ADAL" clId="{0AB71CCD-E787-4C5A-A5C4-5E409545F48C}" dt="2019-02-13T15:04:37.887" v="12" actId="6549"/>
          <ac:spMkLst>
            <pc:docMk/>
            <pc:sldMk cId="0" sldId="256"/>
            <ac:spMk id="9" creationId="{52A9A88A-35BF-419E-B5BF-1BB21DAAB3F8}"/>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2019/2/13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2019/2/13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2019/2/13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2019/2/13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52A9A88A-35BF-419E-B5BF-1BB21DAAB3F8}"/>
              </a:ext>
            </a:extLst>
          </p:cNvPr>
          <p:cNvSpPr/>
          <p:nvPr/>
        </p:nvSpPr>
        <p:spPr>
          <a:xfrm>
            <a:off x="5453753" y="361631"/>
            <a:ext cx="3222703" cy="646331"/>
          </a:xfrm>
          <a:prstGeom prst="rect">
            <a:avLst/>
          </a:prstGeom>
        </p:spPr>
        <p:txBody>
          <a:bodyPr wrap="square">
            <a:spAutoFit/>
          </a:bodyPr>
          <a:lstStyle/>
          <a:p>
            <a:pPr algn="r"/>
            <a:r>
              <a:rPr lang="en-US" altLang="ja-JP" b="1" dirty="0"/>
              <a:t>R4-1900097</a:t>
            </a:r>
            <a:endParaRPr lang="en-US" altLang="ja-JP" b="1" dirty="0">
              <a:solidFill>
                <a:srgbClr val="FF0000"/>
              </a:solidFill>
            </a:endParaRPr>
          </a:p>
          <a:p>
            <a:pPr algn="r"/>
            <a:r>
              <a:rPr lang="en-US" altLang="ja-JP" b="1" dirty="0"/>
              <a:t>Document for:</a:t>
            </a:r>
            <a:r>
              <a:rPr lang="en-US" altLang="ja-JP" dirty="0"/>
              <a:t>	Approval</a:t>
            </a:r>
            <a:endParaRPr lang="ja-JP" altLang="en-US" dirty="0"/>
          </a:p>
        </p:txBody>
      </p:sp>
      <p:sp>
        <p:nvSpPr>
          <p:cNvPr id="6" name="Rectangle 5">
            <a:extLst>
              <a:ext uri="{FF2B5EF4-FFF2-40B4-BE49-F238E27FC236}">
                <a16:creationId xmlns:a16="http://schemas.microsoft.com/office/drawing/2014/main" id="{E1B215AF-ED6A-4C79-9A91-7E25535AC09D}"/>
              </a:ext>
            </a:extLst>
          </p:cNvPr>
          <p:cNvSpPr/>
          <p:nvPr/>
        </p:nvSpPr>
        <p:spPr>
          <a:xfrm>
            <a:off x="282499" y="328175"/>
            <a:ext cx="6096000" cy="923330"/>
          </a:xfrm>
          <a:prstGeom prst="rect">
            <a:avLst/>
          </a:prstGeom>
        </p:spPr>
        <p:txBody>
          <a:bodyPr>
            <a:spAutoFit/>
          </a:bodyPr>
          <a:lstStyle/>
          <a:p>
            <a:r>
              <a:rPr lang="en-US" altLang="ja-JP" b="1" dirty="0"/>
              <a:t>3GPP TSG-RAN WG4 RAN#90	</a:t>
            </a:r>
            <a:endParaRPr lang="ja-JP" altLang="ja-JP" dirty="0"/>
          </a:p>
          <a:p>
            <a:r>
              <a:rPr lang="en-GB" altLang="zh-CN" b="1" dirty="0"/>
              <a:t>Athens, Greece, 25th Feb – 1st Mar, 2019</a:t>
            </a:r>
            <a:endParaRPr lang="en-US" altLang="zh-CN" b="1" dirty="0"/>
          </a:p>
          <a:p>
            <a:r>
              <a:rPr lang="en-US" altLang="ja-JP" b="1" dirty="0"/>
              <a:t>Agenda: </a:t>
            </a:r>
            <a:r>
              <a:rPr lang="en-GB" b="1" dirty="0"/>
              <a:t>6.14.2.2</a:t>
            </a:r>
            <a:endParaRPr lang="en-US" altLang="ja-JP" b="1" dirty="0"/>
          </a:p>
        </p:txBody>
      </p:sp>
      <p:sp>
        <p:nvSpPr>
          <p:cNvPr id="14" name="Title 1">
            <a:extLst>
              <a:ext uri="{FF2B5EF4-FFF2-40B4-BE49-F238E27FC236}">
                <a16:creationId xmlns:a16="http://schemas.microsoft.com/office/drawing/2014/main" id="{1B9CF485-7454-41EA-9A82-F559C33A2B04}"/>
              </a:ext>
            </a:extLst>
          </p:cNvPr>
          <p:cNvSpPr>
            <a:spLocks noGrp="1"/>
          </p:cNvSpPr>
          <p:nvPr>
            <p:ph type="ctrTitle"/>
          </p:nvPr>
        </p:nvSpPr>
        <p:spPr>
          <a:xfrm>
            <a:off x="0" y="1685331"/>
            <a:ext cx="9144000" cy="2387600"/>
          </a:xfrm>
        </p:spPr>
        <p:txBody>
          <a:bodyPr/>
          <a:lstStyle/>
          <a:p>
            <a:r>
              <a:rPr lang="en-US" altLang="ja-JP" dirty="0">
                <a:latin typeface="+mn-lt"/>
              </a:rPr>
              <a:t>WF for NR PUSCH demodulation</a:t>
            </a:r>
            <a:endParaRPr lang="en-US" dirty="0">
              <a:latin typeface="+mn-lt"/>
            </a:endParaRPr>
          </a:p>
        </p:txBody>
      </p:sp>
      <p:sp>
        <p:nvSpPr>
          <p:cNvPr id="15" name="Subtitle 2">
            <a:extLst>
              <a:ext uri="{FF2B5EF4-FFF2-40B4-BE49-F238E27FC236}">
                <a16:creationId xmlns:a16="http://schemas.microsoft.com/office/drawing/2014/main" id="{BDDCA1A0-90A2-442A-B5F7-0914179929C5}"/>
              </a:ext>
            </a:extLst>
          </p:cNvPr>
          <p:cNvSpPr txBox="1">
            <a:spLocks/>
          </p:cNvSpPr>
          <p:nvPr/>
        </p:nvSpPr>
        <p:spPr>
          <a:xfrm>
            <a:off x="0" y="4425370"/>
            <a:ext cx="9144000" cy="1310268"/>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altLang="ja-JP" dirty="0">
                <a:solidFill>
                  <a:schemeClr val="tx1"/>
                </a:solidFill>
              </a:rPr>
              <a:t>Nokia, Nokia Shanghai Bell, […]</a:t>
            </a:r>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3" name="Content Placeholder 2"/>
          <p:cNvSpPr>
            <a:spLocks noGrp="1"/>
          </p:cNvSpPr>
          <p:nvPr>
            <p:ph idx="1"/>
          </p:nvPr>
        </p:nvSpPr>
        <p:spPr/>
        <p:txBody>
          <a:bodyPr>
            <a:normAutofit fontScale="92500" lnSpcReduction="20000"/>
          </a:bodyPr>
          <a:lstStyle/>
          <a:p>
            <a:r>
              <a:rPr lang="en-US" dirty="0"/>
              <a:t>The following WFs were approved:</a:t>
            </a:r>
          </a:p>
          <a:p>
            <a:pPr lvl="1"/>
            <a:r>
              <a:rPr lang="en-US" dirty="0"/>
              <a:t>R4-1808024, WF on NR PUSCH demodulation requirements in Rel-15, RAN4#87</a:t>
            </a:r>
          </a:p>
          <a:p>
            <a:pPr lvl="1"/>
            <a:r>
              <a:rPr lang="en-US" dirty="0"/>
              <a:t>R4-1809366, WF on NR PUSCH demodulation requirements, RAN4#AH1807</a:t>
            </a:r>
          </a:p>
          <a:p>
            <a:pPr lvl="1"/>
            <a:r>
              <a:rPr lang="en-US" dirty="0"/>
              <a:t>R4-1811694, WF on NR PUSCH demodulation requirements, RAN4#88</a:t>
            </a:r>
          </a:p>
          <a:p>
            <a:pPr lvl="1"/>
            <a:r>
              <a:rPr lang="en-US" dirty="0"/>
              <a:t>R4-1813942, WF on NR PUSCH demodulation requirements, RAN4#88bis</a:t>
            </a:r>
          </a:p>
          <a:p>
            <a:pPr lvl="1"/>
            <a:r>
              <a:rPr lang="en-US" dirty="0"/>
              <a:t>R4-1816347, WF on NR PUSCH demodulation requirements, RAN4#89</a:t>
            </a:r>
            <a:br>
              <a:rPr lang="en-US" dirty="0"/>
            </a:b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BE249A-01D6-48D5-8273-12BE6DC410B3}"/>
              </a:ext>
            </a:extLst>
          </p:cNvPr>
          <p:cNvSpPr>
            <a:spLocks noGrp="1"/>
          </p:cNvSpPr>
          <p:nvPr>
            <p:ph type="title"/>
          </p:nvPr>
        </p:nvSpPr>
        <p:spPr/>
        <p:txBody>
          <a:bodyPr/>
          <a:lstStyle/>
          <a:p>
            <a:r>
              <a:rPr lang="en-GB" dirty="0">
                <a:latin typeface="Calibri" panose="020F0502020204030204" pitchFamily="34" charset="0"/>
                <a:ea typeface="SimSun" panose="02010600030101010101" pitchFamily="2" charset="-122"/>
                <a:cs typeface="Calibri" panose="020F0502020204030204" pitchFamily="34" charset="0"/>
              </a:rPr>
              <a:t>UCI on PUSCH</a:t>
            </a:r>
            <a:endParaRPr lang="en-GB" dirty="0"/>
          </a:p>
        </p:txBody>
      </p:sp>
      <p:sp>
        <p:nvSpPr>
          <p:cNvPr id="3" name="Content Placeholder 2">
            <a:extLst>
              <a:ext uri="{FF2B5EF4-FFF2-40B4-BE49-F238E27FC236}">
                <a16:creationId xmlns:a16="http://schemas.microsoft.com/office/drawing/2014/main" id="{9A54083B-33AA-4593-B0ED-46EB55189718}"/>
              </a:ext>
            </a:extLst>
          </p:cNvPr>
          <p:cNvSpPr>
            <a:spLocks noGrp="1"/>
          </p:cNvSpPr>
          <p:nvPr>
            <p:ph idx="1"/>
          </p:nvPr>
        </p:nvSpPr>
        <p:spPr/>
        <p:txBody>
          <a:bodyPr>
            <a:normAutofit fontScale="85000" lnSpcReduction="10000"/>
          </a:bodyPr>
          <a:lstStyle/>
          <a:p>
            <a:pPr>
              <a:lnSpc>
                <a:spcPct val="107000"/>
              </a:lnSpc>
              <a:spcBef>
                <a:spcPts val="600"/>
              </a:spcBef>
              <a:spcAft>
                <a:spcPts val="600"/>
              </a:spcAft>
            </a:pPr>
            <a:r>
              <a:rPr lang="en-GB" dirty="0">
                <a:ea typeface="SimSun" panose="02010600030101010101" pitchFamily="2" charset="-122"/>
                <a:cs typeface="Times New Roman" panose="02020603050405020304" pitchFamily="18" charset="0"/>
              </a:rPr>
              <a:t>UCI Test case settings </a:t>
            </a:r>
          </a:p>
          <a:p>
            <a:pPr lvl="1">
              <a:lnSpc>
                <a:spcPct val="107000"/>
              </a:lnSpc>
              <a:spcBef>
                <a:spcPts val="600"/>
              </a:spcBef>
              <a:spcAft>
                <a:spcPts val="600"/>
              </a:spcAft>
            </a:pPr>
            <a:r>
              <a:rPr lang="en-US" dirty="0"/>
              <a:t>Follow CP-OFDM PUSCH test case as far as possible.</a:t>
            </a:r>
          </a:p>
          <a:p>
            <a:pPr lvl="1">
              <a:lnSpc>
                <a:spcPct val="107000"/>
              </a:lnSpc>
              <a:spcBef>
                <a:spcPts val="600"/>
              </a:spcBef>
              <a:spcAft>
                <a:spcPts val="600"/>
              </a:spcAft>
            </a:pPr>
            <a:r>
              <a:rPr lang="en-US" dirty="0"/>
              <a:t>One UCI test case for FR1 and one UCI test case for FR2.</a:t>
            </a:r>
          </a:p>
          <a:p>
            <a:pPr lvl="1">
              <a:lnSpc>
                <a:spcPct val="107000"/>
              </a:lnSpc>
              <a:spcBef>
                <a:spcPts val="600"/>
              </a:spcBef>
              <a:spcAft>
                <a:spcPts val="600"/>
              </a:spcAft>
            </a:pPr>
            <a:r>
              <a:rPr lang="en-US" dirty="0"/>
              <a:t>CSI only payload of 7 bits (part1=5bits, part2=2bits) and UL-SCH.</a:t>
            </a:r>
          </a:p>
          <a:p>
            <a:pPr lvl="1">
              <a:lnSpc>
                <a:spcPct val="107000"/>
              </a:lnSpc>
              <a:spcBef>
                <a:spcPts val="600"/>
              </a:spcBef>
              <a:spcAft>
                <a:spcPts val="600"/>
              </a:spcAft>
            </a:pPr>
            <a:r>
              <a:rPr lang="en-US" dirty="0"/>
              <a:t>Testing metric to be 2% BLER of the UCI.</a:t>
            </a:r>
          </a:p>
          <a:p>
            <a:pPr>
              <a:lnSpc>
                <a:spcPct val="107000"/>
              </a:lnSpc>
              <a:spcBef>
                <a:spcPts val="600"/>
              </a:spcBef>
              <a:spcAft>
                <a:spcPts val="600"/>
              </a:spcAft>
            </a:pPr>
            <a:r>
              <a:rPr lang="en-GB" dirty="0"/>
              <a:t>Simulation alignment</a:t>
            </a:r>
          </a:p>
          <a:p>
            <a:pPr lvl="1">
              <a:lnSpc>
                <a:spcPct val="107000"/>
              </a:lnSpc>
              <a:spcBef>
                <a:spcPts val="600"/>
              </a:spcBef>
              <a:spcAft>
                <a:spcPts val="600"/>
              </a:spcAft>
            </a:pPr>
            <a:r>
              <a:rPr lang="en-GB" dirty="0"/>
              <a:t>SCS/BW combinations as in PUSCH.</a:t>
            </a:r>
          </a:p>
          <a:p>
            <a:pPr lvl="1">
              <a:lnSpc>
                <a:spcPct val="107000"/>
              </a:lnSpc>
              <a:spcBef>
                <a:spcPts val="600"/>
              </a:spcBef>
              <a:spcAft>
                <a:spcPts val="600"/>
              </a:spcAft>
            </a:pPr>
            <a:r>
              <a:rPr lang="en-GB" dirty="0"/>
              <a:t>UL/CL allocation as in PUSCH.</a:t>
            </a:r>
          </a:p>
        </p:txBody>
      </p:sp>
    </p:spTree>
    <p:extLst>
      <p:ext uri="{BB962C8B-B14F-4D97-AF65-F5344CB8AC3E}">
        <p14:creationId xmlns:p14="http://schemas.microsoft.com/office/powerpoint/2010/main" val="12532374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BE249A-01D6-48D5-8273-12BE6DC410B3}"/>
              </a:ext>
            </a:extLst>
          </p:cNvPr>
          <p:cNvSpPr>
            <a:spLocks noGrp="1"/>
          </p:cNvSpPr>
          <p:nvPr>
            <p:ph type="title"/>
          </p:nvPr>
        </p:nvSpPr>
        <p:spPr/>
        <p:txBody>
          <a:bodyPr/>
          <a:lstStyle/>
          <a:p>
            <a:r>
              <a:rPr lang="en-GB" dirty="0">
                <a:latin typeface="Calibri" panose="020F0502020204030204" pitchFamily="34" charset="0"/>
                <a:ea typeface="SimSun" panose="02010600030101010101" pitchFamily="2" charset="-122"/>
                <a:cs typeface="Calibri" panose="020F0502020204030204" pitchFamily="34" charset="0"/>
              </a:rPr>
              <a:t>Applicability Rule - SCS/BW</a:t>
            </a:r>
            <a:endParaRPr lang="en-GB" dirty="0"/>
          </a:p>
        </p:txBody>
      </p:sp>
      <p:sp>
        <p:nvSpPr>
          <p:cNvPr id="3" name="Content Placeholder 2">
            <a:extLst>
              <a:ext uri="{FF2B5EF4-FFF2-40B4-BE49-F238E27FC236}">
                <a16:creationId xmlns:a16="http://schemas.microsoft.com/office/drawing/2014/main" id="{9A54083B-33AA-4593-B0ED-46EB55189718}"/>
              </a:ext>
            </a:extLst>
          </p:cNvPr>
          <p:cNvSpPr>
            <a:spLocks noGrp="1"/>
          </p:cNvSpPr>
          <p:nvPr>
            <p:ph idx="1"/>
          </p:nvPr>
        </p:nvSpPr>
        <p:spPr/>
        <p:txBody>
          <a:bodyPr>
            <a:normAutofit fontScale="77500" lnSpcReduction="20000"/>
          </a:bodyPr>
          <a:lstStyle/>
          <a:p>
            <a:pPr>
              <a:lnSpc>
                <a:spcPct val="107000"/>
              </a:lnSpc>
              <a:spcBef>
                <a:spcPts val="600"/>
              </a:spcBef>
              <a:spcAft>
                <a:spcPts val="600"/>
              </a:spcAft>
            </a:pPr>
            <a:r>
              <a:rPr lang="en-GB" dirty="0">
                <a:ea typeface="SimSun" panose="02010600030101010101" pitchFamily="2" charset="-122"/>
                <a:cs typeface="Times New Roman" panose="02020603050405020304" pitchFamily="18" charset="0"/>
              </a:rPr>
              <a:t>Text for applicability rules concerning SCS and BW declarations.</a:t>
            </a:r>
          </a:p>
          <a:p>
            <a:pPr lvl="1">
              <a:lnSpc>
                <a:spcPct val="107000"/>
              </a:lnSpc>
              <a:spcBef>
                <a:spcPts val="600"/>
              </a:spcBef>
              <a:spcAft>
                <a:spcPts val="600"/>
              </a:spcAft>
            </a:pPr>
            <a:r>
              <a:rPr lang="en-GB" dirty="0">
                <a:ea typeface="SimSun" panose="02010600030101010101" pitchFamily="2" charset="-122"/>
                <a:cs typeface="Times New Roman" panose="02020603050405020304" pitchFamily="18" charset="0"/>
              </a:rPr>
              <a:t>“All declared SCS’ shall be tested. For each SCS, the BS shall test at least the highest CBW, which has been declared in combination with the tested SCS. In the case that the largest CBW declared in combination with the test SCS is not in the subset of SCS/CBW combinations with specified performance requirements, the BS shall be tested on the nearest smaller CBW (i.e., reference BW) in the set of SCS/CBW, where tests are specified. The reference BW shall be placed in the middle of the original CBW during the test. The performance metrics (e.g., 70% max throughput) shall be calculated according to the specified test FRC”.</a:t>
            </a:r>
            <a:endParaRPr lang="en-GB" dirty="0"/>
          </a:p>
        </p:txBody>
      </p:sp>
    </p:spTree>
    <p:extLst>
      <p:ext uri="{BB962C8B-B14F-4D97-AF65-F5344CB8AC3E}">
        <p14:creationId xmlns:p14="http://schemas.microsoft.com/office/powerpoint/2010/main" val="11491727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BE249A-01D6-48D5-8273-12BE6DC410B3}"/>
              </a:ext>
            </a:extLst>
          </p:cNvPr>
          <p:cNvSpPr>
            <a:spLocks noGrp="1"/>
          </p:cNvSpPr>
          <p:nvPr>
            <p:ph type="title"/>
          </p:nvPr>
        </p:nvSpPr>
        <p:spPr/>
        <p:txBody>
          <a:bodyPr/>
          <a:lstStyle/>
          <a:p>
            <a:r>
              <a:rPr lang="en-GB" dirty="0">
                <a:latin typeface="Calibri" panose="020F0502020204030204" pitchFamily="34" charset="0"/>
                <a:ea typeface="SimSun" panose="02010600030101010101" pitchFamily="2" charset="-122"/>
                <a:cs typeface="Calibri" panose="020F0502020204030204" pitchFamily="34" charset="0"/>
              </a:rPr>
              <a:t>Application Rule - General</a:t>
            </a:r>
            <a:endParaRPr lang="en-GB" dirty="0"/>
          </a:p>
        </p:txBody>
      </p:sp>
      <p:sp>
        <p:nvSpPr>
          <p:cNvPr id="3" name="Content Placeholder 2">
            <a:extLst>
              <a:ext uri="{FF2B5EF4-FFF2-40B4-BE49-F238E27FC236}">
                <a16:creationId xmlns:a16="http://schemas.microsoft.com/office/drawing/2014/main" id="{9A54083B-33AA-4593-B0ED-46EB55189718}"/>
              </a:ext>
            </a:extLst>
          </p:cNvPr>
          <p:cNvSpPr>
            <a:spLocks noGrp="1"/>
          </p:cNvSpPr>
          <p:nvPr>
            <p:ph idx="1"/>
          </p:nvPr>
        </p:nvSpPr>
        <p:spPr/>
        <p:txBody>
          <a:bodyPr>
            <a:normAutofit/>
          </a:bodyPr>
          <a:lstStyle/>
          <a:p>
            <a:pPr>
              <a:lnSpc>
                <a:spcPct val="107000"/>
              </a:lnSpc>
              <a:spcBef>
                <a:spcPts val="600"/>
              </a:spcBef>
              <a:spcAft>
                <a:spcPts val="600"/>
              </a:spcAft>
            </a:pPr>
            <a:r>
              <a:rPr lang="en-GB" dirty="0">
                <a:ea typeface="SimSun" panose="02010600030101010101" pitchFamily="2" charset="-122"/>
                <a:cs typeface="Times New Roman" panose="02020603050405020304" pitchFamily="18" charset="0"/>
              </a:rPr>
              <a:t>Make text proposals that introduce testing flexibility.</a:t>
            </a:r>
          </a:p>
          <a:p>
            <a:pPr lvl="1">
              <a:lnSpc>
                <a:spcPct val="107000"/>
              </a:lnSpc>
              <a:spcBef>
                <a:spcPts val="600"/>
              </a:spcBef>
              <a:spcAft>
                <a:spcPts val="600"/>
              </a:spcAft>
            </a:pPr>
            <a:r>
              <a:rPr lang="en-GB" dirty="0">
                <a:ea typeface="SimSun" panose="02010600030101010101" pitchFamily="2" charset="-122"/>
                <a:cs typeface="Times New Roman" panose="02020603050405020304" pitchFamily="18" charset="0"/>
              </a:rPr>
              <a:t>Option 1:</a:t>
            </a:r>
            <a:br>
              <a:rPr lang="en-GB" dirty="0">
                <a:ea typeface="SimSun" panose="02010600030101010101" pitchFamily="2" charset="-122"/>
                <a:cs typeface="Times New Roman" panose="02020603050405020304" pitchFamily="18" charset="0"/>
              </a:rPr>
            </a:br>
            <a:r>
              <a:rPr lang="en-GB" dirty="0"/>
              <a:t>Introduce manufacturer test case configuration declaration.</a:t>
            </a:r>
          </a:p>
          <a:p>
            <a:pPr lvl="1">
              <a:lnSpc>
                <a:spcPct val="107000"/>
              </a:lnSpc>
              <a:spcBef>
                <a:spcPts val="600"/>
              </a:spcBef>
              <a:spcAft>
                <a:spcPts val="600"/>
              </a:spcAft>
            </a:pPr>
            <a:r>
              <a:rPr lang="en-GB" dirty="0"/>
              <a:t>Option 2:</a:t>
            </a:r>
            <a:br>
              <a:rPr lang="en-GB" dirty="0"/>
            </a:br>
            <a:r>
              <a:rPr lang="en-GB" dirty="0"/>
              <a:t>Declare specific requirements as optional.</a:t>
            </a:r>
          </a:p>
          <a:p>
            <a:pPr marL="457200" lvl="1" indent="0">
              <a:lnSpc>
                <a:spcPct val="107000"/>
              </a:lnSpc>
              <a:spcBef>
                <a:spcPts val="600"/>
              </a:spcBef>
              <a:spcAft>
                <a:spcPts val="600"/>
              </a:spcAft>
              <a:buNone/>
            </a:pPr>
            <a:r>
              <a:rPr lang="en-GB" dirty="0"/>
              <a:t>Other options not precluded</a:t>
            </a:r>
          </a:p>
        </p:txBody>
      </p:sp>
    </p:spTree>
    <p:extLst>
      <p:ext uri="{BB962C8B-B14F-4D97-AF65-F5344CB8AC3E}">
        <p14:creationId xmlns:p14="http://schemas.microsoft.com/office/powerpoint/2010/main" val="7285222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6D46E9-EF39-469C-8302-3B15A7F0654F}"/>
              </a:ext>
            </a:extLst>
          </p:cNvPr>
          <p:cNvSpPr>
            <a:spLocks noGrp="1"/>
          </p:cNvSpPr>
          <p:nvPr>
            <p:ph type="title"/>
          </p:nvPr>
        </p:nvSpPr>
        <p:spPr>
          <a:xfrm>
            <a:off x="590872" y="-387424"/>
            <a:ext cx="8229600" cy="1143000"/>
          </a:xfrm>
        </p:spPr>
        <p:txBody>
          <a:bodyPr>
            <a:normAutofit/>
          </a:bodyPr>
          <a:lstStyle/>
          <a:p>
            <a:r>
              <a:rPr lang="en-GB" altLang="zh-CN" sz="3600" dirty="0">
                <a:latin typeface="Calibri Light" panose="020F0302020204030204" pitchFamily="34" charset="0"/>
                <a:cs typeface="Calibri Light" panose="020F0302020204030204" pitchFamily="34" charset="0"/>
              </a:rPr>
              <a:t>Simulation Assumptions</a:t>
            </a:r>
            <a:r>
              <a:rPr lang="en-US" altLang="zh-CN" sz="3600" dirty="0">
                <a:latin typeface="Calibri Light" panose="020F0302020204030204" pitchFamily="34" charset="0"/>
                <a:cs typeface="Calibri Light" panose="020F0302020204030204" pitchFamily="34" charset="0"/>
              </a:rPr>
              <a:t>, UCI over PUSCH</a:t>
            </a:r>
            <a:endParaRPr lang="en-GB" sz="3600" dirty="0">
              <a:latin typeface="Calibri Light" panose="020F0302020204030204" pitchFamily="34" charset="0"/>
              <a:cs typeface="Calibri Light" panose="020F0302020204030204" pitchFamily="34" charset="0"/>
            </a:endParaRPr>
          </a:p>
        </p:txBody>
      </p:sp>
      <p:graphicFrame>
        <p:nvGraphicFramePr>
          <p:cNvPr id="7" name="Table 6">
            <a:extLst>
              <a:ext uri="{FF2B5EF4-FFF2-40B4-BE49-F238E27FC236}">
                <a16:creationId xmlns:a16="http://schemas.microsoft.com/office/drawing/2014/main" id="{1BA2E5A4-7C12-422B-8E26-128DC41D40B4}"/>
              </a:ext>
            </a:extLst>
          </p:cNvPr>
          <p:cNvGraphicFramePr>
            <a:graphicFrameLocks noGrp="1"/>
          </p:cNvGraphicFramePr>
          <p:nvPr>
            <p:extLst>
              <p:ext uri="{D42A27DB-BD31-4B8C-83A1-F6EECF244321}">
                <p14:modId xmlns:p14="http://schemas.microsoft.com/office/powerpoint/2010/main" val="3191787010"/>
              </p:ext>
            </p:extLst>
          </p:nvPr>
        </p:nvGraphicFramePr>
        <p:xfrm>
          <a:off x="0" y="548680"/>
          <a:ext cx="9144001" cy="5760640"/>
        </p:xfrm>
        <a:graphic>
          <a:graphicData uri="http://schemas.openxmlformats.org/drawingml/2006/table">
            <a:tbl>
              <a:tblPr firstRow="1" firstCol="1" lastRow="1" lastCol="1" bandRow="1" bandCol="1"/>
              <a:tblGrid>
                <a:gridCol w="1187624">
                  <a:extLst>
                    <a:ext uri="{9D8B030D-6E8A-4147-A177-3AD203B41FA5}">
                      <a16:colId xmlns:a16="http://schemas.microsoft.com/office/drawing/2014/main" val="3152857128"/>
                    </a:ext>
                  </a:extLst>
                </a:gridCol>
                <a:gridCol w="3384376">
                  <a:extLst>
                    <a:ext uri="{9D8B030D-6E8A-4147-A177-3AD203B41FA5}">
                      <a16:colId xmlns:a16="http://schemas.microsoft.com/office/drawing/2014/main" val="2426031527"/>
                    </a:ext>
                  </a:extLst>
                </a:gridCol>
                <a:gridCol w="2304256">
                  <a:extLst>
                    <a:ext uri="{9D8B030D-6E8A-4147-A177-3AD203B41FA5}">
                      <a16:colId xmlns:a16="http://schemas.microsoft.com/office/drawing/2014/main" val="769676457"/>
                    </a:ext>
                  </a:extLst>
                </a:gridCol>
                <a:gridCol w="2267745">
                  <a:extLst>
                    <a:ext uri="{9D8B030D-6E8A-4147-A177-3AD203B41FA5}">
                      <a16:colId xmlns:a16="http://schemas.microsoft.com/office/drawing/2014/main" val="1912795250"/>
                    </a:ext>
                  </a:extLst>
                </a:gridCol>
              </a:tblGrid>
              <a:tr h="60564">
                <a:tc rowSpan="2" gridSpan="2">
                  <a:txBody>
                    <a:bodyPr/>
                    <a:lstStyle/>
                    <a:p>
                      <a:pPr algn="ctr">
                        <a:lnSpc>
                          <a:spcPct val="107000"/>
                        </a:lnSpc>
                        <a:spcAft>
                          <a:spcPts val="0"/>
                        </a:spcAft>
                      </a:pPr>
                      <a:r>
                        <a:rPr lang="en-GB" sz="1050" b="1" dirty="0">
                          <a:effectLst/>
                          <a:latin typeface="Arial" panose="020B0604020202020204" pitchFamily="34" charset="0"/>
                          <a:ea typeface="Malgun Gothic" panose="020B0503020000020004" pitchFamily="34" charset="-127"/>
                          <a:cs typeface="Times New Roman" panose="02020603050405020304" pitchFamily="18" charset="0"/>
                        </a:rPr>
                        <a:t>Parameter</a:t>
                      </a:r>
                      <a:endParaRPr lang="en-GB" sz="1050" dirty="0">
                        <a:effectLst/>
                        <a:latin typeface="Arial" panose="020B0604020202020204" pitchFamily="34" charset="0"/>
                        <a:ea typeface="Malgun Gothic" panose="020B0503020000020004" pitchFamily="34" charset="-127"/>
                        <a:cs typeface="Times New Roman" panose="02020603050405020304" pitchFamily="18" charset="0"/>
                      </a:endParaRP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en-GB"/>
                    </a:p>
                  </a:txBody>
                  <a:tcPr/>
                </a:tc>
                <a:tc gridSpan="2">
                  <a:txBody>
                    <a:bodyPr/>
                    <a:lstStyle/>
                    <a:p>
                      <a:pPr algn="ctr">
                        <a:lnSpc>
                          <a:spcPct val="107000"/>
                        </a:lnSpc>
                        <a:spcAft>
                          <a:spcPts val="0"/>
                        </a:spcAft>
                      </a:pPr>
                      <a:r>
                        <a:rPr lang="en-GB" sz="1050" b="1">
                          <a:effectLst/>
                          <a:latin typeface="Arial" panose="020B0604020202020204" pitchFamily="34" charset="0"/>
                          <a:ea typeface="Malgun Gothic" panose="020B0503020000020004" pitchFamily="34" charset="-127"/>
                          <a:cs typeface="Times New Roman" panose="02020603050405020304" pitchFamily="18" charset="0"/>
                        </a:rPr>
                        <a:t>Value</a:t>
                      </a:r>
                      <a:endParaRPr lang="en-GB" sz="1050">
                        <a:effectLst/>
                        <a:latin typeface="Arial" panose="020B0604020202020204" pitchFamily="34" charset="0"/>
                        <a:ea typeface="Malgun Gothic" panose="020B0503020000020004" pitchFamily="34" charset="-127"/>
                        <a:cs typeface="Times New Roman" panose="02020603050405020304" pitchFamily="18" charset="0"/>
                      </a:endParaRP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444215010"/>
                  </a:ext>
                </a:extLst>
              </a:tr>
              <a:tr h="125878">
                <a:tc gridSpan="2" vMerge="1">
                  <a:txBody>
                    <a:bodyPr/>
                    <a:lstStyle/>
                    <a:p>
                      <a:endParaRPr lang="en-GB"/>
                    </a:p>
                  </a:txBody>
                  <a:tcPr/>
                </a:tc>
                <a:tc hMerge="1" vMerge="1">
                  <a:txBody>
                    <a:bodyPr/>
                    <a:lstStyle/>
                    <a:p>
                      <a:endParaRPr lang="en-GB"/>
                    </a:p>
                  </a:txBody>
                  <a:tcPr/>
                </a:tc>
                <a:tc>
                  <a:txBody>
                    <a:bodyPr/>
                    <a:lstStyle/>
                    <a:p>
                      <a:pPr algn="ctr">
                        <a:lnSpc>
                          <a:spcPct val="107000"/>
                        </a:lnSpc>
                        <a:spcAft>
                          <a:spcPts val="0"/>
                        </a:spcAft>
                      </a:pPr>
                      <a:r>
                        <a:rPr lang="en-GB" sz="1050" b="1">
                          <a:effectLst/>
                          <a:latin typeface="Arial" panose="020B0604020202020204" pitchFamily="34" charset="0"/>
                          <a:ea typeface="Malgun Gothic" panose="020B0503020000020004" pitchFamily="34" charset="-127"/>
                          <a:cs typeface="Times New Roman" panose="02020603050405020304" pitchFamily="18" charset="0"/>
                        </a:rPr>
                        <a:t>FR1</a:t>
                      </a:r>
                      <a:endParaRPr lang="en-GB" sz="1050">
                        <a:effectLst/>
                        <a:latin typeface="Arial" panose="020B0604020202020204" pitchFamily="34" charset="0"/>
                        <a:ea typeface="Malgun Gothic" panose="020B0503020000020004" pitchFamily="34" charset="-127"/>
                        <a:cs typeface="Times New Roman" panose="02020603050405020304" pitchFamily="18" charset="0"/>
                      </a:endParaRP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b="1">
                          <a:effectLst/>
                          <a:latin typeface="Arial" panose="020B0604020202020204" pitchFamily="34" charset="0"/>
                          <a:ea typeface="Malgun Gothic" panose="020B0503020000020004" pitchFamily="34" charset="-127"/>
                          <a:cs typeface="Times New Roman" panose="02020603050405020304" pitchFamily="18" charset="0"/>
                        </a:rPr>
                        <a:t>FR2</a:t>
                      </a:r>
                      <a:endParaRPr lang="en-GB" sz="1050">
                        <a:effectLst/>
                        <a:latin typeface="Arial" panose="020B0604020202020204" pitchFamily="34" charset="0"/>
                        <a:ea typeface="Malgun Gothic" panose="020B0503020000020004" pitchFamily="34" charset="-127"/>
                        <a:cs typeface="Times New Roman" panose="02020603050405020304" pitchFamily="18" charset="0"/>
                      </a:endParaRP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8261989"/>
                  </a:ext>
                </a:extLst>
              </a:tr>
              <a:tr h="191191">
                <a:tc rowSpan="8">
                  <a:txBody>
                    <a:bodyPr/>
                    <a:lstStyle/>
                    <a:p>
                      <a:pPr algn="l">
                        <a:lnSpc>
                          <a:spcPct val="107000"/>
                        </a:lnSpc>
                        <a:spcAft>
                          <a:spcPts val="0"/>
                        </a:spcAft>
                      </a:pPr>
                      <a:r>
                        <a:rPr lang="en-GB" sz="1050" dirty="0">
                          <a:effectLst/>
                          <a:latin typeface="Arial" panose="020B0604020202020204" pitchFamily="34" charset="0"/>
                          <a:ea typeface="Malgun Gothic" panose="020B0503020000020004" pitchFamily="34" charset="-127"/>
                          <a:cs typeface="Times New Roman" panose="02020603050405020304" pitchFamily="18" charset="0"/>
                        </a:rPr>
                        <a:t>General System</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Transform precoding</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Disabled</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Disabled</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72238378"/>
                  </a:ext>
                </a:extLst>
              </a:tr>
              <a:tr h="60564">
                <a:tc vMerge="1">
                  <a:txBody>
                    <a:bodyPr/>
                    <a:lstStyle/>
                    <a:p>
                      <a:endParaRPr lang="en-GB"/>
                    </a:p>
                  </a:txBody>
                  <a:tcPr/>
                </a:tc>
                <a:tc>
                  <a:txBody>
                    <a:bodyPr/>
                    <a:lstStyle/>
                    <a:p>
                      <a:pPr algn="l">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Number of Tx</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1</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1</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8600737"/>
                  </a:ext>
                </a:extLst>
              </a:tr>
              <a:tr h="60564">
                <a:tc vMerge="1">
                  <a:txBody>
                    <a:bodyPr/>
                    <a:lstStyle/>
                    <a:p>
                      <a:endParaRPr lang="en-GB"/>
                    </a:p>
                  </a:txBody>
                  <a:tcPr/>
                </a:tc>
                <a:tc>
                  <a:txBody>
                    <a:bodyPr/>
                    <a:lstStyle/>
                    <a:p>
                      <a:pPr algn="l">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Number of Rx</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2</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2</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65904369"/>
                  </a:ext>
                </a:extLst>
              </a:tr>
              <a:tr h="60564">
                <a:tc vMerge="1">
                  <a:txBody>
                    <a:bodyPr/>
                    <a:lstStyle/>
                    <a:p>
                      <a:endParaRPr lang="en-GB"/>
                    </a:p>
                  </a:txBody>
                  <a:tcPr/>
                </a:tc>
                <a:tc>
                  <a:txBody>
                    <a:bodyPr/>
                    <a:lstStyle/>
                    <a:p>
                      <a:pPr algn="l">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Number of layers</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1</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1</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84656058"/>
                  </a:ext>
                </a:extLst>
              </a:tr>
              <a:tr h="311203">
                <a:tc vMerge="1">
                  <a:txBody>
                    <a:bodyPr/>
                    <a:lstStyle/>
                    <a:p>
                      <a:endParaRPr lang="en-GB"/>
                    </a:p>
                  </a:txBody>
                  <a:tcPr/>
                </a:tc>
                <a:tc>
                  <a:txBody>
                    <a:bodyPr/>
                    <a:lstStyle/>
                    <a:p>
                      <a:pPr algn="l">
                        <a:lnSpc>
                          <a:spcPct val="107000"/>
                        </a:lnSpc>
                        <a:spcAft>
                          <a:spcPts val="0"/>
                        </a:spcAft>
                      </a:pPr>
                      <a:r>
                        <a:rPr lang="en-GB" sz="1050" dirty="0">
                          <a:effectLst/>
                          <a:latin typeface="Arial" panose="020B0604020202020204" pitchFamily="34" charset="0"/>
                          <a:ea typeface="Malgun Gothic" panose="020B0503020000020004" pitchFamily="34" charset="-127"/>
                          <a:cs typeface="Times New Roman" panose="02020603050405020304" pitchFamily="18" charset="0"/>
                        </a:rPr>
                        <a:t>[Uplink-downlink allocation for TDD]</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dirty="0">
                          <a:effectLst/>
                          <a:latin typeface="Arial" panose="020B0604020202020204" pitchFamily="34" charset="0"/>
                          <a:ea typeface="Malgun Gothic" panose="020B0503020000020004" pitchFamily="34" charset="-127"/>
                          <a:cs typeface="Times New Roman" panose="02020603050405020304" pitchFamily="18" charset="0"/>
                        </a:rPr>
                        <a:t>30 kHz SCS:</a:t>
                      </a:r>
                    </a:p>
                    <a:p>
                      <a:pPr algn="ctr">
                        <a:lnSpc>
                          <a:spcPct val="107000"/>
                        </a:lnSpc>
                        <a:spcAft>
                          <a:spcPts val="0"/>
                        </a:spcAft>
                      </a:pPr>
                      <a:r>
                        <a:rPr lang="en-GB" sz="1050" dirty="0">
                          <a:effectLst/>
                          <a:latin typeface="Arial" panose="020B0604020202020204" pitchFamily="34" charset="0"/>
                          <a:ea typeface="Malgun Gothic" panose="020B0503020000020004" pitchFamily="34" charset="-127"/>
                          <a:cs typeface="Times New Roman" panose="02020603050405020304" pitchFamily="18" charset="0"/>
                        </a:rPr>
                        <a:t>7D1S2U, S=6D:4G:4U</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120kHz SCS:</a:t>
                      </a:r>
                    </a:p>
                    <a:p>
                      <a:pPr algn="ctr">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3D1S1U, S=10D:2G:2U</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09563585"/>
                  </a:ext>
                </a:extLst>
              </a:tr>
              <a:tr h="191191">
                <a:tc vMerge="1">
                  <a:txBody>
                    <a:bodyPr/>
                    <a:lstStyle/>
                    <a:p>
                      <a:endParaRPr lang="en-GB"/>
                    </a:p>
                  </a:txBody>
                  <a:tcPr/>
                </a:tc>
                <a:tc>
                  <a:txBody>
                    <a:bodyPr/>
                    <a:lstStyle/>
                    <a:p>
                      <a:pPr algn="l">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Code block group based PUSCH transmission</a:t>
                      </a:r>
                    </a:p>
                  </a:txBody>
                  <a:tcPr marL="22124" marR="221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Disabled</a:t>
                      </a:r>
                    </a:p>
                  </a:txBody>
                  <a:tcPr marL="22124" marR="221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Disabled</a:t>
                      </a:r>
                    </a:p>
                  </a:txBody>
                  <a:tcPr marL="22124" marR="221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61253152"/>
                  </a:ext>
                </a:extLst>
              </a:tr>
              <a:tr h="60564">
                <a:tc vMerge="1">
                  <a:txBody>
                    <a:bodyPr/>
                    <a:lstStyle/>
                    <a:p>
                      <a:endParaRPr lang="en-GB"/>
                    </a:p>
                  </a:txBody>
                  <a:tcPr/>
                </a:tc>
                <a:tc>
                  <a:txBody>
                    <a:bodyPr/>
                    <a:lstStyle/>
                    <a:p>
                      <a:pPr algn="l">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MCS index</a:t>
                      </a:r>
                    </a:p>
                  </a:txBody>
                  <a:tcPr marL="22124" marR="221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[16]</a:t>
                      </a:r>
                    </a:p>
                  </a:txBody>
                  <a:tcPr marL="22124" marR="221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[16]</a:t>
                      </a:r>
                    </a:p>
                  </a:txBody>
                  <a:tcPr marL="22124" marR="221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11903032"/>
                  </a:ext>
                </a:extLst>
              </a:tr>
              <a:tr h="135372">
                <a:tc vMerge="1">
                  <a:txBody>
                    <a:bodyPr/>
                    <a:lstStyle/>
                    <a:p>
                      <a:endParaRPr lang="en-GB"/>
                    </a:p>
                  </a:txBody>
                  <a:tcPr/>
                </a:tc>
                <a:tc>
                  <a:txBody>
                    <a:bodyPr/>
                    <a:lstStyle/>
                    <a:p>
                      <a:pPr algn="l">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Propagation Condition</a:t>
                      </a:r>
                    </a:p>
                  </a:txBody>
                  <a:tcPr marL="22124" marR="221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[MCS 16: TDL-C 300ns, 100 Hz]</a:t>
                      </a:r>
                    </a:p>
                  </a:txBody>
                  <a:tcPr marL="22124" marR="221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[MCS 16: TDL-A 30ns, 300Hz]</a:t>
                      </a:r>
                    </a:p>
                  </a:txBody>
                  <a:tcPr marL="22124" marR="221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29102667"/>
                  </a:ext>
                </a:extLst>
              </a:tr>
              <a:tr h="60564">
                <a:tc>
                  <a:txBody>
                    <a:bodyPr/>
                    <a:lstStyle/>
                    <a:p>
                      <a:pPr algn="l">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HARQ</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 </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Off</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Off</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71708921"/>
                  </a:ext>
                </a:extLst>
              </a:tr>
              <a:tr h="60564">
                <a:tc rowSpan="7">
                  <a:txBody>
                    <a:bodyPr/>
                    <a:lstStyle/>
                    <a:p>
                      <a:pPr algn="l">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DMRS</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DMRS configuration type</a:t>
                      </a:r>
                    </a:p>
                  </a:txBody>
                  <a:tcPr marL="22124" marR="221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1</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1</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04514468"/>
                  </a:ext>
                </a:extLst>
              </a:tr>
              <a:tr h="125878">
                <a:tc vMerge="1">
                  <a:txBody>
                    <a:bodyPr/>
                    <a:lstStyle/>
                    <a:p>
                      <a:endParaRPr lang="en-GB"/>
                    </a:p>
                  </a:txBody>
                  <a:tcPr/>
                </a:tc>
                <a:tc>
                  <a:txBody>
                    <a:bodyPr/>
                    <a:lstStyle/>
                    <a:p>
                      <a:pPr algn="l">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Maximum number of OFDM symbols for front loaded DMRS</a:t>
                      </a:r>
                    </a:p>
                  </a:txBody>
                  <a:tcPr marL="22124" marR="221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1</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1</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69027518"/>
                  </a:ext>
                </a:extLst>
              </a:tr>
              <a:tr h="60564">
                <a:tc vMerge="1">
                  <a:txBody>
                    <a:bodyPr/>
                    <a:lstStyle/>
                    <a:p>
                      <a:endParaRPr lang="en-GB"/>
                    </a:p>
                  </a:txBody>
                  <a:tcPr/>
                </a:tc>
                <a:tc>
                  <a:txBody>
                    <a:bodyPr/>
                    <a:lstStyle/>
                    <a:p>
                      <a:pPr algn="l">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Number of additional DMRS symbols</a:t>
                      </a:r>
                    </a:p>
                  </a:txBody>
                  <a:tcPr marL="22124" marR="221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0</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0</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99243779"/>
                  </a:ext>
                </a:extLst>
              </a:tr>
              <a:tr h="60564">
                <a:tc vMerge="1">
                  <a:txBody>
                    <a:bodyPr/>
                    <a:lstStyle/>
                    <a:p>
                      <a:endParaRPr lang="en-GB"/>
                    </a:p>
                  </a:txBody>
                  <a:tcPr/>
                </a:tc>
                <a:tc>
                  <a:txBody>
                    <a:bodyPr/>
                    <a:lstStyle/>
                    <a:p>
                      <a:pPr algn="l">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Number of DMRS CDM group(s) without data</a:t>
                      </a:r>
                    </a:p>
                  </a:txBody>
                  <a:tcPr marL="22124" marR="221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2</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2</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23744324"/>
                  </a:ext>
                </a:extLst>
              </a:tr>
              <a:tr h="125878">
                <a:tc vMerge="1">
                  <a:txBody>
                    <a:bodyPr/>
                    <a:lstStyle/>
                    <a:p>
                      <a:endParaRPr lang="en-GB"/>
                    </a:p>
                  </a:txBody>
                  <a:tcPr/>
                </a:tc>
                <a:tc>
                  <a:txBody>
                    <a:bodyPr/>
                    <a:lstStyle/>
                    <a:p>
                      <a:pPr algn="l">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EPRE ratio of PUSCH to DMRS</a:t>
                      </a:r>
                    </a:p>
                  </a:txBody>
                  <a:tcPr marL="22124" marR="221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-3 dB</a:t>
                      </a:r>
                      <a:endParaRPr lang="en-GB" sz="1050">
                        <a:effectLst/>
                        <a:latin typeface="Arial" panose="020B0604020202020204" pitchFamily="34" charset="0"/>
                        <a:ea typeface="Malgun Gothic" panose="020B0503020000020004" pitchFamily="34" charset="-127"/>
                        <a:cs typeface="Times New Roman" panose="02020603050405020304" pitchFamily="18" charset="0"/>
                      </a:endParaRP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-3 dB</a:t>
                      </a:r>
                      <a:endParaRPr lang="en-GB" sz="1050">
                        <a:effectLst/>
                        <a:latin typeface="Arial" panose="020B0604020202020204" pitchFamily="34" charset="0"/>
                        <a:ea typeface="Malgun Gothic" panose="020B0503020000020004" pitchFamily="34" charset="-127"/>
                        <a:cs typeface="Times New Roman" panose="02020603050405020304" pitchFamily="18" charset="0"/>
                      </a:endParaRP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97947773"/>
                  </a:ext>
                </a:extLst>
              </a:tr>
              <a:tr h="60564">
                <a:tc vMerge="1">
                  <a:txBody>
                    <a:bodyPr/>
                    <a:lstStyle/>
                    <a:p>
                      <a:endParaRPr lang="en-GB"/>
                    </a:p>
                  </a:txBody>
                  <a:tcPr/>
                </a:tc>
                <a:tc>
                  <a:txBody>
                    <a:bodyPr/>
                    <a:lstStyle/>
                    <a:p>
                      <a:pPr algn="l">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DMRS port</a:t>
                      </a:r>
                    </a:p>
                  </a:txBody>
                  <a:tcPr marL="22124" marR="221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0</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0</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76730867"/>
                  </a:ext>
                </a:extLst>
              </a:tr>
              <a:tr h="206344">
                <a:tc vMerge="1">
                  <a:txBody>
                    <a:bodyPr/>
                    <a:lstStyle/>
                    <a:p>
                      <a:endParaRPr lang="en-GB"/>
                    </a:p>
                  </a:txBody>
                  <a:tcPr/>
                </a:tc>
                <a:tc>
                  <a:txBody>
                    <a:bodyPr/>
                    <a:lstStyle/>
                    <a:p>
                      <a:pPr algn="l">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DMRS sequence generation</a:t>
                      </a:r>
                    </a:p>
                  </a:txBody>
                  <a:tcPr marL="22124" marR="221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N</a:t>
                      </a:r>
                      <a:r>
                        <a:rPr lang="en-GB" sz="1050" baseline="-25000">
                          <a:effectLst/>
                          <a:latin typeface="Arial" panose="020B0604020202020204" pitchFamily="34" charset="0"/>
                          <a:ea typeface="Malgun Gothic" panose="020B0503020000020004" pitchFamily="34" charset="-127"/>
                          <a:cs typeface="Times New Roman" panose="02020603050405020304" pitchFamily="18" charset="0"/>
                        </a:rPr>
                        <a:t>ID</a:t>
                      </a:r>
                      <a:r>
                        <a:rPr lang="en-GB" sz="1050">
                          <a:effectLst/>
                          <a:latin typeface="Arial" panose="020B0604020202020204" pitchFamily="34" charset="0"/>
                          <a:ea typeface="Malgun Gothic" panose="020B0503020000020004" pitchFamily="34" charset="-127"/>
                          <a:cs typeface="Times New Roman" panose="02020603050405020304" pitchFamily="18" charset="0"/>
                        </a:rPr>
                        <a:t>=0, n</a:t>
                      </a:r>
                      <a:r>
                        <a:rPr lang="en-GB" sz="1050" baseline="-25000">
                          <a:effectLst/>
                          <a:latin typeface="Arial" panose="020B0604020202020204" pitchFamily="34" charset="0"/>
                          <a:ea typeface="Malgun Gothic" panose="020B0503020000020004" pitchFamily="34" charset="-127"/>
                          <a:cs typeface="Times New Roman" panose="02020603050405020304" pitchFamily="18" charset="0"/>
                        </a:rPr>
                        <a:t>SCID</a:t>
                      </a:r>
                      <a:r>
                        <a:rPr lang="en-GB" sz="1050">
                          <a:effectLst/>
                          <a:latin typeface="Arial" panose="020B0604020202020204" pitchFamily="34" charset="0"/>
                          <a:ea typeface="Malgun Gothic" panose="020B0503020000020004" pitchFamily="34" charset="-127"/>
                          <a:cs typeface="Times New Roman" panose="02020603050405020304" pitchFamily="18" charset="0"/>
                        </a:rPr>
                        <a:t> =0</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N</a:t>
                      </a:r>
                      <a:r>
                        <a:rPr lang="en-GB" sz="1050" baseline="-25000">
                          <a:effectLst/>
                          <a:latin typeface="Arial" panose="020B0604020202020204" pitchFamily="34" charset="0"/>
                          <a:ea typeface="Malgun Gothic" panose="020B0503020000020004" pitchFamily="34" charset="-127"/>
                          <a:cs typeface="Times New Roman" panose="02020603050405020304" pitchFamily="18" charset="0"/>
                        </a:rPr>
                        <a:t>ID</a:t>
                      </a:r>
                      <a:r>
                        <a:rPr lang="en-GB" sz="1050">
                          <a:effectLst/>
                          <a:latin typeface="Arial" panose="020B0604020202020204" pitchFamily="34" charset="0"/>
                          <a:ea typeface="Malgun Gothic" panose="020B0503020000020004" pitchFamily="34" charset="-127"/>
                          <a:cs typeface="Times New Roman" panose="02020603050405020304" pitchFamily="18" charset="0"/>
                        </a:rPr>
                        <a:t>=0, n</a:t>
                      </a:r>
                      <a:r>
                        <a:rPr lang="en-GB" sz="1050" baseline="-25000">
                          <a:effectLst/>
                          <a:latin typeface="Arial" panose="020B0604020202020204" pitchFamily="34" charset="0"/>
                          <a:ea typeface="Malgun Gothic" panose="020B0503020000020004" pitchFamily="34" charset="-127"/>
                          <a:cs typeface="Times New Roman" panose="02020603050405020304" pitchFamily="18" charset="0"/>
                        </a:rPr>
                        <a:t>SCID</a:t>
                      </a:r>
                      <a:r>
                        <a:rPr lang="en-GB" sz="1050">
                          <a:effectLst/>
                          <a:latin typeface="Arial" panose="020B0604020202020204" pitchFamily="34" charset="0"/>
                          <a:ea typeface="Malgun Gothic" panose="020B0503020000020004" pitchFamily="34" charset="-127"/>
                          <a:cs typeface="Times New Roman" panose="02020603050405020304" pitchFamily="18" charset="0"/>
                        </a:rPr>
                        <a:t> =0</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52686939"/>
                  </a:ext>
                </a:extLst>
              </a:tr>
              <a:tr h="60564">
                <a:tc rowSpan="3">
                  <a:txBody>
                    <a:bodyPr/>
                    <a:lstStyle/>
                    <a:p>
                      <a:pPr algn="l">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Time domain resource</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en-GB" sz="1050">
                          <a:effectLst/>
                          <a:latin typeface="Arial" panose="020B0604020202020204" pitchFamily="34" charset="0"/>
                          <a:ea typeface="Batang" panose="02030600000101010101" pitchFamily="18" charset="-127"/>
                          <a:cs typeface="Times New Roman" panose="02020603050405020304" pitchFamily="18" charset="0"/>
                        </a:rPr>
                        <a:t>PUSCH mapping type</a:t>
                      </a:r>
                      <a:endParaRPr lang="en-GB" sz="1050">
                        <a:effectLst/>
                        <a:latin typeface="Arial" panose="020B0604020202020204" pitchFamily="34" charset="0"/>
                        <a:ea typeface="Malgun Gothic" panose="020B0503020000020004" pitchFamily="34" charset="-127"/>
                        <a:cs typeface="Times New Roman" panose="02020603050405020304" pitchFamily="18" charset="0"/>
                      </a:endParaRP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A</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B</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96091732"/>
                  </a:ext>
                </a:extLst>
              </a:tr>
              <a:tr h="60564">
                <a:tc vMerge="1">
                  <a:txBody>
                    <a:bodyPr/>
                    <a:lstStyle/>
                    <a:p>
                      <a:endParaRPr lang="en-GB"/>
                    </a:p>
                  </a:txBody>
                  <a:tcPr/>
                </a:tc>
                <a:tc>
                  <a:txBody>
                    <a:bodyPr/>
                    <a:lstStyle/>
                    <a:p>
                      <a:pPr algn="l">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PUSCH starting symbol index</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0 </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2</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56111314"/>
                  </a:ext>
                </a:extLst>
              </a:tr>
              <a:tr h="60564">
                <a:tc vMerge="1">
                  <a:txBody>
                    <a:bodyPr/>
                    <a:lstStyle/>
                    <a:p>
                      <a:endParaRPr lang="en-GB"/>
                    </a:p>
                  </a:txBody>
                  <a:tcPr/>
                </a:tc>
                <a:tc>
                  <a:txBody>
                    <a:bodyPr/>
                    <a:lstStyle/>
                    <a:p>
                      <a:pPr algn="l">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PUSCH symbol length</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14 </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10</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64733"/>
                  </a:ext>
                </a:extLst>
              </a:tr>
              <a:tr h="60564">
                <a:tc rowSpan="4">
                  <a:txBody>
                    <a:bodyPr/>
                    <a:lstStyle/>
                    <a:p>
                      <a:pPr algn="l">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Frequency domain resource</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Carrier frequency (GHz)</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4</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30</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71538283"/>
                  </a:ext>
                </a:extLst>
              </a:tr>
              <a:tr h="185629">
                <a:tc vMerge="1">
                  <a:txBody>
                    <a:bodyPr/>
                    <a:lstStyle/>
                    <a:p>
                      <a:endParaRPr lang="en-GB"/>
                    </a:p>
                  </a:txBody>
                  <a:tcPr/>
                </a:tc>
                <a:tc>
                  <a:txBody>
                    <a:bodyPr/>
                    <a:lstStyle/>
                    <a:p>
                      <a:pPr algn="l">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SCS and BW</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30kHz: 40 MHz</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120kHz: 100 MHz</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83522488"/>
                  </a:ext>
                </a:extLst>
              </a:tr>
              <a:tr h="158537">
                <a:tc vMerge="1">
                  <a:txBody>
                    <a:bodyPr/>
                    <a:lstStyle/>
                    <a:p>
                      <a:endParaRPr lang="en-GB"/>
                    </a:p>
                  </a:txBody>
                  <a:tcPr/>
                </a:tc>
                <a:tc>
                  <a:txBody>
                    <a:bodyPr/>
                    <a:lstStyle/>
                    <a:p>
                      <a:pPr algn="l">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RB assignment</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Full applicable test bandwidth</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Full applicable test bandwidth</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25492362"/>
                  </a:ext>
                </a:extLst>
              </a:tr>
              <a:tr h="191191">
                <a:tc vMerge="1">
                  <a:txBody>
                    <a:bodyPr/>
                    <a:lstStyle/>
                    <a:p>
                      <a:endParaRPr lang="en-GB"/>
                    </a:p>
                  </a:txBody>
                  <a:tcPr/>
                </a:tc>
                <a:tc>
                  <a:txBody>
                    <a:bodyPr/>
                    <a:lstStyle/>
                    <a:p>
                      <a:pPr algn="l">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Frequency hopping</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Disabled</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Disabled</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74455220"/>
                  </a:ext>
                </a:extLst>
              </a:tr>
              <a:tr h="60564">
                <a:tc rowSpan="2">
                  <a:txBody>
                    <a:bodyPr/>
                    <a:lstStyle/>
                    <a:p>
                      <a:pPr algn="l">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PTRS configuration</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Frequency density (</a:t>
                      </a:r>
                      <a:r>
                        <a:rPr lang="en-GB" sz="1050" i="1">
                          <a:effectLst/>
                          <a:latin typeface="Arial" panose="020B0604020202020204" pitchFamily="34" charset="0"/>
                          <a:ea typeface="Malgun Gothic" panose="020B0503020000020004" pitchFamily="34" charset="-127"/>
                          <a:cs typeface="Times New Roman" panose="02020603050405020304" pitchFamily="18" charset="0"/>
                        </a:rPr>
                        <a:t>K</a:t>
                      </a:r>
                      <a:r>
                        <a:rPr lang="en-GB" sz="1050" i="1" baseline="-25000">
                          <a:effectLst/>
                          <a:latin typeface="Arial" panose="020B0604020202020204" pitchFamily="34" charset="0"/>
                          <a:ea typeface="Malgun Gothic" panose="020B0503020000020004" pitchFamily="34" charset="-127"/>
                          <a:cs typeface="Times New Roman" panose="02020603050405020304" pitchFamily="18" charset="0"/>
                        </a:rPr>
                        <a:t>PT-RS</a:t>
                      </a:r>
                      <a:r>
                        <a:rPr lang="en-GB" sz="1050">
                          <a:effectLst/>
                          <a:latin typeface="Arial" panose="020B0604020202020204" pitchFamily="34" charset="0"/>
                          <a:ea typeface="Malgun Gothic" panose="020B0503020000020004" pitchFamily="34" charset="-127"/>
                          <a:cs typeface="Times New Roman" panose="02020603050405020304" pitchFamily="18" charset="0"/>
                        </a:rPr>
                        <a:t>)</a:t>
                      </a:r>
                    </a:p>
                  </a:txBody>
                  <a:tcPr marL="22124" marR="221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no PTRS</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2</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00510469"/>
                  </a:ext>
                </a:extLst>
              </a:tr>
              <a:tr h="60564">
                <a:tc vMerge="1">
                  <a:txBody>
                    <a:bodyPr/>
                    <a:lstStyle/>
                    <a:p>
                      <a:endParaRPr lang="en-GB"/>
                    </a:p>
                  </a:txBody>
                  <a:tcPr/>
                </a:tc>
                <a:tc>
                  <a:txBody>
                    <a:bodyPr/>
                    <a:lstStyle/>
                    <a:p>
                      <a:pPr algn="l">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Time density (</a:t>
                      </a:r>
                      <a:r>
                        <a:rPr lang="en-GB" sz="1050" i="1">
                          <a:effectLst/>
                          <a:latin typeface="Arial" panose="020B0604020202020204" pitchFamily="34" charset="0"/>
                          <a:ea typeface="Malgun Gothic" panose="020B0503020000020004" pitchFamily="34" charset="-127"/>
                          <a:cs typeface="Times New Roman" panose="02020603050405020304" pitchFamily="18" charset="0"/>
                        </a:rPr>
                        <a:t>L</a:t>
                      </a:r>
                      <a:r>
                        <a:rPr lang="en-GB" sz="1050" i="1" baseline="-25000">
                          <a:effectLst/>
                          <a:latin typeface="Arial" panose="020B0604020202020204" pitchFamily="34" charset="0"/>
                          <a:ea typeface="Malgun Gothic" panose="020B0503020000020004" pitchFamily="34" charset="-127"/>
                          <a:cs typeface="Times New Roman" panose="02020603050405020304" pitchFamily="18" charset="0"/>
                        </a:rPr>
                        <a:t>PT-RS</a:t>
                      </a:r>
                      <a:r>
                        <a:rPr lang="en-GB" sz="1050">
                          <a:effectLst/>
                          <a:latin typeface="Arial" panose="020B0604020202020204" pitchFamily="34" charset="0"/>
                          <a:ea typeface="Malgun Gothic" panose="020B0503020000020004" pitchFamily="34" charset="-127"/>
                          <a:cs typeface="Times New Roman" panose="02020603050405020304" pitchFamily="18" charset="0"/>
                        </a:rPr>
                        <a:t>)</a:t>
                      </a:r>
                    </a:p>
                  </a:txBody>
                  <a:tcPr marL="22124" marR="221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no PTRS</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1</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5745361"/>
                  </a:ext>
                </a:extLst>
              </a:tr>
              <a:tr h="60564">
                <a:tc rowSpan="4">
                  <a:txBody>
                    <a:bodyPr/>
                    <a:lstStyle/>
                    <a:p>
                      <a:pPr algn="l">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UCI</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en-GB" sz="1050" dirty="0">
                          <a:effectLst/>
                          <a:latin typeface="Arial" panose="020B0604020202020204" pitchFamily="34" charset="0"/>
                          <a:ea typeface="Times New Roman" panose="02020603050405020304" pitchFamily="18" charset="0"/>
                          <a:cs typeface="Arial" panose="020B0604020202020204" pitchFamily="34" charset="0"/>
                        </a:rPr>
                        <a:t>UL-SCH</a:t>
                      </a:r>
                      <a:endParaRPr lang="en-GB" sz="1050" dirty="0">
                        <a:effectLst/>
                        <a:latin typeface="Arial" panose="020B0604020202020204" pitchFamily="34" charset="0"/>
                        <a:ea typeface="Malgun Gothic" panose="020B0503020000020004" pitchFamily="34" charset="-127"/>
                        <a:cs typeface="Times New Roman" panose="02020603050405020304" pitchFamily="18" charset="0"/>
                      </a:endParaRP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yes</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dirty="0">
                          <a:effectLst/>
                          <a:latin typeface="Arial" panose="020B0604020202020204" pitchFamily="34" charset="0"/>
                          <a:ea typeface="Malgun Gothic" panose="020B0503020000020004" pitchFamily="34" charset="-127"/>
                          <a:cs typeface="Times New Roman" panose="02020603050405020304" pitchFamily="18" charset="0"/>
                        </a:rPr>
                        <a:t>yes</a:t>
                      </a: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90140912"/>
                  </a:ext>
                </a:extLst>
              </a:tr>
              <a:tr h="212942">
                <a:tc vMerge="1">
                  <a:txBody>
                    <a:bodyPr/>
                    <a:lstStyle/>
                    <a:p>
                      <a:endParaRPr lang="en-GB"/>
                    </a:p>
                  </a:txBody>
                  <a:tcPr/>
                </a:tc>
                <a:tc>
                  <a:txBody>
                    <a:bodyPr/>
                    <a:lstStyle/>
                    <a:p>
                      <a:pPr algn="l">
                        <a:lnSpc>
                          <a:spcPct val="107000"/>
                        </a:lnSpc>
                        <a:spcAft>
                          <a:spcPts val="0"/>
                        </a:spcAft>
                      </a:pPr>
                      <a:r>
                        <a:rPr lang="en-GB" sz="1050">
                          <a:effectLst/>
                          <a:latin typeface="Arial" panose="020B0604020202020204" pitchFamily="34" charset="0"/>
                          <a:ea typeface="Times New Roman" panose="02020603050405020304" pitchFamily="18" charset="0"/>
                          <a:cs typeface="Arial" panose="020B0604020202020204" pitchFamily="34" charset="0"/>
                        </a:rPr>
                        <a:t>Payload (bits)</a:t>
                      </a:r>
                      <a:endParaRPr lang="en-GB" sz="1050">
                        <a:effectLst/>
                        <a:latin typeface="Arial" panose="020B0604020202020204" pitchFamily="34" charset="0"/>
                        <a:ea typeface="Malgun Gothic" panose="020B0503020000020004" pitchFamily="34" charset="-127"/>
                        <a:cs typeface="Times New Roman" panose="02020603050405020304" pitchFamily="18" charset="0"/>
                      </a:endParaRP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7 (CSI only, part1=5, part2=2)</a:t>
                      </a:r>
                      <a:endParaRPr lang="en-GB" sz="1050" dirty="0">
                        <a:effectLst/>
                        <a:latin typeface="Arial" panose="020B0604020202020204" pitchFamily="34" charset="0"/>
                        <a:ea typeface="Malgun Gothic" panose="020B0503020000020004" pitchFamily="34" charset="-127"/>
                        <a:cs typeface="Times New Roman" panose="02020603050405020304" pitchFamily="18" charset="0"/>
                      </a:endParaRP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7 (CSI only, part1=5, part2=2)</a:t>
                      </a:r>
                      <a:endParaRPr lang="en-GB" sz="1050">
                        <a:effectLst/>
                        <a:latin typeface="Arial" panose="020B0604020202020204" pitchFamily="34" charset="0"/>
                        <a:ea typeface="Malgun Gothic" panose="020B0503020000020004" pitchFamily="34" charset="-127"/>
                        <a:cs typeface="Times New Roman" panose="02020603050405020304" pitchFamily="18" charset="0"/>
                      </a:endParaRP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15785968"/>
                  </a:ext>
                </a:extLst>
              </a:tr>
              <a:tr h="125878">
                <a:tc vMerge="1">
                  <a:txBody>
                    <a:bodyPr/>
                    <a:lstStyle/>
                    <a:p>
                      <a:endParaRPr lang="en-GB"/>
                    </a:p>
                  </a:txBody>
                  <a:tcPr/>
                </a:tc>
                <a:tc>
                  <a:txBody>
                    <a:bodyPr/>
                    <a:lstStyle/>
                    <a:p>
                      <a:pPr algn="l">
                        <a:lnSpc>
                          <a:spcPct val="107000"/>
                        </a:lnSpc>
                        <a:spcAft>
                          <a:spcPts val="0"/>
                        </a:spcAft>
                      </a:pPr>
                      <a:r>
                        <a:rPr lang="en-GB" sz="1050">
                          <a:effectLst/>
                          <a:latin typeface="Arial" panose="020B0604020202020204" pitchFamily="34" charset="0"/>
                          <a:ea typeface="Times New Roman" panose="02020603050405020304" pitchFamily="18" charset="0"/>
                          <a:cs typeface="Arial" panose="020B0604020202020204" pitchFamily="34" charset="0"/>
                        </a:rPr>
                        <a:t>uci-on-pusch-scaling</a:t>
                      </a:r>
                      <a:endParaRPr lang="en-GB" sz="1050">
                        <a:effectLst/>
                        <a:latin typeface="Arial" panose="020B0604020202020204" pitchFamily="34" charset="0"/>
                        <a:ea typeface="Malgun Gothic" panose="020B0503020000020004" pitchFamily="34" charset="-127"/>
                        <a:cs typeface="Times New Roman" panose="02020603050405020304" pitchFamily="18" charset="0"/>
                      </a:endParaRP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f0p5</a:t>
                      </a:r>
                      <a:endParaRPr lang="en-GB" sz="1050">
                        <a:effectLst/>
                        <a:latin typeface="Arial" panose="020B0604020202020204" pitchFamily="34" charset="0"/>
                        <a:ea typeface="Malgun Gothic" panose="020B0503020000020004" pitchFamily="34" charset="-127"/>
                        <a:cs typeface="Times New Roman" panose="02020603050405020304" pitchFamily="18" charset="0"/>
                      </a:endParaRP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f0p5</a:t>
                      </a:r>
                      <a:endParaRPr lang="en-GB" sz="1050">
                        <a:effectLst/>
                        <a:latin typeface="Arial" panose="020B0604020202020204" pitchFamily="34" charset="0"/>
                        <a:ea typeface="Malgun Gothic" panose="020B0503020000020004" pitchFamily="34" charset="-127"/>
                        <a:cs typeface="Times New Roman" panose="02020603050405020304" pitchFamily="18" charset="0"/>
                      </a:endParaRP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27476833"/>
                  </a:ext>
                </a:extLst>
              </a:tr>
              <a:tr h="256505">
                <a:tc vMerge="1">
                  <a:txBody>
                    <a:bodyPr/>
                    <a:lstStyle/>
                    <a:p>
                      <a:endParaRPr lang="en-GB"/>
                    </a:p>
                  </a:txBody>
                  <a:tcPr/>
                </a:tc>
                <a:tc>
                  <a:txBody>
                    <a:bodyPr/>
                    <a:lstStyle/>
                    <a:p>
                      <a:pPr algn="l">
                        <a:lnSpc>
                          <a:spcPct val="107000"/>
                        </a:lnSpc>
                        <a:spcAft>
                          <a:spcPts val="0"/>
                        </a:spcAft>
                      </a:pPr>
                      <a:r>
                        <a:rPr lang="en-GB" sz="1050" dirty="0">
                          <a:effectLst/>
                          <a:latin typeface="Arial" panose="020B0604020202020204" pitchFamily="34" charset="0"/>
                          <a:ea typeface="Malgun Gothic" panose="020B0503020000020004" pitchFamily="34" charset="-127"/>
                          <a:cs typeface="Times New Roman" panose="02020603050405020304" pitchFamily="18" charset="0"/>
                        </a:rPr>
                        <a:t>I^CSI-1 and I^CSI-2</a:t>
                      </a:r>
                    </a:p>
                  </a:txBody>
                  <a:tcPr marL="22124" marR="221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13 (default)</a:t>
                      </a:r>
                      <a:endParaRPr lang="en-GB" sz="1050">
                        <a:effectLst/>
                        <a:latin typeface="Arial" panose="020B0604020202020204" pitchFamily="34" charset="0"/>
                        <a:ea typeface="Malgun Gothic" panose="020B0503020000020004" pitchFamily="34" charset="-127"/>
                        <a:cs typeface="Times New Roman" panose="02020603050405020304" pitchFamily="18" charset="0"/>
                      </a:endParaRP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13 (default)</a:t>
                      </a:r>
                      <a:endParaRPr lang="en-GB" sz="1050">
                        <a:effectLst/>
                        <a:latin typeface="Arial" panose="020B0604020202020204" pitchFamily="34" charset="0"/>
                        <a:ea typeface="Malgun Gothic" panose="020B0503020000020004" pitchFamily="34" charset="-127"/>
                        <a:cs typeface="Times New Roman" panose="02020603050405020304" pitchFamily="18" charset="0"/>
                      </a:endParaRP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71052777"/>
                  </a:ext>
                </a:extLst>
              </a:tr>
              <a:tr h="160809">
                <a:tc>
                  <a:txBody>
                    <a:bodyPr/>
                    <a:lstStyle/>
                    <a:p>
                      <a:pPr algn="l">
                        <a:lnSpc>
                          <a:spcPct val="107000"/>
                        </a:lnSpc>
                        <a:spcAft>
                          <a:spcPts val="0"/>
                        </a:spcAft>
                      </a:pPr>
                      <a:r>
                        <a:rPr lang="en-GB" sz="1050" dirty="0">
                          <a:effectLst/>
                          <a:latin typeface="Arial" panose="020B0604020202020204" pitchFamily="34" charset="0"/>
                          <a:ea typeface="Times New Roman" panose="02020603050405020304" pitchFamily="18" charset="0"/>
                          <a:cs typeface="Arial" panose="020B0604020202020204" pitchFamily="34" charset="0"/>
                        </a:rPr>
                        <a:t>Test metric</a:t>
                      </a:r>
                      <a:endParaRPr lang="en-GB" sz="1050" dirty="0">
                        <a:effectLst/>
                        <a:latin typeface="Arial" panose="020B0604020202020204" pitchFamily="34" charset="0"/>
                        <a:ea typeface="Malgun Gothic" panose="020B0503020000020004" pitchFamily="34" charset="-127"/>
                        <a:cs typeface="Times New Roman" panose="02020603050405020304" pitchFamily="18" charset="0"/>
                      </a:endParaRP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en-GB" sz="1050">
                          <a:effectLst/>
                          <a:latin typeface="Arial" panose="020B0604020202020204" pitchFamily="34" charset="0"/>
                          <a:ea typeface="Malgun Gothic" panose="020B0503020000020004" pitchFamily="34" charset="-127"/>
                          <a:cs typeface="Times New Roman" panose="02020603050405020304" pitchFamily="18" charset="0"/>
                        </a:rPr>
                        <a:t> </a:t>
                      </a:r>
                    </a:p>
                  </a:txBody>
                  <a:tcPr marL="22124" marR="221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SNR@ 2% BLER</a:t>
                      </a:r>
                      <a:endParaRPr lang="en-GB" sz="1050">
                        <a:effectLst/>
                        <a:latin typeface="Arial" panose="020B0604020202020204" pitchFamily="34" charset="0"/>
                        <a:ea typeface="Malgun Gothic" panose="020B0503020000020004" pitchFamily="34" charset="-127"/>
                        <a:cs typeface="Times New Roman" panose="02020603050405020304" pitchFamily="18" charset="0"/>
                      </a:endParaRP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SNR@ 2% BLER</a:t>
                      </a:r>
                      <a:endParaRPr lang="en-GB" sz="1050" dirty="0">
                        <a:effectLst/>
                        <a:latin typeface="Arial" panose="020B0604020202020204" pitchFamily="34" charset="0"/>
                        <a:ea typeface="Malgun Gothic" panose="020B0503020000020004" pitchFamily="34" charset="-127"/>
                        <a:cs typeface="Times New Roman" panose="02020603050405020304" pitchFamily="18" charset="0"/>
                      </a:endParaRPr>
                    </a:p>
                  </a:txBody>
                  <a:tcPr marL="22124" marR="221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56033459"/>
                  </a:ext>
                </a:extLst>
              </a:tr>
            </a:tbl>
          </a:graphicData>
        </a:graphic>
      </p:graphicFrame>
    </p:spTree>
    <p:extLst>
      <p:ext uri="{BB962C8B-B14F-4D97-AF65-F5344CB8AC3E}">
        <p14:creationId xmlns:p14="http://schemas.microsoft.com/office/powerpoint/2010/main" val="11554858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13ED4736-B648-4FBC-895E-623C30BF8974}"/>
              </a:ext>
            </a:extLst>
          </p:cNvPr>
          <p:cNvGraphicFramePr>
            <a:graphicFrameLocks noGrp="1"/>
          </p:cNvGraphicFramePr>
          <p:nvPr>
            <p:extLst>
              <p:ext uri="{D42A27DB-BD31-4B8C-83A1-F6EECF244321}">
                <p14:modId xmlns:p14="http://schemas.microsoft.com/office/powerpoint/2010/main" val="2462722192"/>
              </p:ext>
            </p:extLst>
          </p:nvPr>
        </p:nvGraphicFramePr>
        <p:xfrm>
          <a:off x="0" y="476672"/>
          <a:ext cx="9144000" cy="6387537"/>
        </p:xfrm>
        <a:graphic>
          <a:graphicData uri="http://schemas.openxmlformats.org/drawingml/2006/table">
            <a:tbl>
              <a:tblPr firstRow="1" firstCol="1" bandRow="1"/>
              <a:tblGrid>
                <a:gridCol w="3193083">
                  <a:extLst>
                    <a:ext uri="{9D8B030D-6E8A-4147-A177-3AD203B41FA5}">
                      <a16:colId xmlns:a16="http://schemas.microsoft.com/office/drawing/2014/main" val="2115192498"/>
                    </a:ext>
                  </a:extLst>
                </a:gridCol>
                <a:gridCol w="2962314">
                  <a:extLst>
                    <a:ext uri="{9D8B030D-6E8A-4147-A177-3AD203B41FA5}">
                      <a16:colId xmlns:a16="http://schemas.microsoft.com/office/drawing/2014/main" val="1375557807"/>
                    </a:ext>
                  </a:extLst>
                </a:gridCol>
                <a:gridCol w="2988603">
                  <a:extLst>
                    <a:ext uri="{9D8B030D-6E8A-4147-A177-3AD203B41FA5}">
                      <a16:colId xmlns:a16="http://schemas.microsoft.com/office/drawing/2014/main" val="3430033481"/>
                    </a:ext>
                  </a:extLst>
                </a:gridCol>
              </a:tblGrid>
              <a:tr h="225582">
                <a:tc rowSpan="2">
                  <a:txBody>
                    <a:bodyPr/>
                    <a:lstStyle/>
                    <a:p>
                      <a:pPr algn="ctr">
                        <a:lnSpc>
                          <a:spcPct val="107000"/>
                        </a:lnSpc>
                        <a:spcAft>
                          <a:spcPts val="0"/>
                        </a:spcAft>
                      </a:pPr>
                      <a:r>
                        <a:rPr lang="en-GB" sz="1500" b="1" noProof="0">
                          <a:effectLst/>
                          <a:latin typeface="Calibri" panose="020F0502020204030204" pitchFamily="34" charset="0"/>
                          <a:ea typeface="宋体" panose="02010600030101010101" pitchFamily="2" charset="-122"/>
                          <a:cs typeface="Times New Roman" panose="02020603050405020304" pitchFamily="18" charset="0"/>
                        </a:rPr>
                        <a:t>Parameter</a:t>
                      </a:r>
                      <a:endParaRPr lang="en-GB" sz="1500" noProof="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7000"/>
                        </a:lnSpc>
                        <a:spcAft>
                          <a:spcPts val="0"/>
                        </a:spcAft>
                      </a:pPr>
                      <a:r>
                        <a:rPr lang="en-GB" sz="1500" b="1" noProof="0">
                          <a:effectLst/>
                          <a:latin typeface="Calibri" panose="020F0502020204030204" pitchFamily="34" charset="0"/>
                          <a:ea typeface="宋体" panose="02010600030101010101" pitchFamily="2" charset="-122"/>
                          <a:cs typeface="Times New Roman" panose="02020603050405020304" pitchFamily="18" charset="0"/>
                        </a:rPr>
                        <a:t>value</a:t>
                      </a:r>
                      <a:endParaRPr lang="en-GB" sz="1500" noProof="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38358880"/>
                  </a:ext>
                </a:extLst>
              </a:tr>
              <a:tr h="225582">
                <a:tc vMerge="1">
                  <a:txBody>
                    <a:bodyPr/>
                    <a:lstStyle/>
                    <a:p>
                      <a:endParaRPr lang="en-US"/>
                    </a:p>
                  </a:txBody>
                  <a:tcPr/>
                </a:tc>
                <a:tc>
                  <a:txBody>
                    <a:bodyPr/>
                    <a:lstStyle/>
                    <a:p>
                      <a:pPr algn="ctr">
                        <a:lnSpc>
                          <a:spcPct val="107000"/>
                        </a:lnSpc>
                        <a:spcAft>
                          <a:spcPts val="0"/>
                        </a:spcAft>
                      </a:pPr>
                      <a:r>
                        <a:rPr lang="en-GB" sz="1500" b="1" noProof="0">
                          <a:effectLst/>
                          <a:latin typeface="Calibri" panose="020F0502020204030204" pitchFamily="34" charset="0"/>
                          <a:ea typeface="宋体" panose="02010600030101010101" pitchFamily="2" charset="-122"/>
                          <a:cs typeface="Times New Roman" panose="02020603050405020304" pitchFamily="18" charset="0"/>
                        </a:rPr>
                        <a:t>FR1</a:t>
                      </a:r>
                      <a:endParaRPr lang="en-GB" sz="1500" noProof="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500" b="1" noProof="0">
                          <a:effectLst/>
                          <a:latin typeface="Calibri" panose="020F0502020204030204" pitchFamily="34" charset="0"/>
                          <a:ea typeface="宋体" panose="02010600030101010101" pitchFamily="2" charset="-122"/>
                          <a:cs typeface="Times New Roman" panose="02020603050405020304" pitchFamily="18" charset="0"/>
                        </a:rPr>
                        <a:t>FR2</a:t>
                      </a:r>
                      <a:endParaRPr lang="en-GB" sz="1500" noProof="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79315056"/>
                  </a:ext>
                </a:extLst>
              </a:tr>
              <a:tr h="225582">
                <a:tc>
                  <a:txBody>
                    <a:bodyPr/>
                    <a:lstStyle/>
                    <a:p>
                      <a:pPr algn="ctr">
                        <a:lnSpc>
                          <a:spcPct val="107000"/>
                        </a:lnSpc>
                        <a:spcAft>
                          <a:spcPts val="0"/>
                        </a:spcAft>
                      </a:pPr>
                      <a:r>
                        <a:rPr lang="en-GB" sz="1500" noProof="0">
                          <a:effectLst/>
                          <a:latin typeface="Calibri" panose="020F0502020204030204" pitchFamily="34" charset="0"/>
                          <a:ea typeface="宋体" panose="02010600030101010101" pitchFamily="2" charset="-122"/>
                          <a:cs typeface="Times New Roman" panose="02020603050405020304" pitchFamily="18" charset="0"/>
                        </a:rPr>
                        <a:t>Transform precoding</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altLang="zh-CN" sz="1500" noProof="0">
                          <a:effectLst/>
                          <a:latin typeface="Calibri" panose="020F0502020204030204" pitchFamily="34" charset="0"/>
                          <a:ea typeface="+mn-ea"/>
                          <a:cs typeface="Times New Roman" panose="02020603050405020304" pitchFamily="18" charset="0"/>
                        </a:rPr>
                        <a:t>Disabled</a:t>
                      </a:r>
                      <a:endParaRPr lang="en-GB" sz="1500" noProof="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500" noProof="0">
                          <a:effectLst/>
                          <a:latin typeface="Calibri" panose="020F0502020204030204" pitchFamily="34" charset="0"/>
                          <a:ea typeface="宋体" panose="02010600030101010101" pitchFamily="2" charset="-122"/>
                          <a:cs typeface="Times New Roman" panose="02020603050405020304" pitchFamily="18" charset="0"/>
                        </a:rPr>
                        <a:t>Disabled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42498793"/>
                  </a:ext>
                </a:extLst>
              </a:tr>
              <a:tr h="225582">
                <a:tc>
                  <a:txBody>
                    <a:bodyPr/>
                    <a:lstStyle/>
                    <a:p>
                      <a:pPr algn="ctr">
                        <a:lnSpc>
                          <a:spcPct val="107000"/>
                        </a:lnSpc>
                        <a:spcAft>
                          <a:spcPts val="0"/>
                        </a:spcAft>
                      </a:pPr>
                      <a:r>
                        <a:rPr lang="en-GB" sz="1500" noProof="0">
                          <a:effectLst/>
                          <a:latin typeface="Calibri" panose="020F0502020204030204" pitchFamily="34" charset="0"/>
                          <a:ea typeface="宋体" panose="02010600030101010101" pitchFamily="2" charset="-122"/>
                          <a:cs typeface="Times New Roman" panose="02020603050405020304" pitchFamily="18" charset="0"/>
                        </a:rPr>
                        <a:t>Number of Tx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500" noProof="0">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1, 2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500" noProof="0">
                          <a:effectLst/>
                          <a:latin typeface="Calibri" panose="020F0502020204030204" pitchFamily="34" charset="0"/>
                          <a:ea typeface="宋体" panose="02010600030101010101" pitchFamily="2" charset="-122"/>
                          <a:cs typeface="Times New Roman" panose="02020603050405020304" pitchFamily="18" charset="0"/>
                        </a:rPr>
                        <a:t>1, 2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48711282"/>
                  </a:ext>
                </a:extLst>
              </a:tr>
              <a:tr h="225582">
                <a:tc>
                  <a:txBody>
                    <a:bodyPr/>
                    <a:lstStyle/>
                    <a:p>
                      <a:pPr algn="ctr">
                        <a:lnSpc>
                          <a:spcPct val="107000"/>
                        </a:lnSpc>
                        <a:spcAft>
                          <a:spcPts val="0"/>
                        </a:spcAft>
                      </a:pPr>
                      <a:r>
                        <a:rPr lang="en-GB" sz="1500" noProof="0">
                          <a:effectLst/>
                          <a:latin typeface="Calibri" panose="020F0502020204030204" pitchFamily="34" charset="0"/>
                          <a:ea typeface="宋体" panose="02010600030101010101" pitchFamily="2" charset="-122"/>
                          <a:cs typeface="Times New Roman" panose="02020603050405020304" pitchFamily="18" charset="0"/>
                        </a:rPr>
                        <a:t>Number of Rx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500" kern="1200" noProof="0">
                          <a:solidFill>
                            <a:schemeClr val="tx1"/>
                          </a:solidFill>
                          <a:effectLst/>
                          <a:latin typeface="Calibri" panose="020F0502020204030204" pitchFamily="34" charset="0"/>
                          <a:ea typeface="+mn-ea"/>
                          <a:cs typeface="Times New Roman" panose="02020603050405020304" pitchFamily="18" charset="0"/>
                        </a:rPr>
                        <a:t>2, 4, 8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altLang="zh-CN" sz="1500" noProof="0">
                          <a:solidFill>
                            <a:schemeClr val="tx1"/>
                          </a:solidFill>
                          <a:effectLst/>
                          <a:latin typeface="Calibri" panose="020F0502020204030204" pitchFamily="34" charset="0"/>
                          <a:ea typeface="+mn-ea"/>
                          <a:cs typeface="Times New Roman" panose="02020603050405020304" pitchFamily="18" charset="0"/>
                        </a:rPr>
                        <a:t>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39640142"/>
                  </a:ext>
                </a:extLst>
              </a:tr>
              <a:tr h="225582">
                <a:tc>
                  <a:txBody>
                    <a:bodyPr/>
                    <a:lstStyle/>
                    <a:p>
                      <a:pPr algn="ctr">
                        <a:lnSpc>
                          <a:spcPct val="107000"/>
                        </a:lnSpc>
                        <a:spcAft>
                          <a:spcPts val="0"/>
                        </a:spcAft>
                      </a:pPr>
                      <a:r>
                        <a:rPr lang="en-GB" sz="1500" noProof="0">
                          <a:effectLst/>
                          <a:latin typeface="Calibri" panose="020F0502020204030204" pitchFamily="34" charset="0"/>
                          <a:ea typeface="宋体" panose="02010600030101010101" pitchFamily="2" charset="-122"/>
                          <a:cs typeface="Times New Roman" panose="02020603050405020304" pitchFamily="18" charset="0"/>
                        </a:rPr>
                        <a:t>Number of layers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500" kern="1200" noProof="0">
                          <a:solidFill>
                            <a:schemeClr val="tx1"/>
                          </a:solidFill>
                          <a:effectLst/>
                          <a:latin typeface="Calibri" panose="020F0502020204030204" pitchFamily="34" charset="0"/>
                          <a:ea typeface="+mn-ea"/>
                          <a:cs typeface="Times New Roman" panose="02020603050405020304" pitchFamily="18" charset="0"/>
                        </a:rPr>
                        <a:t>1, 2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500" kern="1200" noProof="0">
                          <a:solidFill>
                            <a:schemeClr val="tx1"/>
                          </a:solidFill>
                          <a:effectLst/>
                          <a:latin typeface="Calibri" panose="020F0502020204030204" pitchFamily="34" charset="0"/>
                          <a:ea typeface="+mn-ea"/>
                          <a:cs typeface="Times New Roman" panose="02020603050405020304" pitchFamily="18" charset="0"/>
                        </a:rPr>
                        <a:t>1</a:t>
                      </a:r>
                      <a:r>
                        <a:rPr lang="en-GB" sz="1500" noProof="0">
                          <a:effectLst/>
                          <a:latin typeface="Calibri" panose="020F0502020204030204" pitchFamily="34" charset="0"/>
                          <a:ea typeface="宋体" panose="02010600030101010101" pitchFamily="2" charset="-122"/>
                          <a:cs typeface="Times New Roman" panose="02020603050405020304" pitchFamily="18" charset="0"/>
                        </a:rPr>
                        <a:t>, 2</a:t>
                      </a:r>
                      <a:endParaRPr kumimoji="1" lang="en-GB" sz="1500" kern="1200" noProof="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03576492"/>
                  </a:ext>
                </a:extLst>
              </a:tr>
              <a:tr h="225582">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kumimoji="1" lang="en-GB" altLang="zh-CN" sz="1500" kern="1200" noProof="0">
                          <a:solidFill>
                            <a:schemeClr val="tx1"/>
                          </a:solidFill>
                          <a:effectLst/>
                          <a:latin typeface="+mn-lt"/>
                          <a:ea typeface="+mn-ea"/>
                          <a:cs typeface="+mn-cs"/>
                        </a:rPr>
                        <a:t>Transmission scheme</a:t>
                      </a:r>
                      <a:endParaRPr kumimoji="1" lang="en-GB" sz="1500" kern="1200" noProof="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altLang="zh-CN" sz="1500" noProof="0"/>
                        <a:t>Identity matrix (</a:t>
                      </a:r>
                      <a:r>
                        <a:rPr kumimoji="1" lang="en-GB" altLang="zh-CN" sz="1500" kern="1200" noProof="0">
                          <a:solidFill>
                            <a:schemeClr val="tx1"/>
                          </a:solidFill>
                          <a:effectLst/>
                          <a:latin typeface="Calibri" panose="020F0502020204030204" pitchFamily="34" charset="0"/>
                          <a:ea typeface="+mn-ea"/>
                          <a:cs typeface="Times New Roman" panose="02020603050405020304" pitchFamily="18" charset="0"/>
                        </a:rPr>
                        <a:t>TPMI index 0)</a:t>
                      </a:r>
                      <a:endParaRPr kumimoji="1" lang="en-GB" sz="1500" kern="1200" noProof="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altLang="zh-CN" sz="1500" noProof="0"/>
                        <a:t>Identity matrix (</a:t>
                      </a:r>
                      <a:r>
                        <a:rPr kumimoji="1" lang="en-GB" altLang="zh-CN" sz="1500" kern="1200" noProof="0">
                          <a:solidFill>
                            <a:schemeClr val="tx1"/>
                          </a:solidFill>
                          <a:effectLst/>
                          <a:latin typeface="Calibri" panose="020F0502020204030204" pitchFamily="34" charset="0"/>
                          <a:ea typeface="+mn-ea"/>
                          <a:cs typeface="Times New Roman" panose="02020603050405020304" pitchFamily="18" charset="0"/>
                        </a:rPr>
                        <a:t>TPMI index 0)</a:t>
                      </a:r>
                      <a:endParaRPr kumimoji="1" lang="en-GB" sz="1500" kern="1200" noProof="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65443205"/>
                  </a:ext>
                </a:extLst>
              </a:tr>
              <a:tr h="225582">
                <a:tc>
                  <a:txBody>
                    <a:bodyPr/>
                    <a:lstStyle/>
                    <a:p>
                      <a:pPr algn="ctr">
                        <a:lnSpc>
                          <a:spcPct val="107000"/>
                        </a:lnSpc>
                        <a:spcAft>
                          <a:spcPts val="0"/>
                        </a:spcAft>
                      </a:pPr>
                      <a:r>
                        <a:rPr lang="en-GB" sz="1500" noProof="0">
                          <a:effectLst/>
                          <a:latin typeface="Calibri" panose="020F0502020204030204" pitchFamily="34" charset="0"/>
                          <a:ea typeface="宋体" panose="02010600030101010101" pitchFamily="2" charset="-122"/>
                          <a:cs typeface="Times New Roman" panose="02020603050405020304" pitchFamily="18" charset="0"/>
                        </a:rPr>
                        <a:t>DMRS type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500" kern="1200" noProof="0">
                          <a:solidFill>
                            <a:schemeClr val="tx1"/>
                          </a:solidFill>
                          <a:effectLst/>
                          <a:latin typeface="Calibri" panose="020F0502020204030204" pitchFamily="34" charset="0"/>
                          <a:ea typeface="+mn-ea"/>
                          <a:cs typeface="Times New Roman" panose="02020603050405020304" pitchFamily="18" charset="0"/>
                        </a:rPr>
                        <a:t>type 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500" kern="1200" noProof="0">
                          <a:solidFill>
                            <a:schemeClr val="tx1"/>
                          </a:solidFill>
                          <a:effectLst/>
                          <a:latin typeface="Calibri" panose="020F0502020204030204" pitchFamily="34" charset="0"/>
                          <a:ea typeface="+mn-ea"/>
                          <a:cs typeface="Times New Roman" panose="02020603050405020304" pitchFamily="18" charset="0"/>
                        </a:rPr>
                        <a:t>type 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02151103"/>
                  </a:ext>
                </a:extLst>
              </a:tr>
              <a:tr h="225582">
                <a:tc>
                  <a:txBody>
                    <a:bodyPr/>
                    <a:lstStyle/>
                    <a:p>
                      <a:pPr algn="ctr">
                        <a:lnSpc>
                          <a:spcPct val="107000"/>
                        </a:lnSpc>
                        <a:spcAft>
                          <a:spcPts val="0"/>
                        </a:spcAft>
                      </a:pPr>
                      <a:r>
                        <a:rPr lang="en-GB" sz="1500" noProof="0">
                          <a:effectLst/>
                          <a:latin typeface="Calibri" panose="020F0502020204030204" pitchFamily="34" charset="0"/>
                          <a:ea typeface="宋体" panose="02010600030101010101" pitchFamily="2" charset="-122"/>
                          <a:cs typeface="Times New Roman" panose="02020603050405020304" pitchFamily="18" charset="0"/>
                        </a:rPr>
                        <a:t>Number of DMRS symbols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500" kern="1200" noProof="0">
                          <a:solidFill>
                            <a:schemeClr val="tx1"/>
                          </a:solidFill>
                          <a:effectLst/>
                          <a:latin typeface="Calibri" panose="020F0502020204030204" pitchFamily="34" charset="0"/>
                          <a:ea typeface="+mn-ea"/>
                          <a:cs typeface="Times New Roman" panose="02020603050405020304" pitchFamily="18" charset="0"/>
                        </a:rPr>
                        <a:t>1, 1+1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500" kern="1200" noProof="0">
                          <a:solidFill>
                            <a:schemeClr val="tx1"/>
                          </a:solidFill>
                          <a:effectLst/>
                          <a:latin typeface="Calibri" panose="020F0502020204030204" pitchFamily="34" charset="0"/>
                          <a:ea typeface="+mn-ea"/>
                          <a:cs typeface="Times New Roman" panose="02020603050405020304" pitchFamily="18" charset="0"/>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63379793"/>
                  </a:ext>
                </a:extLst>
              </a:tr>
              <a:tr h="225582">
                <a:tc>
                  <a:txBody>
                    <a:bodyPr/>
                    <a:lstStyle/>
                    <a:p>
                      <a:pPr algn="ctr">
                        <a:lnSpc>
                          <a:spcPct val="107000"/>
                        </a:lnSpc>
                        <a:spcAft>
                          <a:spcPts val="0"/>
                        </a:spcAft>
                      </a:pPr>
                      <a:r>
                        <a:rPr lang="en-GB" sz="1500" noProof="0">
                          <a:effectLst/>
                          <a:latin typeface="Calibri" panose="020F0502020204030204" pitchFamily="34" charset="0"/>
                          <a:ea typeface="宋体" panose="02010600030101010101" pitchFamily="2" charset="-122"/>
                          <a:cs typeface="Times New Roman" panose="02020603050405020304" pitchFamily="18" charset="0"/>
                        </a:rPr>
                        <a:t>symbols length</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500" kern="1200" noProof="0">
                          <a:solidFill>
                            <a:schemeClr val="tx1"/>
                          </a:solidFill>
                          <a:effectLst/>
                          <a:latin typeface="Calibri" panose="020F0502020204030204" pitchFamily="34" charset="0"/>
                          <a:ea typeface="+mn-ea"/>
                          <a:cs typeface="Times New Roman" panose="02020603050405020304" pitchFamily="18" charset="0"/>
                        </a:rPr>
                        <a:t>14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500" kern="1200" noProof="0">
                          <a:solidFill>
                            <a:schemeClr val="tx1"/>
                          </a:solidFill>
                          <a:effectLst/>
                          <a:latin typeface="Calibri" panose="020F0502020204030204" pitchFamily="34" charset="0"/>
                          <a:ea typeface="+mn-ea"/>
                          <a:cs typeface="Times New Roman" panose="02020603050405020304" pitchFamily="18" charset="0"/>
                        </a:rPr>
                        <a:t>10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000962"/>
                  </a:ext>
                </a:extLst>
              </a:tr>
              <a:tr h="225582">
                <a:tc>
                  <a:txBody>
                    <a:bodyPr/>
                    <a:lstStyle/>
                    <a:p>
                      <a:pPr algn="ctr">
                        <a:lnSpc>
                          <a:spcPct val="107000"/>
                        </a:lnSpc>
                        <a:spcAft>
                          <a:spcPts val="0"/>
                        </a:spcAft>
                      </a:pPr>
                      <a:r>
                        <a:rPr lang="en-GB" altLang="zh-CN" sz="1500" noProof="0"/>
                        <a:t>start symbol index</a:t>
                      </a:r>
                      <a:endParaRPr lang="en-GB" sz="1500" noProof="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500" kern="1200" noProof="0">
                          <a:solidFill>
                            <a:schemeClr val="tx1"/>
                          </a:solidFill>
                          <a:effectLst/>
                          <a:latin typeface="Calibri" panose="020F0502020204030204" pitchFamily="34" charset="0"/>
                          <a:ea typeface="+mn-ea"/>
                          <a:cs typeface="Times New Roman" panose="02020603050405020304" pitchFamily="18" charset="0"/>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500" kern="1200" noProof="0">
                          <a:solidFill>
                            <a:schemeClr val="tx1"/>
                          </a:solidFill>
                          <a:effectLst/>
                          <a:latin typeface="Calibri" panose="020F0502020204030204" pitchFamily="34" charset="0"/>
                          <a:ea typeface="+mn-ea"/>
                          <a:cs typeface="Times New Roman" panose="02020603050405020304" pitchFamily="18" charset="0"/>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17932082"/>
                  </a:ext>
                </a:extLst>
              </a:tr>
              <a:tr h="225582">
                <a:tc>
                  <a:txBody>
                    <a:bodyPr/>
                    <a:lstStyle/>
                    <a:p>
                      <a:pPr algn="ctr">
                        <a:lnSpc>
                          <a:spcPct val="107000"/>
                        </a:lnSpc>
                        <a:spcAft>
                          <a:spcPts val="0"/>
                        </a:spcAft>
                      </a:pPr>
                      <a:r>
                        <a:rPr lang="en-GB" sz="1500" noProof="0">
                          <a:effectLst/>
                          <a:latin typeface="Calibri" panose="020F0502020204030204" pitchFamily="34" charset="0"/>
                          <a:ea typeface="宋体" panose="02010600030101010101" pitchFamily="2" charset="-122"/>
                          <a:cs typeface="Times New Roman" panose="02020603050405020304" pitchFamily="18" charset="0"/>
                        </a:rPr>
                        <a:t>Time domain resource allocation type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kumimoji="1" lang="en-GB" sz="1500" kern="1200" noProof="0">
                          <a:solidFill>
                            <a:schemeClr val="tx1"/>
                          </a:solidFill>
                          <a:effectLst/>
                          <a:latin typeface="Calibri" panose="020F0502020204030204" pitchFamily="34" charset="0"/>
                          <a:ea typeface="+mn-ea"/>
                          <a:cs typeface="Times New Roman" panose="02020603050405020304" pitchFamily="18" charset="0"/>
                        </a:rPr>
                        <a:t>type A</a:t>
                      </a:r>
                      <a:endParaRPr kumimoji="1" lang="en-GB" altLang="zh-CN" sz="1500" kern="1200" noProof="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500" kern="1200" noProof="0">
                          <a:solidFill>
                            <a:schemeClr val="tx1"/>
                          </a:solidFill>
                          <a:effectLst/>
                          <a:latin typeface="Calibri" panose="020F0502020204030204" pitchFamily="34" charset="0"/>
                          <a:ea typeface="+mn-ea"/>
                          <a:cs typeface="Times New Roman" panose="02020603050405020304" pitchFamily="18" charset="0"/>
                        </a:rPr>
                        <a:t>type B</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12939419"/>
                  </a:ext>
                </a:extLst>
              </a:tr>
              <a:tr h="266761">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altLang="zh-CN" sz="1500" noProof="0"/>
                        <a:t>Frequency domain resource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altLang="zh-CN" sz="1500" kern="1200" noProof="0">
                          <a:solidFill>
                            <a:schemeClr val="tx1"/>
                          </a:solidFill>
                          <a:latin typeface="+mn-lt"/>
                          <a:ea typeface="+mn-ea"/>
                          <a:cs typeface="+mn-cs"/>
                        </a:rPr>
                        <a:t>Full applicable test bandwidth</a:t>
                      </a:r>
                      <a:endParaRPr kumimoji="1" lang="en-GB" sz="1500" kern="1200" noProof="0">
                        <a:solidFill>
                          <a:schemeClr val="tx1"/>
                        </a:solidFill>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altLang="zh-CN" sz="1500" kern="1200" noProof="0">
                          <a:solidFill>
                            <a:schemeClr val="tx1"/>
                          </a:solidFill>
                          <a:latin typeface="+mn-lt"/>
                          <a:ea typeface="+mn-ea"/>
                          <a:cs typeface="+mn-cs"/>
                        </a:rPr>
                        <a:t>Full applicable test bandwidth</a:t>
                      </a:r>
                      <a:endParaRPr kumimoji="1" lang="en-GB" sz="1500" kern="1200" noProof="0">
                        <a:solidFill>
                          <a:schemeClr val="tx1"/>
                        </a:solidFill>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61391305"/>
                  </a:ext>
                </a:extLst>
              </a:tr>
              <a:tr h="225582">
                <a:tc>
                  <a:txBody>
                    <a:bodyPr/>
                    <a:lstStyle/>
                    <a:p>
                      <a:pPr algn="ctr">
                        <a:lnSpc>
                          <a:spcPct val="107000"/>
                        </a:lnSpc>
                        <a:spcAft>
                          <a:spcPts val="0"/>
                        </a:spcAft>
                      </a:pPr>
                      <a:r>
                        <a:rPr lang="en-GB" sz="1500" noProof="0">
                          <a:effectLst/>
                          <a:latin typeface="Calibri" panose="020F0502020204030204" pitchFamily="34" charset="0"/>
                          <a:ea typeface="宋体" panose="02010600030101010101" pitchFamily="2" charset="-122"/>
                          <a:cs typeface="Times New Roman" panose="02020603050405020304" pitchFamily="18" charset="0"/>
                        </a:rPr>
                        <a:t>MCS index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500" kern="1200" noProof="0">
                          <a:solidFill>
                            <a:schemeClr val="tx1"/>
                          </a:solidFill>
                          <a:effectLst/>
                          <a:latin typeface="Calibri" panose="020F0502020204030204" pitchFamily="34" charset="0"/>
                          <a:ea typeface="+mn-ea"/>
                          <a:cs typeface="Times New Roman" panose="02020603050405020304" pitchFamily="18" charset="0"/>
                        </a:rPr>
                        <a:t>2, 16, 20 (20 only for 1Tx)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500" kern="1200" noProof="0">
                          <a:solidFill>
                            <a:schemeClr val="tx1"/>
                          </a:solidFill>
                          <a:effectLst/>
                          <a:latin typeface="Calibri" panose="020F0502020204030204" pitchFamily="34" charset="0"/>
                          <a:ea typeface="+mn-ea"/>
                          <a:cs typeface="Times New Roman" panose="02020603050405020304" pitchFamily="18" charset="0"/>
                        </a:rPr>
                        <a:t>2, 16, 20 (20 only for 1Tx)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09060497"/>
                  </a:ext>
                </a:extLst>
              </a:tr>
              <a:tr h="225582">
                <a:tc>
                  <a:txBody>
                    <a:bodyPr/>
                    <a:lstStyle/>
                    <a:p>
                      <a:pPr algn="ctr">
                        <a:lnSpc>
                          <a:spcPct val="107000"/>
                        </a:lnSpc>
                        <a:spcAft>
                          <a:spcPts val="0"/>
                        </a:spcAft>
                      </a:pPr>
                      <a:r>
                        <a:rPr lang="en-GB" sz="1500" noProof="0">
                          <a:effectLst/>
                          <a:latin typeface="Calibri" panose="020F0502020204030204" pitchFamily="34" charset="0"/>
                          <a:ea typeface="宋体" panose="02010600030101010101" pitchFamily="2" charset="-122"/>
                          <a:cs typeface="Times New Roman" panose="02020603050405020304" pitchFamily="18" charset="0"/>
                        </a:rPr>
                        <a:t>Carrier frequency (GHz)</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500" kern="1200" noProof="0">
                          <a:solidFill>
                            <a:schemeClr val="tx1"/>
                          </a:solidFill>
                          <a:effectLst/>
                          <a:latin typeface="Calibri" panose="020F0502020204030204" pitchFamily="34" charset="0"/>
                          <a:ea typeface="+mn-ea"/>
                          <a:cs typeface="Times New Roman" panose="02020603050405020304" pitchFamily="18" charset="0"/>
                        </a:rPr>
                        <a:t>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500" kern="1200" noProof="0">
                          <a:solidFill>
                            <a:schemeClr val="tx1"/>
                          </a:solidFill>
                          <a:effectLst/>
                          <a:latin typeface="Calibri" panose="020F0502020204030204" pitchFamily="34" charset="0"/>
                          <a:ea typeface="+mn-ea"/>
                          <a:cs typeface="Times New Roman" panose="02020603050405020304" pitchFamily="18" charset="0"/>
                        </a:rPr>
                        <a:t>30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42473166"/>
                  </a:ext>
                </a:extLst>
              </a:tr>
              <a:tr h="697704">
                <a:tc>
                  <a:txBody>
                    <a:bodyPr/>
                    <a:lstStyle/>
                    <a:p>
                      <a:pPr algn="ctr">
                        <a:lnSpc>
                          <a:spcPct val="107000"/>
                        </a:lnSpc>
                        <a:spcAft>
                          <a:spcPts val="0"/>
                        </a:spcAft>
                      </a:pPr>
                      <a:r>
                        <a:rPr lang="en-GB" sz="1500" noProof="0">
                          <a:effectLst/>
                          <a:latin typeface="Calibri" panose="020F0502020204030204" pitchFamily="34" charset="0"/>
                          <a:ea typeface="宋体" panose="02010600030101010101" pitchFamily="2" charset="-122"/>
                          <a:cs typeface="Times New Roman" panose="02020603050405020304" pitchFamily="18" charset="0"/>
                        </a:rPr>
                        <a:t>Propagation condition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altLang="zh-CN" sz="1500" noProof="0">
                          <a:effectLst/>
                          <a:latin typeface="Calibri" panose="020F0502020204030204" pitchFamily="34" charset="0"/>
                          <a:ea typeface="+mn-ea"/>
                          <a:cs typeface="Times New Roman" panose="02020603050405020304" pitchFamily="18" charset="0"/>
                        </a:rPr>
                        <a:t>MCS 2: TDL-B 100ns, 400 Hz</a:t>
                      </a:r>
                    </a:p>
                    <a:p>
                      <a:pPr marL="0" marR="0" lvl="0" indent="0" algn="ctr" defTabSz="914400" rtl="0" eaLnBrk="1" fontAlgn="auto" latinLnBrk="0" hangingPunct="1">
                        <a:lnSpc>
                          <a:spcPct val="107000"/>
                        </a:lnSpc>
                        <a:spcBef>
                          <a:spcPts val="0"/>
                        </a:spcBef>
                        <a:spcAft>
                          <a:spcPts val="0"/>
                        </a:spcAft>
                        <a:buClrTx/>
                        <a:buSzTx/>
                        <a:buFontTx/>
                        <a:buNone/>
                        <a:tabLst/>
                        <a:defRPr/>
                      </a:pPr>
                      <a:r>
                        <a:rPr lang="en-GB" altLang="zh-CN" sz="1500" noProof="0">
                          <a:effectLst/>
                          <a:latin typeface="Calibri" panose="020F0502020204030204" pitchFamily="34" charset="0"/>
                          <a:ea typeface="+mn-ea"/>
                          <a:cs typeface="Times New Roman" panose="02020603050405020304" pitchFamily="18" charset="0"/>
                        </a:rPr>
                        <a:t>MCS 16: TDL-C 300ns, 100 Hz</a:t>
                      </a:r>
                    </a:p>
                    <a:p>
                      <a:pPr marL="0" marR="0" lvl="0" indent="0" algn="ctr" defTabSz="914400" rtl="0" eaLnBrk="1" fontAlgn="auto" latinLnBrk="0" hangingPunct="1">
                        <a:lnSpc>
                          <a:spcPct val="107000"/>
                        </a:lnSpc>
                        <a:spcBef>
                          <a:spcPts val="0"/>
                        </a:spcBef>
                        <a:spcAft>
                          <a:spcPts val="0"/>
                        </a:spcAft>
                        <a:buClrTx/>
                        <a:buSzTx/>
                        <a:buFontTx/>
                        <a:buNone/>
                        <a:tabLst/>
                        <a:defRPr/>
                      </a:pPr>
                      <a:r>
                        <a:rPr lang="en-GB" altLang="zh-CN" sz="1500" noProof="0">
                          <a:effectLst/>
                          <a:latin typeface="Calibri" panose="020F0502020204030204" pitchFamily="34" charset="0"/>
                          <a:ea typeface="+mn-ea"/>
                          <a:cs typeface="Times New Roman" panose="02020603050405020304" pitchFamily="18" charset="0"/>
                        </a:rPr>
                        <a:t>MCS 20: TDL-A 30ns, 10Hz</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altLang="zh-CN" sz="1500" strike="noStrike" kern="1200" noProof="0">
                          <a:solidFill>
                            <a:schemeClr val="tx1"/>
                          </a:solidFill>
                          <a:effectLst/>
                          <a:latin typeface="Calibri" panose="020F0502020204030204" pitchFamily="34" charset="0"/>
                          <a:ea typeface="+mn-ea"/>
                          <a:cs typeface="Times New Roman" panose="02020603050405020304" pitchFamily="18" charset="0"/>
                        </a:rPr>
                        <a:t>MCS 2: TDL-A 30ns, 300Hz</a:t>
                      </a:r>
                    </a:p>
                    <a:p>
                      <a:pPr algn="ctr">
                        <a:lnSpc>
                          <a:spcPct val="107000"/>
                        </a:lnSpc>
                        <a:spcAft>
                          <a:spcPts val="0"/>
                        </a:spcAft>
                      </a:pPr>
                      <a:r>
                        <a:rPr kumimoji="1" lang="en-GB" altLang="zh-CN" sz="1500" strike="noStrike" kern="1200" noProof="0">
                          <a:solidFill>
                            <a:schemeClr val="tx1"/>
                          </a:solidFill>
                          <a:effectLst/>
                          <a:latin typeface="Calibri" panose="020F0502020204030204" pitchFamily="34" charset="0"/>
                          <a:ea typeface="+mn-ea"/>
                          <a:cs typeface="Times New Roman" panose="02020603050405020304" pitchFamily="18" charset="0"/>
                        </a:rPr>
                        <a:t>MCS 16: TDL-A 30ns, 300Hz</a:t>
                      </a:r>
                    </a:p>
                    <a:p>
                      <a:pPr algn="ctr">
                        <a:lnSpc>
                          <a:spcPct val="107000"/>
                        </a:lnSpc>
                        <a:spcAft>
                          <a:spcPts val="0"/>
                        </a:spcAft>
                      </a:pPr>
                      <a:r>
                        <a:rPr kumimoji="1" lang="en-GB" altLang="zh-CN" sz="1500" strike="noStrike" kern="1200" noProof="0">
                          <a:solidFill>
                            <a:schemeClr val="tx1"/>
                          </a:solidFill>
                          <a:effectLst/>
                          <a:latin typeface="Calibri" panose="020F0502020204030204" pitchFamily="34" charset="0"/>
                          <a:ea typeface="+mn-ea"/>
                          <a:cs typeface="Times New Roman" panose="02020603050405020304" pitchFamily="18" charset="0"/>
                        </a:rPr>
                        <a:t>MCS 20: TDL-A 30ns, 75Hz</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54786565"/>
                  </a:ext>
                </a:extLst>
              </a:tr>
              <a:tr h="225582">
                <a:tc>
                  <a:txBody>
                    <a:bodyPr/>
                    <a:lstStyle/>
                    <a:p>
                      <a:pPr algn="ctr">
                        <a:lnSpc>
                          <a:spcPct val="107000"/>
                        </a:lnSpc>
                        <a:spcAft>
                          <a:spcPts val="0"/>
                        </a:spcAft>
                      </a:pPr>
                      <a:r>
                        <a:rPr lang="en-GB" sz="1500" strike="noStrike" noProof="0">
                          <a:effectLst/>
                          <a:latin typeface="Calibri" panose="020F0502020204030204" pitchFamily="34" charset="0"/>
                          <a:ea typeface="宋体" panose="02010600030101010101" pitchFamily="2" charset="-122"/>
                          <a:cs typeface="Times New Roman" panose="02020603050405020304" pitchFamily="18" charset="0"/>
                        </a:rPr>
                        <a:t>SCS and BW</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7000"/>
                        </a:lnSpc>
                        <a:spcAft>
                          <a:spcPts val="0"/>
                        </a:spcAft>
                      </a:pPr>
                      <a:r>
                        <a:rPr kumimoji="1" lang="en-GB" altLang="zh-CN" sz="1500" strike="noStrike" kern="1200" noProof="0">
                          <a:solidFill>
                            <a:schemeClr val="tx1"/>
                          </a:solidFill>
                          <a:effectLst/>
                          <a:latin typeface="Calibri" panose="020F0502020204030204" pitchFamily="34" charset="0"/>
                          <a:ea typeface="+mn-ea"/>
                          <a:cs typeface="Times New Roman" panose="02020603050405020304" pitchFamily="18" charset="0"/>
                        </a:rPr>
                        <a:t>15kHz: 5MHz, 10MHz, 20MHz; 30kHz: 10MHz, 20MHz, 40MHz, 100MHz </a:t>
                      </a:r>
                    </a:p>
                    <a:p>
                      <a:pPr algn="ctr">
                        <a:lnSpc>
                          <a:spcPct val="107000"/>
                        </a:lnSpc>
                        <a:spcAft>
                          <a:spcPts val="0"/>
                        </a:spcAft>
                      </a:pPr>
                      <a:r>
                        <a:rPr kumimoji="1" lang="en-GB" altLang="zh-CN" sz="1500" strike="noStrike" kern="1200" noProof="0">
                          <a:solidFill>
                            <a:schemeClr val="tx1"/>
                          </a:solidFill>
                          <a:effectLst/>
                          <a:latin typeface="Calibri" panose="020F0502020204030204" pitchFamily="34" charset="0"/>
                          <a:ea typeface="+mn-ea"/>
                          <a:cs typeface="Times New Roman" panose="02020603050405020304" pitchFamily="18" charset="0"/>
                        </a:rPr>
                        <a:t>60kHz(FR2): 50MHz, 100MHz; 120kHz: 50MHz, 100MHz, 200MHz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lnSpc>
                          <a:spcPct val="107000"/>
                        </a:lnSpc>
                        <a:spcAft>
                          <a:spcPts val="0"/>
                        </a:spcAft>
                      </a:pPr>
                      <a:endParaRPr kumimoji="1" lang="en-US" sz="1400" strike="sngStrike" kern="120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02039032"/>
                  </a:ext>
                </a:extLst>
              </a:tr>
              <a:tr h="225582">
                <a:tc>
                  <a:txBody>
                    <a:bodyPr/>
                    <a:lstStyle/>
                    <a:p>
                      <a:pPr algn="ctr">
                        <a:lnSpc>
                          <a:spcPct val="107000"/>
                        </a:lnSpc>
                        <a:spcAft>
                          <a:spcPts val="0"/>
                        </a:spcAft>
                      </a:pPr>
                      <a:r>
                        <a:rPr lang="en-GB" sz="1500" strike="noStrike" baseline="0" noProof="0">
                          <a:effectLst/>
                          <a:latin typeface="Calibri" panose="020F0502020204030204" pitchFamily="34" charset="0"/>
                          <a:ea typeface="宋体" panose="02010600030101010101" pitchFamily="2" charset="-122"/>
                          <a:cs typeface="Times New Roman" panose="02020603050405020304" pitchFamily="18" charset="0"/>
                        </a:rPr>
                        <a:t>PTRS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500" kern="1200" noProof="0">
                          <a:solidFill>
                            <a:schemeClr val="tx1"/>
                          </a:solidFill>
                          <a:effectLst/>
                          <a:latin typeface="Calibri" panose="020F0502020204030204" pitchFamily="34" charset="0"/>
                          <a:ea typeface="+mn-ea"/>
                          <a:cs typeface="Times New Roman" panose="02020603050405020304" pitchFamily="18" charset="0"/>
                        </a:rPr>
                        <a:t>Not configured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500" kern="1200" noProof="0">
                          <a:solidFill>
                            <a:schemeClr val="tx1"/>
                          </a:solidFill>
                          <a:effectLst/>
                          <a:latin typeface="Calibri" panose="020F0502020204030204" pitchFamily="34" charset="0"/>
                          <a:ea typeface="+mn-ea"/>
                          <a:cs typeface="Times New Roman" panose="02020603050405020304" pitchFamily="18" charset="0"/>
                        </a:rPr>
                        <a:t>Configured with KPTRS =2, LPTRS =1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98409745"/>
                  </a:ext>
                </a:extLst>
              </a:tr>
              <a:tr h="225582">
                <a:tc>
                  <a:txBody>
                    <a:bodyPr/>
                    <a:lstStyle/>
                    <a:p>
                      <a:pPr algn="ctr">
                        <a:lnSpc>
                          <a:spcPct val="107000"/>
                        </a:lnSpc>
                        <a:spcAft>
                          <a:spcPts val="0"/>
                        </a:spcAft>
                      </a:pPr>
                      <a:r>
                        <a:rPr lang="en-GB" sz="1500" noProof="0">
                          <a:effectLst/>
                          <a:latin typeface="Calibri" panose="020F0502020204030204" pitchFamily="34" charset="0"/>
                          <a:ea typeface="宋体" panose="02010600030101010101" pitchFamily="2" charset="-122"/>
                          <a:cs typeface="Times New Roman" panose="02020603050405020304" pitchFamily="18" charset="0"/>
                        </a:rPr>
                        <a:t>Timing offset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500" kern="1200" noProof="0">
                          <a:solidFill>
                            <a:schemeClr val="tx1"/>
                          </a:solidFill>
                          <a:effectLst/>
                          <a:latin typeface="Calibri" panose="020F0502020204030204" pitchFamily="34" charset="0"/>
                          <a:ea typeface="+mn-ea"/>
                          <a:cs typeface="Times New Roman" panose="02020603050405020304" pitchFamily="18" charset="0"/>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500" kern="1200" noProof="0">
                          <a:solidFill>
                            <a:schemeClr val="tx1"/>
                          </a:solidFill>
                          <a:effectLst/>
                          <a:latin typeface="Calibri" panose="020F0502020204030204" pitchFamily="34" charset="0"/>
                          <a:ea typeface="+mn-ea"/>
                          <a:cs typeface="Times New Roman" panose="02020603050405020304" pitchFamily="18" charset="0"/>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55922388"/>
                  </a:ext>
                </a:extLst>
              </a:tr>
              <a:tr h="225582">
                <a:tc>
                  <a:txBody>
                    <a:bodyPr/>
                    <a:lstStyle/>
                    <a:p>
                      <a:pPr algn="ctr">
                        <a:lnSpc>
                          <a:spcPct val="107000"/>
                        </a:lnSpc>
                        <a:spcAft>
                          <a:spcPts val="0"/>
                        </a:spcAft>
                      </a:pPr>
                      <a:r>
                        <a:rPr lang="en-GB" sz="1500" noProof="0">
                          <a:effectLst/>
                          <a:latin typeface="Calibri" panose="020F0502020204030204" pitchFamily="34" charset="0"/>
                          <a:ea typeface="宋体" panose="02010600030101010101" pitchFamily="2" charset="-122"/>
                          <a:cs typeface="Times New Roman" panose="02020603050405020304" pitchFamily="18" charset="0"/>
                        </a:rPr>
                        <a:t>Frequency offset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500" kern="1200" noProof="0">
                          <a:solidFill>
                            <a:schemeClr val="tx1"/>
                          </a:solidFill>
                          <a:effectLst/>
                          <a:latin typeface="Calibri" panose="020F0502020204030204" pitchFamily="34" charset="0"/>
                          <a:ea typeface="+mn-ea"/>
                          <a:cs typeface="Times New Roman" panose="02020603050405020304" pitchFamily="18" charset="0"/>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500" kern="1200" noProof="0">
                          <a:solidFill>
                            <a:schemeClr val="tx1"/>
                          </a:solidFill>
                          <a:effectLst/>
                          <a:latin typeface="Calibri" panose="020F0502020204030204" pitchFamily="34" charset="0"/>
                          <a:ea typeface="+mn-ea"/>
                          <a:cs typeface="Times New Roman" panose="02020603050405020304" pitchFamily="18" charset="0"/>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50705625"/>
                  </a:ext>
                </a:extLst>
              </a:tr>
              <a:tr h="461643">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altLang="zh-CN" sz="1500" noProof="0"/>
                        <a:t>Code block group, Frequency hopping, Limited buffer rate matching</a:t>
                      </a:r>
                      <a:endParaRPr lang="en-GB" sz="1500" noProof="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altLang="zh-CN" sz="1500" noProof="0">
                          <a:effectLst/>
                          <a:latin typeface="Calibri" panose="020F0502020204030204" pitchFamily="34" charset="0"/>
                          <a:ea typeface="+mn-ea"/>
                          <a:cs typeface="Times New Roman" panose="02020603050405020304" pitchFamily="18" charset="0"/>
                        </a:rPr>
                        <a:t>Disabled</a:t>
                      </a:r>
                      <a:endParaRPr kumimoji="1" lang="en-GB" sz="1500" kern="1200" noProof="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altLang="zh-CN" sz="1500" noProof="0" dirty="0">
                          <a:effectLst/>
                          <a:latin typeface="Calibri" panose="020F0502020204030204" pitchFamily="34" charset="0"/>
                          <a:ea typeface="+mn-ea"/>
                          <a:cs typeface="Times New Roman" panose="02020603050405020304" pitchFamily="18" charset="0"/>
                        </a:rPr>
                        <a:t>Disabled</a:t>
                      </a:r>
                      <a:endParaRPr kumimoji="1" lang="en-GB" sz="150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22200636"/>
                  </a:ext>
                </a:extLst>
              </a:tr>
              <a:tr h="225582">
                <a:tc>
                  <a:txBody>
                    <a:bodyPr/>
                    <a:lstStyle/>
                    <a:p>
                      <a:pPr algn="ctr">
                        <a:lnSpc>
                          <a:spcPct val="107000"/>
                        </a:lnSpc>
                        <a:spcAft>
                          <a:spcPts val="0"/>
                        </a:spcAft>
                      </a:pPr>
                      <a:r>
                        <a:rPr lang="en-GB" altLang="zh-CN" sz="1500" noProof="0"/>
                        <a:t>Number of HARQ transmissions </a:t>
                      </a:r>
                      <a:endParaRPr lang="en-GB" sz="1500" noProof="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500" kern="1200" noProof="0">
                          <a:solidFill>
                            <a:schemeClr val="tx1"/>
                          </a:solidFill>
                          <a:effectLst/>
                          <a:latin typeface="Calibri" panose="020F0502020204030204" pitchFamily="34" charset="0"/>
                          <a:ea typeface="+mn-ea"/>
                          <a:cs typeface="Times New Roman" panose="02020603050405020304" pitchFamily="18" charset="0"/>
                        </a:rPr>
                        <a:t>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500" kern="1200" noProof="0">
                          <a:solidFill>
                            <a:schemeClr val="tx1"/>
                          </a:solidFill>
                          <a:effectLst/>
                          <a:latin typeface="Calibri" panose="020F0502020204030204" pitchFamily="34" charset="0"/>
                          <a:ea typeface="+mn-ea"/>
                          <a:cs typeface="Times New Roman" panose="02020603050405020304" pitchFamily="18" charset="0"/>
                        </a:rPr>
                        <a:t>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35498067"/>
                  </a:ext>
                </a:extLst>
              </a:tr>
              <a:tr h="180000">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altLang="zh-CN" sz="1500" noProof="0"/>
                        <a:t>Testing metric</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altLang="zh-CN" sz="1500" noProof="0"/>
                        <a:t>SNR @70% of maximum throughput</a:t>
                      </a:r>
                      <a:endParaRPr kumimoji="1" lang="en-GB" sz="1500" kern="1200" noProof="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altLang="zh-CN" sz="1500" noProof="0" dirty="0"/>
                        <a:t>SNR @70% of maximum throughput</a:t>
                      </a:r>
                      <a:endParaRPr kumimoji="1" lang="en-GB" sz="150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55215549"/>
                  </a:ext>
                </a:extLst>
              </a:tr>
            </a:tbl>
          </a:graphicData>
        </a:graphic>
      </p:graphicFrame>
      <p:sp>
        <p:nvSpPr>
          <p:cNvPr id="2" name="Title 1">
            <a:extLst>
              <a:ext uri="{FF2B5EF4-FFF2-40B4-BE49-F238E27FC236}">
                <a16:creationId xmlns:a16="http://schemas.microsoft.com/office/drawing/2014/main" id="{E36D46E9-EF39-469C-8302-3B15A7F0654F}"/>
              </a:ext>
            </a:extLst>
          </p:cNvPr>
          <p:cNvSpPr>
            <a:spLocks noGrp="1"/>
          </p:cNvSpPr>
          <p:nvPr>
            <p:ph type="title"/>
          </p:nvPr>
        </p:nvSpPr>
        <p:spPr>
          <a:xfrm>
            <a:off x="590872" y="-387424"/>
            <a:ext cx="8229600" cy="1143000"/>
          </a:xfrm>
        </p:spPr>
        <p:txBody>
          <a:bodyPr>
            <a:normAutofit/>
          </a:bodyPr>
          <a:lstStyle/>
          <a:p>
            <a:r>
              <a:rPr lang="en-GB" sz="3600" dirty="0">
                <a:latin typeface="Calibri Light" panose="020F0302020204030204" pitchFamily="34" charset="0"/>
                <a:cs typeface="Calibri Light" panose="020F0302020204030204" pitchFamily="34" charset="0"/>
              </a:rPr>
              <a:t>Test Parameters</a:t>
            </a:r>
            <a:r>
              <a:rPr lang="en-US" altLang="zh-CN" sz="3600" dirty="0">
                <a:latin typeface="Calibri Light" panose="020F0302020204030204" pitchFamily="34" charset="0"/>
                <a:cs typeface="Calibri Light" panose="020F0302020204030204" pitchFamily="34" charset="0"/>
              </a:rPr>
              <a:t>, CP-OFDM</a:t>
            </a:r>
            <a:endParaRPr lang="en-GB" sz="3600" dirty="0">
              <a:latin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12411281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3C202F8-1443-459F-9BD1-025B68D52352}"/>
              </a:ext>
            </a:extLst>
          </p:cNvPr>
          <p:cNvSpPr>
            <a:spLocks noGrp="1"/>
          </p:cNvSpPr>
          <p:nvPr>
            <p:ph type="title"/>
          </p:nvPr>
        </p:nvSpPr>
        <p:spPr>
          <a:xfrm>
            <a:off x="590871" y="-387424"/>
            <a:ext cx="8261671" cy="1143000"/>
          </a:xfrm>
        </p:spPr>
        <p:txBody>
          <a:bodyPr>
            <a:normAutofit/>
          </a:bodyPr>
          <a:lstStyle/>
          <a:p>
            <a:r>
              <a:rPr lang="en-GB" sz="3600" dirty="0">
                <a:latin typeface="Calibri Light" panose="020F0302020204030204" pitchFamily="34" charset="0"/>
                <a:cs typeface="Calibri Light" panose="020F0302020204030204" pitchFamily="34" charset="0"/>
              </a:rPr>
              <a:t>Test Parameters</a:t>
            </a:r>
            <a:r>
              <a:rPr lang="en-US" altLang="zh-CN" sz="3600" dirty="0">
                <a:latin typeface="Calibri Light" panose="020F0302020204030204" pitchFamily="34" charset="0"/>
                <a:cs typeface="Calibri Light" panose="020F0302020204030204" pitchFamily="34" charset="0"/>
              </a:rPr>
              <a:t>, DFT-s-OFDM</a:t>
            </a:r>
            <a:endParaRPr lang="en-GB" sz="3600" dirty="0">
              <a:latin typeface="Calibri Light" panose="020F0302020204030204" pitchFamily="34" charset="0"/>
              <a:cs typeface="Calibri Light" panose="020F0302020204030204" pitchFamily="34" charset="0"/>
            </a:endParaRPr>
          </a:p>
        </p:txBody>
      </p:sp>
      <p:graphicFrame>
        <p:nvGraphicFramePr>
          <p:cNvPr id="5" name="Table 4">
            <a:extLst>
              <a:ext uri="{FF2B5EF4-FFF2-40B4-BE49-F238E27FC236}">
                <a16:creationId xmlns:a16="http://schemas.microsoft.com/office/drawing/2014/main" id="{0C0B0D50-D6C2-40A9-B1A7-4865EB65F3A0}"/>
              </a:ext>
            </a:extLst>
          </p:cNvPr>
          <p:cNvGraphicFramePr>
            <a:graphicFrameLocks noGrp="1"/>
          </p:cNvGraphicFramePr>
          <p:nvPr>
            <p:extLst>
              <p:ext uri="{D42A27DB-BD31-4B8C-83A1-F6EECF244321}">
                <p14:modId xmlns:p14="http://schemas.microsoft.com/office/powerpoint/2010/main" val="2835366325"/>
              </p:ext>
            </p:extLst>
          </p:nvPr>
        </p:nvGraphicFramePr>
        <p:xfrm>
          <a:off x="0" y="471518"/>
          <a:ext cx="9144000" cy="6386482"/>
        </p:xfrm>
        <a:graphic>
          <a:graphicData uri="http://schemas.openxmlformats.org/drawingml/2006/table">
            <a:tbl>
              <a:tblPr firstRow="1" firstCol="1" bandRow="1"/>
              <a:tblGrid>
                <a:gridCol w="3144045">
                  <a:extLst>
                    <a:ext uri="{9D8B030D-6E8A-4147-A177-3AD203B41FA5}">
                      <a16:colId xmlns:a16="http://schemas.microsoft.com/office/drawing/2014/main" val="2115192498"/>
                    </a:ext>
                  </a:extLst>
                </a:gridCol>
                <a:gridCol w="2963833">
                  <a:extLst>
                    <a:ext uri="{9D8B030D-6E8A-4147-A177-3AD203B41FA5}">
                      <a16:colId xmlns:a16="http://schemas.microsoft.com/office/drawing/2014/main" val="1375557807"/>
                    </a:ext>
                  </a:extLst>
                </a:gridCol>
                <a:gridCol w="3036122">
                  <a:extLst>
                    <a:ext uri="{9D8B030D-6E8A-4147-A177-3AD203B41FA5}">
                      <a16:colId xmlns:a16="http://schemas.microsoft.com/office/drawing/2014/main" val="3430033481"/>
                    </a:ext>
                  </a:extLst>
                </a:gridCol>
              </a:tblGrid>
              <a:tr h="228600">
                <a:tc rowSpan="2">
                  <a:txBody>
                    <a:bodyPr/>
                    <a:lstStyle/>
                    <a:p>
                      <a:pPr algn="ctr">
                        <a:lnSpc>
                          <a:spcPct val="107000"/>
                        </a:lnSpc>
                        <a:spcAft>
                          <a:spcPts val="0"/>
                        </a:spcAft>
                      </a:pPr>
                      <a:r>
                        <a:rPr lang="en-GB" sz="1500" b="1" noProof="0" dirty="0">
                          <a:effectLst/>
                          <a:latin typeface="Calibri" panose="020F0502020204030204" pitchFamily="34" charset="0"/>
                          <a:ea typeface="宋体" panose="02010600030101010101" pitchFamily="2" charset="-122"/>
                          <a:cs typeface="Times New Roman" panose="02020603050405020304" pitchFamily="18" charset="0"/>
                        </a:rPr>
                        <a:t>Parameter</a:t>
                      </a:r>
                      <a:endParaRPr lang="en-GB" sz="1500" noProof="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7000"/>
                        </a:lnSpc>
                        <a:spcAft>
                          <a:spcPts val="0"/>
                        </a:spcAft>
                      </a:pPr>
                      <a:r>
                        <a:rPr lang="en-GB" sz="1500" b="1" noProof="0">
                          <a:effectLst/>
                          <a:latin typeface="Calibri" panose="020F0502020204030204" pitchFamily="34" charset="0"/>
                          <a:ea typeface="宋体" panose="02010600030101010101" pitchFamily="2" charset="-122"/>
                          <a:cs typeface="Times New Roman" panose="02020603050405020304" pitchFamily="18" charset="0"/>
                        </a:rPr>
                        <a:t>value</a:t>
                      </a:r>
                      <a:endParaRPr lang="en-GB" sz="1500" noProof="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38358880"/>
                  </a:ext>
                </a:extLst>
              </a:tr>
              <a:tr h="228600">
                <a:tc vMerge="1">
                  <a:txBody>
                    <a:bodyPr/>
                    <a:lstStyle/>
                    <a:p>
                      <a:endParaRPr lang="en-US"/>
                    </a:p>
                  </a:txBody>
                  <a:tcPr/>
                </a:tc>
                <a:tc>
                  <a:txBody>
                    <a:bodyPr/>
                    <a:lstStyle/>
                    <a:p>
                      <a:pPr algn="ctr">
                        <a:lnSpc>
                          <a:spcPct val="107000"/>
                        </a:lnSpc>
                        <a:spcAft>
                          <a:spcPts val="0"/>
                        </a:spcAft>
                      </a:pPr>
                      <a:r>
                        <a:rPr lang="en-GB" sz="1500" b="1" noProof="0">
                          <a:effectLst/>
                          <a:latin typeface="Calibri" panose="020F0502020204030204" pitchFamily="34" charset="0"/>
                          <a:ea typeface="宋体" panose="02010600030101010101" pitchFamily="2" charset="-122"/>
                          <a:cs typeface="Times New Roman" panose="02020603050405020304" pitchFamily="18" charset="0"/>
                        </a:rPr>
                        <a:t>FR1</a:t>
                      </a:r>
                      <a:endParaRPr lang="en-GB" sz="1500" noProof="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500" b="1" noProof="0">
                          <a:effectLst/>
                          <a:latin typeface="Calibri" panose="020F0502020204030204" pitchFamily="34" charset="0"/>
                          <a:ea typeface="宋体" panose="02010600030101010101" pitchFamily="2" charset="-122"/>
                          <a:cs typeface="Times New Roman" panose="02020603050405020304" pitchFamily="18" charset="0"/>
                        </a:rPr>
                        <a:t>FR2</a:t>
                      </a:r>
                      <a:endParaRPr lang="en-GB" sz="1500" noProof="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79315056"/>
                  </a:ext>
                </a:extLst>
              </a:tr>
              <a:tr h="228600">
                <a:tc>
                  <a:txBody>
                    <a:bodyPr/>
                    <a:lstStyle/>
                    <a:p>
                      <a:pPr algn="ctr">
                        <a:lnSpc>
                          <a:spcPct val="107000"/>
                        </a:lnSpc>
                        <a:spcAft>
                          <a:spcPts val="0"/>
                        </a:spcAft>
                      </a:pPr>
                      <a:r>
                        <a:rPr lang="en-GB" sz="1500" noProof="0">
                          <a:effectLst/>
                          <a:latin typeface="Calibri" panose="020F0502020204030204" pitchFamily="34" charset="0"/>
                          <a:ea typeface="宋体" panose="02010600030101010101" pitchFamily="2" charset="-122"/>
                          <a:cs typeface="Times New Roman" panose="02020603050405020304" pitchFamily="18" charset="0"/>
                        </a:rPr>
                        <a:t>Transform precoding</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altLang="zh-CN" sz="1500" noProof="0">
                          <a:solidFill>
                            <a:schemeClr val="tx1"/>
                          </a:solidFill>
                          <a:effectLst/>
                          <a:latin typeface="Calibri" panose="020F0502020204030204" pitchFamily="34" charset="0"/>
                          <a:ea typeface="+mn-ea"/>
                          <a:cs typeface="Times New Roman" panose="02020603050405020304" pitchFamily="18" charset="0"/>
                        </a:rPr>
                        <a:t>enabled</a:t>
                      </a:r>
                      <a:endParaRPr lang="en-GB" sz="1500" noProof="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altLang="zh-CN" sz="1500" noProof="0">
                          <a:solidFill>
                            <a:schemeClr val="tx1"/>
                          </a:solidFill>
                          <a:effectLst/>
                          <a:latin typeface="Calibri" panose="020F0502020204030204" pitchFamily="34" charset="0"/>
                          <a:ea typeface="+mn-ea"/>
                          <a:cs typeface="Times New Roman" panose="02020603050405020304" pitchFamily="18" charset="0"/>
                        </a:rPr>
                        <a:t>enabled</a:t>
                      </a:r>
                      <a:endParaRPr lang="en-GB" sz="1500" noProof="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42498793"/>
                  </a:ext>
                </a:extLst>
              </a:tr>
              <a:tr h="228600">
                <a:tc>
                  <a:txBody>
                    <a:bodyPr/>
                    <a:lstStyle/>
                    <a:p>
                      <a:pPr algn="ctr">
                        <a:lnSpc>
                          <a:spcPct val="107000"/>
                        </a:lnSpc>
                        <a:spcAft>
                          <a:spcPts val="0"/>
                        </a:spcAft>
                      </a:pPr>
                      <a:r>
                        <a:rPr lang="en-GB" sz="1500" noProof="0">
                          <a:effectLst/>
                          <a:latin typeface="Calibri" panose="020F0502020204030204" pitchFamily="34" charset="0"/>
                          <a:ea typeface="宋体" panose="02010600030101010101" pitchFamily="2" charset="-122"/>
                          <a:cs typeface="Times New Roman" panose="02020603050405020304" pitchFamily="18" charset="0"/>
                        </a:rPr>
                        <a:t>Number of Tx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altLang="zh-CN" sz="1500" kern="1200" noProof="0">
                          <a:solidFill>
                            <a:schemeClr val="tx1"/>
                          </a:solidFill>
                          <a:effectLst/>
                          <a:latin typeface="Calibri" panose="020F0502020204030204" pitchFamily="34" charset="0"/>
                          <a:ea typeface="+mn-ea"/>
                          <a:cs typeface="Times New Roman" panose="02020603050405020304" pitchFamily="18" charset="0"/>
                        </a:rPr>
                        <a:t>1</a:t>
                      </a:r>
                      <a:endParaRPr lang="en-GB" sz="1500" noProof="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altLang="zh-CN" sz="1500" noProof="0">
                          <a:effectLst/>
                          <a:latin typeface="Calibri" panose="020F0502020204030204" pitchFamily="34" charset="0"/>
                          <a:ea typeface="+mn-ea"/>
                          <a:cs typeface="Times New Roman" panose="02020603050405020304" pitchFamily="18" charset="0"/>
                        </a:rPr>
                        <a:t>1</a:t>
                      </a:r>
                      <a:endParaRPr lang="en-GB" sz="1500" noProof="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48711282"/>
                  </a:ext>
                </a:extLst>
              </a:tr>
              <a:tr h="228600">
                <a:tc>
                  <a:txBody>
                    <a:bodyPr/>
                    <a:lstStyle/>
                    <a:p>
                      <a:pPr algn="ctr">
                        <a:lnSpc>
                          <a:spcPct val="107000"/>
                        </a:lnSpc>
                        <a:spcAft>
                          <a:spcPts val="0"/>
                        </a:spcAft>
                      </a:pPr>
                      <a:r>
                        <a:rPr lang="en-GB" sz="1500" noProof="0">
                          <a:effectLst/>
                          <a:latin typeface="Calibri" panose="020F0502020204030204" pitchFamily="34" charset="0"/>
                          <a:ea typeface="宋体" panose="02010600030101010101" pitchFamily="2" charset="-122"/>
                          <a:cs typeface="Times New Roman" panose="02020603050405020304" pitchFamily="18" charset="0"/>
                        </a:rPr>
                        <a:t>Number of Rx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altLang="zh-CN" sz="1500" kern="1200" noProof="0">
                          <a:solidFill>
                            <a:schemeClr val="tx1"/>
                          </a:solidFill>
                          <a:effectLst/>
                          <a:latin typeface="Calibri" panose="020F0502020204030204" pitchFamily="34" charset="0"/>
                          <a:ea typeface="+mn-ea"/>
                          <a:cs typeface="Times New Roman" panose="02020603050405020304" pitchFamily="18" charset="0"/>
                        </a:rPr>
                        <a:t>2, 4, 8</a:t>
                      </a:r>
                      <a:endParaRPr kumimoji="1" lang="en-GB" sz="1500" kern="1200" noProof="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altLang="zh-CN" sz="1500" noProof="0">
                          <a:effectLst/>
                          <a:latin typeface="Calibri" panose="020F0502020204030204" pitchFamily="34" charset="0"/>
                          <a:ea typeface="+mn-ea"/>
                          <a:cs typeface="Times New Roman" panose="02020603050405020304" pitchFamily="18" charset="0"/>
                        </a:rPr>
                        <a:t>2</a:t>
                      </a:r>
                      <a:endParaRPr lang="en-GB" altLang="zh-CN" sz="1500" noProof="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39640142"/>
                  </a:ext>
                </a:extLst>
              </a:tr>
              <a:tr h="228600">
                <a:tc>
                  <a:txBody>
                    <a:bodyPr/>
                    <a:lstStyle/>
                    <a:p>
                      <a:pPr algn="ctr">
                        <a:lnSpc>
                          <a:spcPct val="107000"/>
                        </a:lnSpc>
                        <a:spcAft>
                          <a:spcPts val="0"/>
                        </a:spcAft>
                      </a:pPr>
                      <a:r>
                        <a:rPr lang="en-GB" sz="1500" noProof="0">
                          <a:effectLst/>
                          <a:latin typeface="Calibri" panose="020F0502020204030204" pitchFamily="34" charset="0"/>
                          <a:ea typeface="宋体" panose="02010600030101010101" pitchFamily="2" charset="-122"/>
                          <a:cs typeface="Times New Roman" panose="02020603050405020304" pitchFamily="18" charset="0"/>
                        </a:rPr>
                        <a:t>Number of layers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500" kern="1200" noProof="0">
                          <a:solidFill>
                            <a:schemeClr val="tx1"/>
                          </a:solidFill>
                          <a:effectLst/>
                          <a:latin typeface="Calibri" panose="020F0502020204030204" pitchFamily="34" charset="0"/>
                          <a:ea typeface="+mn-ea"/>
                          <a:cs typeface="Times New Roman" panose="02020603050405020304" pitchFamily="18" charset="0"/>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altLang="zh-CN" sz="1500" noProof="0">
                          <a:effectLst/>
                          <a:latin typeface="Calibri" panose="020F0502020204030204" pitchFamily="34" charset="0"/>
                          <a:ea typeface="+mn-ea"/>
                          <a:cs typeface="Times New Roman" panose="02020603050405020304" pitchFamily="18" charset="0"/>
                        </a:rPr>
                        <a:t>1</a:t>
                      </a:r>
                      <a:endParaRPr kumimoji="1" lang="en-GB" sz="1500" kern="1200" noProof="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03576492"/>
                  </a:ext>
                </a:extLst>
              </a:tr>
              <a:tr h="228600">
                <a:tc>
                  <a:txBody>
                    <a:bodyPr/>
                    <a:lstStyle/>
                    <a:p>
                      <a:pPr algn="ctr">
                        <a:lnSpc>
                          <a:spcPct val="107000"/>
                        </a:lnSpc>
                        <a:spcAft>
                          <a:spcPts val="0"/>
                        </a:spcAft>
                      </a:pPr>
                      <a:r>
                        <a:rPr lang="en-GB" sz="1500" noProof="0">
                          <a:effectLst/>
                          <a:latin typeface="Calibri" panose="020F0502020204030204" pitchFamily="34" charset="0"/>
                          <a:ea typeface="宋体" panose="02010600030101010101" pitchFamily="2" charset="-122"/>
                          <a:cs typeface="Times New Roman" panose="02020603050405020304" pitchFamily="18" charset="0"/>
                        </a:rPr>
                        <a:t>DMRS type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500" kern="1200" noProof="0">
                          <a:solidFill>
                            <a:schemeClr val="tx1"/>
                          </a:solidFill>
                          <a:effectLst/>
                          <a:latin typeface="Calibri" panose="020F0502020204030204" pitchFamily="34" charset="0"/>
                          <a:ea typeface="+mn-ea"/>
                          <a:cs typeface="Times New Roman" panose="02020603050405020304" pitchFamily="18" charset="0"/>
                        </a:rPr>
                        <a:t>type 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altLang="zh-CN" sz="1500" kern="1200" noProof="0">
                          <a:solidFill>
                            <a:schemeClr val="tx1"/>
                          </a:solidFill>
                          <a:effectLst/>
                          <a:latin typeface="Calibri" panose="020F0502020204030204" pitchFamily="34" charset="0"/>
                          <a:ea typeface="+mn-ea"/>
                          <a:cs typeface="Times New Roman" panose="02020603050405020304" pitchFamily="18" charset="0"/>
                        </a:rPr>
                        <a:t>type 1</a:t>
                      </a:r>
                      <a:endParaRPr kumimoji="1" lang="en-GB" sz="1500" kern="1200" noProof="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02151103"/>
                  </a:ext>
                </a:extLst>
              </a:tr>
              <a:tr h="228600">
                <a:tc>
                  <a:txBody>
                    <a:bodyPr/>
                    <a:lstStyle/>
                    <a:p>
                      <a:pPr algn="ctr">
                        <a:lnSpc>
                          <a:spcPct val="107000"/>
                        </a:lnSpc>
                        <a:spcAft>
                          <a:spcPts val="0"/>
                        </a:spcAft>
                      </a:pPr>
                      <a:r>
                        <a:rPr lang="en-GB" sz="1500" noProof="0">
                          <a:effectLst/>
                          <a:latin typeface="Calibri" panose="020F0502020204030204" pitchFamily="34" charset="0"/>
                          <a:ea typeface="宋体" panose="02010600030101010101" pitchFamily="2" charset="-122"/>
                          <a:cs typeface="Times New Roman" panose="02020603050405020304" pitchFamily="18" charset="0"/>
                        </a:rPr>
                        <a:t>Number of DMRS symbols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500" kern="1200" noProof="0">
                          <a:solidFill>
                            <a:schemeClr val="tx1"/>
                          </a:solidFill>
                          <a:effectLst/>
                          <a:latin typeface="Calibri" panose="020F0502020204030204" pitchFamily="34" charset="0"/>
                          <a:ea typeface="+mn-ea"/>
                          <a:cs typeface="Times New Roman" panose="02020603050405020304" pitchFamily="18" charset="0"/>
                        </a:rPr>
                        <a:t>1+1, 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altLang="zh-CN" sz="1500" noProof="0">
                          <a:effectLst/>
                          <a:latin typeface="Calibri" panose="020F0502020204030204" pitchFamily="34" charset="0"/>
                          <a:ea typeface="+mn-ea"/>
                          <a:cs typeface="Times New Roman" panose="02020603050405020304" pitchFamily="18" charset="0"/>
                        </a:rPr>
                        <a:t>1</a:t>
                      </a:r>
                      <a:endParaRPr kumimoji="1" lang="en-GB" sz="1500" kern="1200" noProof="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63379793"/>
                  </a:ext>
                </a:extLst>
              </a:tr>
              <a:tr h="228600">
                <a:tc>
                  <a:txBody>
                    <a:bodyPr/>
                    <a:lstStyle/>
                    <a:p>
                      <a:pPr algn="ctr">
                        <a:lnSpc>
                          <a:spcPct val="107000"/>
                        </a:lnSpc>
                        <a:spcAft>
                          <a:spcPts val="0"/>
                        </a:spcAft>
                      </a:pPr>
                      <a:r>
                        <a:rPr lang="en-GB" sz="1500" noProof="0">
                          <a:effectLst/>
                          <a:latin typeface="Calibri" panose="020F0502020204030204" pitchFamily="34" charset="0"/>
                          <a:ea typeface="宋体" panose="02010600030101010101" pitchFamily="2" charset="-122"/>
                          <a:cs typeface="Times New Roman" panose="02020603050405020304" pitchFamily="18" charset="0"/>
                        </a:rPr>
                        <a:t>symbols length</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500" kern="1200" noProof="0">
                          <a:solidFill>
                            <a:schemeClr val="tx1"/>
                          </a:solidFill>
                          <a:effectLst/>
                          <a:latin typeface="Calibri" panose="020F0502020204030204" pitchFamily="34" charset="0"/>
                          <a:ea typeface="+mn-ea"/>
                          <a:cs typeface="Times New Roman" panose="02020603050405020304" pitchFamily="18" charset="0"/>
                        </a:rPr>
                        <a:t>14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500" kern="1200" noProof="0">
                          <a:solidFill>
                            <a:schemeClr val="tx1"/>
                          </a:solidFill>
                          <a:effectLst/>
                          <a:latin typeface="Calibri" panose="020F0502020204030204" pitchFamily="34" charset="0"/>
                          <a:ea typeface="+mn-ea"/>
                          <a:cs typeface="Times New Roman" panose="02020603050405020304" pitchFamily="18" charset="0"/>
                        </a:rPr>
                        <a:t>10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000962"/>
                  </a:ext>
                </a:extLst>
              </a:tr>
              <a:tr h="228600">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altLang="zh-CN" sz="1500" noProof="0"/>
                        <a:t>start symbol index</a:t>
                      </a:r>
                      <a:endParaRPr lang="en-GB" altLang="zh-CN" sz="1500" noProof="0">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500" kern="1200" noProof="0">
                          <a:solidFill>
                            <a:schemeClr val="tx1"/>
                          </a:solidFill>
                          <a:effectLst/>
                          <a:latin typeface="Calibri" panose="020F0502020204030204" pitchFamily="34" charset="0"/>
                          <a:ea typeface="+mn-ea"/>
                          <a:cs typeface="Times New Roman" panose="02020603050405020304" pitchFamily="18" charset="0"/>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500" kern="1200" noProof="0" dirty="0">
                          <a:solidFill>
                            <a:schemeClr val="tx1"/>
                          </a:solidFill>
                          <a:effectLst/>
                          <a:latin typeface="Calibri" panose="020F0502020204030204" pitchFamily="34" charset="0"/>
                          <a:ea typeface="+mn-ea"/>
                          <a:cs typeface="Times New Roman" panose="02020603050405020304" pitchFamily="18" charset="0"/>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86347834"/>
                  </a:ext>
                </a:extLst>
              </a:tr>
              <a:tr h="254848">
                <a:tc>
                  <a:txBody>
                    <a:bodyPr/>
                    <a:lstStyle/>
                    <a:p>
                      <a:pPr algn="ctr">
                        <a:lnSpc>
                          <a:spcPct val="107000"/>
                        </a:lnSpc>
                        <a:spcAft>
                          <a:spcPts val="0"/>
                        </a:spcAft>
                      </a:pPr>
                      <a:r>
                        <a:rPr lang="en-GB" sz="1500" kern="1200" noProof="0">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Time domain resource allocation type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kumimoji="1" lang="en-GB" sz="1500" kern="1200" noProof="0">
                          <a:solidFill>
                            <a:schemeClr val="tx1"/>
                          </a:solidFill>
                          <a:effectLst/>
                          <a:latin typeface="Calibri" panose="020F0502020204030204" pitchFamily="34" charset="0"/>
                          <a:ea typeface="+mn-ea"/>
                          <a:cs typeface="Times New Roman" panose="02020603050405020304" pitchFamily="18" charset="0"/>
                        </a:rPr>
                        <a:t>type A</a:t>
                      </a:r>
                      <a:endParaRPr kumimoji="1" lang="en-GB" altLang="zh-CN" sz="1500" kern="1200" noProof="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kumimoji="1" lang="en-GB" altLang="zh-CN" sz="1500" kern="1200" noProof="0">
                          <a:solidFill>
                            <a:schemeClr val="tx1"/>
                          </a:solidFill>
                          <a:effectLst/>
                          <a:latin typeface="Calibri" panose="020F0502020204030204" pitchFamily="34" charset="0"/>
                          <a:ea typeface="+mn-ea"/>
                          <a:cs typeface="Times New Roman" panose="02020603050405020304" pitchFamily="18" charset="0"/>
                        </a:rPr>
                        <a:t>type B</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12939419"/>
                  </a:ext>
                </a:extLst>
              </a:tr>
              <a:tr h="467784">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altLang="zh-CN" sz="1500" noProof="0"/>
                        <a:t>Frequency domain resource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kumimoji="1" lang="en-GB" sz="1500" kern="1200" noProof="0">
                          <a:solidFill>
                            <a:schemeClr val="tx1"/>
                          </a:solidFill>
                          <a:latin typeface="+mn-lt"/>
                          <a:ea typeface="+mn-ea"/>
                          <a:cs typeface="+mn-cs"/>
                        </a:rPr>
                        <a:t>15kHz: 25 PRB; 30kHz: 24 PRB </a:t>
                      </a:r>
                      <a:r>
                        <a:rPr kumimoji="1" lang="en-GB" altLang="zh-CN" sz="1500" kern="1200" noProof="0">
                          <a:solidFill>
                            <a:schemeClr val="tx1"/>
                          </a:solidFill>
                          <a:latin typeface="+mn-lt"/>
                          <a:ea typeface="+mn-ea"/>
                          <a:cs typeface="+mn-cs"/>
                        </a:rPr>
                        <a:t>(middle of test BW)</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kumimoji="1" lang="en-GB" altLang="zh-CN" sz="1500" kern="1200" noProof="0">
                          <a:solidFill>
                            <a:schemeClr val="tx1"/>
                          </a:solidFill>
                          <a:latin typeface="+mn-lt"/>
                          <a:ea typeface="+mn-ea"/>
                          <a:cs typeface="+mn-cs"/>
                        </a:rPr>
                        <a:t>60kHz: 30 PRB; 120kHz:  30 PRB (middle of test BW)</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61391305"/>
                  </a:ext>
                </a:extLst>
              </a:tr>
              <a:tr h="228600">
                <a:tc>
                  <a:txBody>
                    <a:bodyPr/>
                    <a:lstStyle/>
                    <a:p>
                      <a:pPr algn="ctr">
                        <a:lnSpc>
                          <a:spcPct val="107000"/>
                        </a:lnSpc>
                        <a:spcAft>
                          <a:spcPts val="0"/>
                        </a:spcAft>
                      </a:pPr>
                      <a:r>
                        <a:rPr lang="en-GB" sz="1500" noProof="0">
                          <a:effectLst/>
                          <a:latin typeface="Calibri" panose="020F0502020204030204" pitchFamily="34" charset="0"/>
                          <a:ea typeface="宋体" panose="02010600030101010101" pitchFamily="2" charset="-122"/>
                          <a:cs typeface="Times New Roman" panose="02020603050405020304" pitchFamily="18" charset="0"/>
                        </a:rPr>
                        <a:t>MCS index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500" kern="1200" noProof="0">
                          <a:solidFill>
                            <a:schemeClr val="tx1"/>
                          </a:solidFill>
                          <a:effectLst/>
                          <a:latin typeface="Calibri" panose="020F0502020204030204" pitchFamily="34" charset="0"/>
                          <a:ea typeface="+mn-ea"/>
                          <a:cs typeface="Times New Roman" panose="02020603050405020304" pitchFamily="18" charset="0"/>
                        </a:rPr>
                        <a:t>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kumimoji="1" lang="en-GB" sz="1500" kern="1200" noProof="0">
                          <a:solidFill>
                            <a:schemeClr val="tx1"/>
                          </a:solidFill>
                          <a:effectLst/>
                          <a:latin typeface="Calibri" panose="020F0502020204030204" pitchFamily="34" charset="0"/>
                          <a:ea typeface="+mn-ea"/>
                          <a:cs typeface="Times New Roman" panose="02020603050405020304" pitchFamily="18" charset="0"/>
                        </a:rPr>
                        <a:t>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09060497"/>
                  </a:ext>
                </a:extLst>
              </a:tr>
              <a:tr h="228600">
                <a:tc>
                  <a:txBody>
                    <a:bodyPr/>
                    <a:lstStyle/>
                    <a:p>
                      <a:pPr algn="ctr">
                        <a:lnSpc>
                          <a:spcPct val="107000"/>
                        </a:lnSpc>
                        <a:spcAft>
                          <a:spcPts val="0"/>
                        </a:spcAft>
                      </a:pPr>
                      <a:r>
                        <a:rPr lang="en-GB" sz="1500" noProof="0">
                          <a:effectLst/>
                          <a:latin typeface="Calibri" panose="020F0502020204030204" pitchFamily="34" charset="0"/>
                          <a:ea typeface="宋体" panose="02010600030101010101" pitchFamily="2" charset="-122"/>
                          <a:cs typeface="Times New Roman" panose="02020603050405020304" pitchFamily="18" charset="0"/>
                        </a:rPr>
                        <a:t>Carrier frequency (GHz)</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500" kern="1200" noProof="0">
                          <a:solidFill>
                            <a:schemeClr val="tx1"/>
                          </a:solidFill>
                          <a:effectLst/>
                          <a:latin typeface="Calibri" panose="020F0502020204030204" pitchFamily="34" charset="0"/>
                          <a:ea typeface="+mn-ea"/>
                          <a:cs typeface="Times New Roman" panose="02020603050405020304" pitchFamily="18" charset="0"/>
                        </a:rPr>
                        <a:t>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500" kern="1200" noProof="0">
                          <a:solidFill>
                            <a:schemeClr val="tx1"/>
                          </a:solidFill>
                          <a:effectLst/>
                          <a:latin typeface="Calibri" panose="020F0502020204030204" pitchFamily="34" charset="0"/>
                          <a:ea typeface="+mn-ea"/>
                          <a:cs typeface="Times New Roman" panose="02020603050405020304" pitchFamily="18" charset="0"/>
                        </a:rPr>
                        <a:t>30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42473166"/>
                  </a:ext>
                </a:extLst>
              </a:tr>
              <a:tr h="706967">
                <a:tc>
                  <a:txBody>
                    <a:bodyPr/>
                    <a:lstStyle/>
                    <a:p>
                      <a:pPr algn="ctr">
                        <a:lnSpc>
                          <a:spcPct val="107000"/>
                        </a:lnSpc>
                        <a:spcAft>
                          <a:spcPts val="0"/>
                        </a:spcAft>
                      </a:pPr>
                      <a:r>
                        <a:rPr lang="en-GB" sz="1500" noProof="0">
                          <a:effectLst/>
                          <a:latin typeface="Calibri" panose="020F0502020204030204" pitchFamily="34" charset="0"/>
                          <a:ea typeface="宋体" panose="02010600030101010101" pitchFamily="2" charset="-122"/>
                          <a:cs typeface="Times New Roman" panose="02020603050405020304" pitchFamily="18" charset="0"/>
                        </a:rPr>
                        <a:t>Propagation condition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kumimoji="0" lang="en-GB" altLang="zh-CN" sz="1500" b="0" i="0" u="none" strike="noStrike" kern="1200" cap="none" spc="0" normalizeH="0" baseline="0" noProof="0">
                          <a:ln>
                            <a:noFill/>
                          </a:ln>
                          <a:solidFill>
                            <a:prstClr val="black"/>
                          </a:solidFill>
                          <a:effectLst/>
                          <a:uLnTx/>
                          <a:uFillTx/>
                          <a:latin typeface="Calibri" panose="020F0502020204030204" pitchFamily="34" charset="0"/>
                          <a:ea typeface="+mn-ea"/>
                          <a:cs typeface="Times New Roman" panose="02020603050405020304" pitchFamily="18" charset="0"/>
                        </a:rPr>
                        <a:t>MCS 2: TDL-B 100ns, 400 Hz</a:t>
                      </a:r>
                    </a:p>
                    <a:p>
                      <a:pPr marL="0" marR="0" lvl="0" indent="0" algn="ctr" defTabSz="914400" rtl="0" eaLnBrk="1" fontAlgn="auto" latinLnBrk="0" hangingPunct="1">
                        <a:lnSpc>
                          <a:spcPct val="107000"/>
                        </a:lnSpc>
                        <a:spcBef>
                          <a:spcPts val="0"/>
                        </a:spcBef>
                        <a:spcAft>
                          <a:spcPts val="0"/>
                        </a:spcAft>
                        <a:buClrTx/>
                        <a:buSzTx/>
                        <a:buFontTx/>
                        <a:buNone/>
                        <a:tabLst/>
                        <a:defRPr/>
                      </a:pPr>
                      <a:r>
                        <a:rPr kumimoji="0" lang="en-GB" altLang="zh-CN" sz="1500" b="0" i="0" u="none" strike="noStrike" kern="1200" cap="none" spc="0" normalizeH="0" baseline="0" noProof="0">
                          <a:ln>
                            <a:noFill/>
                          </a:ln>
                          <a:solidFill>
                            <a:prstClr val="black"/>
                          </a:solidFill>
                          <a:effectLst/>
                          <a:uLnTx/>
                          <a:uFillTx/>
                          <a:latin typeface="Calibri" panose="020F0502020204030204" pitchFamily="34" charset="0"/>
                          <a:ea typeface="+mn-ea"/>
                          <a:cs typeface="Times New Roman" panose="02020603050405020304" pitchFamily="18" charset="0"/>
                        </a:rPr>
                        <a:t>MCS 16: TDL-C 300ns, 100 Hz</a:t>
                      </a:r>
                    </a:p>
                    <a:p>
                      <a:pPr marL="0" marR="0" lvl="0" indent="0" algn="ctr" defTabSz="914400" rtl="0" eaLnBrk="1" fontAlgn="auto" latinLnBrk="0" hangingPunct="1">
                        <a:lnSpc>
                          <a:spcPct val="107000"/>
                        </a:lnSpc>
                        <a:spcBef>
                          <a:spcPts val="0"/>
                        </a:spcBef>
                        <a:spcAft>
                          <a:spcPts val="0"/>
                        </a:spcAft>
                        <a:buClrTx/>
                        <a:buSzTx/>
                        <a:buFontTx/>
                        <a:buNone/>
                        <a:tabLst/>
                        <a:defRPr/>
                      </a:pPr>
                      <a:r>
                        <a:rPr kumimoji="0" lang="en-GB" altLang="zh-CN" sz="1500" b="0" i="0" u="none" strike="noStrike" kern="1200" cap="none" spc="0" normalizeH="0" baseline="0" noProof="0">
                          <a:ln>
                            <a:noFill/>
                          </a:ln>
                          <a:solidFill>
                            <a:prstClr val="black"/>
                          </a:solidFill>
                          <a:effectLst/>
                          <a:uLnTx/>
                          <a:uFillTx/>
                          <a:latin typeface="Calibri" panose="020F0502020204030204" pitchFamily="34" charset="0"/>
                          <a:ea typeface="+mn-ea"/>
                          <a:cs typeface="Times New Roman" panose="02020603050405020304" pitchFamily="18" charset="0"/>
                        </a:rPr>
                        <a:t>MCS 20: TDL-A 30ns, 10Hz</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altLang="zh-CN" sz="1500" strike="noStrike" kern="1200" noProof="0">
                          <a:solidFill>
                            <a:schemeClr val="tx1"/>
                          </a:solidFill>
                          <a:effectLst/>
                          <a:latin typeface="Calibri" panose="020F0502020204030204" pitchFamily="34" charset="0"/>
                          <a:ea typeface="+mn-ea"/>
                          <a:cs typeface="Times New Roman" panose="02020603050405020304" pitchFamily="18" charset="0"/>
                        </a:rPr>
                        <a:t>MCS 2: TDL-A 30ns, 300Hz</a:t>
                      </a:r>
                    </a:p>
                    <a:p>
                      <a:pPr algn="ctr">
                        <a:lnSpc>
                          <a:spcPct val="107000"/>
                        </a:lnSpc>
                        <a:spcAft>
                          <a:spcPts val="0"/>
                        </a:spcAft>
                      </a:pPr>
                      <a:r>
                        <a:rPr kumimoji="1" lang="en-GB" altLang="zh-CN" sz="1500" strike="noStrike" kern="1200" noProof="0">
                          <a:solidFill>
                            <a:schemeClr val="tx1"/>
                          </a:solidFill>
                          <a:effectLst/>
                          <a:latin typeface="Calibri" panose="020F0502020204030204" pitchFamily="34" charset="0"/>
                          <a:ea typeface="+mn-ea"/>
                          <a:cs typeface="Times New Roman" panose="02020603050405020304" pitchFamily="18" charset="0"/>
                        </a:rPr>
                        <a:t>MCS 16: TDL-A 30ns, 300Hz</a:t>
                      </a:r>
                    </a:p>
                    <a:p>
                      <a:pPr algn="ctr">
                        <a:lnSpc>
                          <a:spcPct val="107000"/>
                        </a:lnSpc>
                        <a:spcAft>
                          <a:spcPts val="0"/>
                        </a:spcAft>
                      </a:pPr>
                      <a:r>
                        <a:rPr kumimoji="1" lang="en-GB" altLang="zh-CN" sz="1500" strike="noStrike" kern="1200" noProof="0">
                          <a:solidFill>
                            <a:schemeClr val="tx1"/>
                          </a:solidFill>
                          <a:effectLst/>
                          <a:latin typeface="Calibri" panose="020F0502020204030204" pitchFamily="34" charset="0"/>
                          <a:ea typeface="+mn-ea"/>
                          <a:cs typeface="Times New Roman" panose="02020603050405020304" pitchFamily="18" charset="0"/>
                        </a:rPr>
                        <a:t>MCS 20: TDL-A 30ns, 75Hz</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54786565"/>
                  </a:ext>
                </a:extLst>
              </a:tr>
              <a:tr h="203426">
                <a:tc>
                  <a:txBody>
                    <a:bodyPr/>
                    <a:lstStyle/>
                    <a:p>
                      <a:pPr algn="ctr">
                        <a:lnSpc>
                          <a:spcPct val="107000"/>
                        </a:lnSpc>
                        <a:spcAft>
                          <a:spcPts val="0"/>
                        </a:spcAft>
                      </a:pPr>
                      <a:r>
                        <a:rPr lang="en-GB" sz="1500" noProof="0">
                          <a:effectLst/>
                          <a:latin typeface="Calibri" panose="020F0502020204030204" pitchFamily="34" charset="0"/>
                          <a:ea typeface="宋体" panose="02010600030101010101" pitchFamily="2" charset="-122"/>
                          <a:cs typeface="Times New Roman" panose="02020603050405020304" pitchFamily="18" charset="0"/>
                        </a:rPr>
                        <a:t>SCS and BW</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500" kern="1200" noProof="0">
                          <a:solidFill>
                            <a:schemeClr val="tx1"/>
                          </a:solidFill>
                          <a:effectLst/>
                          <a:latin typeface="Calibri" panose="020F0502020204030204" pitchFamily="34" charset="0"/>
                          <a:ea typeface="+mn-ea"/>
                          <a:cs typeface="Times New Roman" panose="02020603050405020304" pitchFamily="18" charset="0"/>
                        </a:rPr>
                        <a:t>15kHz: 5 MHz; 30kHz: 10 MHz</a:t>
                      </a:r>
                      <a:endParaRPr kumimoji="1" lang="en-GB" altLang="zh-CN" sz="1500" kern="1200" noProof="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500" kern="1200" noProof="0" dirty="0">
                          <a:solidFill>
                            <a:schemeClr val="tx1"/>
                          </a:solidFill>
                          <a:effectLst/>
                          <a:latin typeface="Calibri" panose="020F0502020204030204" pitchFamily="34" charset="0"/>
                          <a:ea typeface="+mn-ea"/>
                          <a:cs typeface="Times New Roman" panose="02020603050405020304" pitchFamily="18" charset="0"/>
                        </a:rPr>
                        <a:t>60kHz: 50; 120kHz: </a:t>
                      </a:r>
                      <a:r>
                        <a:rPr kumimoji="1" lang="en-GB" sz="1500" kern="1200" noProof="0" dirty="0">
                          <a:solidFill>
                            <a:schemeClr val="tx1"/>
                          </a:solidFill>
                          <a:effectLst/>
                          <a:highlight>
                            <a:srgbClr val="00FFFF"/>
                          </a:highlight>
                          <a:latin typeface="Calibri" panose="020F0502020204030204" pitchFamily="34" charset="0"/>
                          <a:ea typeface="+mn-ea"/>
                          <a:cs typeface="Times New Roman" panose="02020603050405020304" pitchFamily="18" charset="0"/>
                        </a:rPr>
                        <a:t>50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02039032"/>
                  </a:ext>
                </a:extLst>
              </a:tr>
              <a:tr h="467784">
                <a:tc>
                  <a:txBody>
                    <a:bodyPr/>
                    <a:lstStyle/>
                    <a:p>
                      <a:pPr algn="ctr">
                        <a:lnSpc>
                          <a:spcPct val="107000"/>
                        </a:lnSpc>
                        <a:spcAft>
                          <a:spcPts val="0"/>
                        </a:spcAft>
                      </a:pPr>
                      <a:r>
                        <a:rPr lang="en-GB" sz="1500" strike="noStrike" baseline="0" noProof="0">
                          <a:effectLst/>
                          <a:latin typeface="Calibri" panose="020F0502020204030204" pitchFamily="34" charset="0"/>
                          <a:ea typeface="宋体" panose="02010600030101010101" pitchFamily="2" charset="-122"/>
                          <a:cs typeface="Times New Roman" panose="02020603050405020304" pitchFamily="18" charset="0"/>
                        </a:rPr>
                        <a:t>PTRS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500" kern="1200" noProof="0">
                          <a:solidFill>
                            <a:schemeClr val="tx1"/>
                          </a:solidFill>
                          <a:effectLst/>
                          <a:latin typeface="Calibri" panose="020F0502020204030204" pitchFamily="34" charset="0"/>
                          <a:ea typeface="+mn-ea"/>
                          <a:cs typeface="Times New Roman" panose="02020603050405020304" pitchFamily="18" charset="0"/>
                        </a:rPr>
                        <a:t>Not configured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kumimoji="1" lang="en-GB" altLang="zh-CN" sz="1500" kern="1200" noProof="0" dirty="0">
                          <a:solidFill>
                            <a:schemeClr val="tx1"/>
                          </a:solidFill>
                          <a:effectLst/>
                          <a:latin typeface="Calibri" panose="020F0502020204030204" pitchFamily="34" charset="0"/>
                          <a:ea typeface="+mn-ea"/>
                          <a:cs typeface="Times New Roman" panose="02020603050405020304" pitchFamily="18" charset="0"/>
                        </a:rPr>
                        <a:t>NRB0=0, NRB1=8, NRB2=NRB3=32, and NRB4=108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98409745"/>
                  </a:ext>
                </a:extLst>
              </a:tr>
              <a:tr h="228600">
                <a:tc>
                  <a:txBody>
                    <a:bodyPr/>
                    <a:lstStyle/>
                    <a:p>
                      <a:pPr algn="ctr">
                        <a:lnSpc>
                          <a:spcPct val="107000"/>
                        </a:lnSpc>
                        <a:spcAft>
                          <a:spcPts val="0"/>
                        </a:spcAft>
                      </a:pPr>
                      <a:r>
                        <a:rPr lang="en-GB" sz="1500" noProof="0">
                          <a:effectLst/>
                          <a:latin typeface="Calibri" panose="020F0502020204030204" pitchFamily="34" charset="0"/>
                          <a:ea typeface="宋体" panose="02010600030101010101" pitchFamily="2" charset="-122"/>
                          <a:cs typeface="Times New Roman" panose="02020603050405020304" pitchFamily="18" charset="0"/>
                        </a:rPr>
                        <a:t>Timing offset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500" kern="1200" noProof="0">
                          <a:solidFill>
                            <a:schemeClr val="tx1"/>
                          </a:solidFill>
                          <a:effectLst/>
                          <a:latin typeface="Calibri" panose="020F0502020204030204" pitchFamily="34" charset="0"/>
                          <a:ea typeface="+mn-ea"/>
                          <a:cs typeface="Times New Roman" panose="02020603050405020304" pitchFamily="18" charset="0"/>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500" kern="1200" noProof="0">
                          <a:solidFill>
                            <a:schemeClr val="tx1"/>
                          </a:solidFill>
                          <a:effectLst/>
                          <a:latin typeface="Calibri" panose="020F0502020204030204" pitchFamily="34" charset="0"/>
                          <a:ea typeface="+mn-ea"/>
                          <a:cs typeface="Times New Roman" panose="02020603050405020304" pitchFamily="18" charset="0"/>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55922388"/>
                  </a:ext>
                </a:extLst>
              </a:tr>
              <a:tr h="228600">
                <a:tc>
                  <a:txBody>
                    <a:bodyPr/>
                    <a:lstStyle/>
                    <a:p>
                      <a:pPr algn="ctr">
                        <a:lnSpc>
                          <a:spcPct val="107000"/>
                        </a:lnSpc>
                        <a:spcAft>
                          <a:spcPts val="0"/>
                        </a:spcAft>
                      </a:pPr>
                      <a:r>
                        <a:rPr lang="en-GB" sz="1500" noProof="0">
                          <a:effectLst/>
                          <a:latin typeface="Calibri" panose="020F0502020204030204" pitchFamily="34" charset="0"/>
                          <a:ea typeface="宋体" panose="02010600030101010101" pitchFamily="2" charset="-122"/>
                          <a:cs typeface="Times New Roman" panose="02020603050405020304" pitchFamily="18" charset="0"/>
                        </a:rPr>
                        <a:t>Frequency offset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500" kern="1200" noProof="0">
                          <a:solidFill>
                            <a:schemeClr val="tx1"/>
                          </a:solidFill>
                          <a:effectLst/>
                          <a:latin typeface="Calibri" panose="020F0502020204030204" pitchFamily="34" charset="0"/>
                          <a:ea typeface="+mn-ea"/>
                          <a:cs typeface="Times New Roman" panose="02020603050405020304" pitchFamily="18" charset="0"/>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500" kern="1200" noProof="0">
                          <a:solidFill>
                            <a:schemeClr val="tx1"/>
                          </a:solidFill>
                          <a:effectLst/>
                          <a:latin typeface="Calibri" panose="020F0502020204030204" pitchFamily="34" charset="0"/>
                          <a:ea typeface="+mn-ea"/>
                          <a:cs typeface="Times New Roman" panose="02020603050405020304" pitchFamily="18" charset="0"/>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50705625"/>
                  </a:ext>
                </a:extLst>
              </a:tr>
              <a:tr h="228600">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altLang="zh-CN" sz="1500" noProof="0"/>
                        <a:t>Code block group, Frequency hopping, Limited buffer rate matching</a:t>
                      </a:r>
                      <a:endParaRPr lang="en-GB" sz="1500" noProof="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altLang="zh-CN" sz="1500" noProof="0">
                          <a:effectLst/>
                          <a:latin typeface="Calibri" panose="020F0502020204030204" pitchFamily="34" charset="0"/>
                          <a:ea typeface="+mn-ea"/>
                          <a:cs typeface="Times New Roman" panose="02020603050405020304" pitchFamily="18" charset="0"/>
                        </a:rPr>
                        <a:t>Disabled</a:t>
                      </a:r>
                      <a:endParaRPr kumimoji="1" lang="en-GB" sz="1500" kern="1200" noProof="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altLang="zh-CN" sz="1500" noProof="0">
                          <a:effectLst/>
                          <a:latin typeface="Calibri" panose="020F0502020204030204" pitchFamily="34" charset="0"/>
                          <a:ea typeface="+mn-ea"/>
                          <a:cs typeface="Times New Roman" panose="02020603050405020304" pitchFamily="18" charset="0"/>
                        </a:rPr>
                        <a:t>Disabled</a:t>
                      </a:r>
                      <a:endParaRPr kumimoji="1" lang="en-GB" sz="1500" kern="1200" noProof="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22200636"/>
                  </a:ext>
                </a:extLst>
              </a:tr>
              <a:tr h="228600">
                <a:tc>
                  <a:txBody>
                    <a:bodyPr/>
                    <a:lstStyle/>
                    <a:p>
                      <a:pPr algn="ctr">
                        <a:lnSpc>
                          <a:spcPct val="107000"/>
                        </a:lnSpc>
                        <a:spcAft>
                          <a:spcPts val="0"/>
                        </a:spcAft>
                      </a:pPr>
                      <a:r>
                        <a:rPr lang="en-GB" altLang="zh-CN" sz="1500" noProof="0"/>
                        <a:t>Number of HARQ transmissions </a:t>
                      </a:r>
                      <a:endParaRPr lang="en-GB" sz="1500" noProof="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500" kern="1200" noProof="0">
                          <a:solidFill>
                            <a:schemeClr val="tx1"/>
                          </a:solidFill>
                          <a:effectLst/>
                          <a:latin typeface="Calibri" panose="020F0502020204030204" pitchFamily="34" charset="0"/>
                          <a:ea typeface="+mn-ea"/>
                          <a:cs typeface="Times New Roman" panose="02020603050405020304" pitchFamily="18" charset="0"/>
                        </a:rPr>
                        <a:t>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500" kern="1200" noProof="0">
                          <a:solidFill>
                            <a:schemeClr val="tx1"/>
                          </a:solidFill>
                          <a:effectLst/>
                          <a:latin typeface="Calibri" panose="020F0502020204030204" pitchFamily="34" charset="0"/>
                          <a:ea typeface="+mn-ea"/>
                          <a:cs typeface="Times New Roman" panose="02020603050405020304" pitchFamily="18" charset="0"/>
                        </a:rPr>
                        <a:t>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35498067"/>
                  </a:ext>
                </a:extLst>
              </a:tr>
              <a:tr h="228600">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altLang="zh-CN" sz="1500" noProof="0"/>
                        <a:t>Testing metric</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altLang="zh-CN" sz="1500" noProof="0"/>
                        <a:t>SNR @70% of maximum throughput</a:t>
                      </a:r>
                      <a:endParaRPr kumimoji="1" lang="en-GB" sz="1500" kern="1200" noProof="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altLang="zh-CN" sz="1500" noProof="0" dirty="0"/>
                        <a:t>SNR @70% of maximum throughput</a:t>
                      </a:r>
                      <a:endParaRPr kumimoji="1" lang="en-GB" sz="150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64941224"/>
                  </a:ext>
                </a:extLst>
              </a:tr>
            </a:tbl>
          </a:graphicData>
        </a:graphic>
      </p:graphicFrame>
    </p:spTree>
    <p:extLst>
      <p:ext uri="{BB962C8B-B14F-4D97-AF65-F5344CB8AC3E}">
        <p14:creationId xmlns:p14="http://schemas.microsoft.com/office/powerpoint/2010/main" val="451195947"/>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37170</TotalTime>
  <Words>1114</Words>
  <Application>Microsoft Office PowerPoint</Application>
  <PresentationFormat>On-screen Show (4:3)</PresentationFormat>
  <Paragraphs>277</Paragraphs>
  <Slides>8</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8</vt:i4>
      </vt:variant>
    </vt:vector>
  </HeadingPairs>
  <TitlesOfParts>
    <vt:vector size="18" baseType="lpstr">
      <vt:lpstr>Batang</vt:lpstr>
      <vt:lpstr>Malgun Gothic</vt:lpstr>
      <vt:lpstr>ＭＳ Ｐゴシック</vt:lpstr>
      <vt:lpstr>SimSun</vt:lpstr>
      <vt:lpstr>SimSun</vt:lpstr>
      <vt:lpstr>Arial</vt:lpstr>
      <vt:lpstr>Calibri</vt:lpstr>
      <vt:lpstr>Calibri Light</vt:lpstr>
      <vt:lpstr>Times New Roman</vt:lpstr>
      <vt:lpstr>Office 主题</vt:lpstr>
      <vt:lpstr>WF for NR PUSCH demodulation</vt:lpstr>
      <vt:lpstr>Background</vt:lpstr>
      <vt:lpstr>UCI on PUSCH</vt:lpstr>
      <vt:lpstr>Applicability Rule - SCS/BW</vt:lpstr>
      <vt:lpstr>Application Rule - General</vt:lpstr>
      <vt:lpstr>Simulation Assumptions, UCI over PUSCH</vt:lpstr>
      <vt:lpstr>Test Parameters, CP-OFDM</vt:lpstr>
      <vt:lpstr>Test Parameters, DFT-s-OFDM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dc:title>
  <dc:creator>Huawei</dc:creator>
  <cp:lastModifiedBy>Mueller, Axel (Nokia - FR/Paris-Saclay)</cp:lastModifiedBy>
  <cp:revision>483</cp:revision>
  <dcterms:created xsi:type="dcterms:W3CDTF">2016-01-12T08:39:50Z</dcterms:created>
  <dcterms:modified xsi:type="dcterms:W3CDTF">2019-02-13T15:04:40Z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(3)/EUguOiCtPdx1idgpm7tDHjB52ZtdCcjBuFCy9UhgIS3U3jXrl73gMXmqPrHJwz50JOtj177
LhoR82QqNdoj01ABBvaTOmyLHMYQJtyAU33/opK9RsLZ0HnVbUV2+QQTrZodVvTXKnwj4KHw
scjd2H79jsdPPU2BTIMP2YyxpiPbXcQc359uIyutg8IMd9BstG9gMCGFYMWIO7m1H7c9ga89
rgxm1KZmwnhUVHD89e</vt:lpwstr>
  </property>
  <property fmtid="{D5CDD505-2E9C-101B-9397-08002B2CF9AE}" pid="3" name="_2015_ms_pID_7253431">
    <vt:lpwstr>ECLTDKe1+OcEpwCYUzjHnKfilYk9ub0QsiIXbTb1Wb/Jjjoad2T1g8
gDix8BDOlGgYVxJ4xtC8XYzDLKBApiw6lyRBHqj4eSO7xFkf/beU4cphFOdtObRPJtdlk0aC
cMmIOSoRNtT4EJYy7I576GMZeQ62Iar+UVyKlzQ14yfiZ51x7VRICq8+AG5YmkediXK2Jt2G
vYzH1+nhtV7cF2QaH4D8K+b2vBPOwqGYIUj0</vt:lpwstr>
  </property>
  <property fmtid="{D5CDD505-2E9C-101B-9397-08002B2CF9AE}" pid="4" name="_2015_ms_pID_7253432">
    <vt:lpwstr>F7lFtw8e4oUuwNM0fnnkjfahSxrXzL8i+Jv8
Thi403w3DJeJ3qOGJCWOtPZUnmUoJwFOJF6+DAXqpFEymc/mN5Q=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1539307738</vt:lpwstr>
  </property>
</Properties>
</file>