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308" r:id="rId3"/>
    <p:sldId id="30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68" d="100"/>
          <a:sy n="68" d="100"/>
        </p:scale>
        <p:origin x="157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11/14/2018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/>
              <a:t>Updated simulation assumptions for Rel-15 NB-IoT WUS</a:t>
            </a:r>
            <a:endParaRPr lang="en-US" sz="40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#89		                                           R4-1816056</a:t>
            </a:r>
          </a:p>
          <a:p>
            <a:pPr>
              <a:buNone/>
            </a:pPr>
            <a:r>
              <a:rPr lang="en-US" altLang="zh-CN" sz="2000" b="1" dirty="0"/>
              <a:t>Spokane, US, 12 – 16 November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6.4.4.1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3DD52-BA6F-4F25-8B16-FC894719C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143000"/>
          </a:xfrm>
        </p:spPr>
        <p:txBody>
          <a:bodyPr/>
          <a:lstStyle/>
          <a:p>
            <a:r>
              <a:rPr lang="en-US" sz="3200" dirty="0"/>
              <a:t>WUS simulation assumptions for Rel-15 NB-IoT (1/2)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D4C367F-330E-4FC6-A097-CD70631E4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783229"/>
              </p:ext>
            </p:extLst>
          </p:nvPr>
        </p:nvGraphicFramePr>
        <p:xfrm>
          <a:off x="107504" y="980728"/>
          <a:ext cx="8856984" cy="5867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>
                  <a:extLst>
                    <a:ext uri="{9D8B030D-6E8A-4147-A177-3AD203B41FA5}">
                      <a16:colId xmlns:a16="http://schemas.microsoft.com/office/drawing/2014/main" val="3898781810"/>
                    </a:ext>
                  </a:extLst>
                </a:gridCol>
                <a:gridCol w="4428492">
                  <a:extLst>
                    <a:ext uri="{9D8B030D-6E8A-4147-A177-3AD203B41FA5}">
                      <a16:colId xmlns:a16="http://schemas.microsoft.com/office/drawing/2014/main" val="2147407449"/>
                    </a:ext>
                  </a:extLst>
                </a:gridCol>
              </a:tblGrid>
              <a:tr h="245107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029178"/>
                  </a:ext>
                </a:extLst>
              </a:tr>
              <a:tr h="7736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BS TX antenna configuration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Tx, 2 Tx with transmit diversity, Note: Tx diversity scheme will depend on RAN1 agreements</a:t>
                      </a:r>
                      <a:endParaRPr lang="sv-S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9530311"/>
                  </a:ext>
                </a:extLst>
              </a:tr>
              <a:tr h="245107">
                <a:tc>
                  <a:txBody>
                    <a:bodyPr/>
                    <a:lstStyle/>
                    <a:p>
                      <a:r>
                        <a:rPr lang="en-US" dirty="0"/>
                        <a:t>UE Rx 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Rx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958434"/>
                  </a:ext>
                </a:extLst>
              </a:tr>
              <a:tr h="245107">
                <a:tc>
                  <a:txBody>
                    <a:bodyPr/>
                    <a:lstStyle/>
                    <a:p>
                      <a:r>
                        <a:rPr lang="en-US"/>
                        <a:t>WUS </a:t>
                      </a:r>
                      <a:r>
                        <a:rPr lang="en-US" dirty="0"/>
                        <a:t>BW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180 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88787"/>
                  </a:ext>
                </a:extLst>
              </a:tr>
              <a:tr h="245107">
                <a:tc>
                  <a:txBody>
                    <a:bodyPr/>
                    <a:lstStyle/>
                    <a:p>
                      <a:r>
                        <a:rPr lang="en-US" dirty="0"/>
                        <a:t>Channel model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 1Hz, ETU 1 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999751"/>
                  </a:ext>
                </a:extLst>
              </a:tr>
              <a:tr h="245107">
                <a:tc>
                  <a:txBody>
                    <a:bodyPr/>
                    <a:lstStyle/>
                    <a:p>
                      <a:r>
                        <a:rPr lang="en-US" dirty="0"/>
                        <a:t>SNR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 dB, </a:t>
                      </a: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876493"/>
                  </a:ext>
                </a:extLst>
              </a:tr>
              <a:tr h="245107">
                <a:tc>
                  <a:txBody>
                    <a:bodyPr/>
                    <a:lstStyle/>
                    <a:p>
                      <a:r>
                        <a:rPr lang="en-US" dirty="0"/>
                        <a:t>False alarm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7755097"/>
                  </a:ext>
                </a:extLst>
              </a:tr>
              <a:tr h="245107">
                <a:tc>
                  <a:txBody>
                    <a:bodyPr/>
                    <a:lstStyle/>
                    <a:p>
                      <a:r>
                        <a:rPr lang="en-US" dirty="0"/>
                        <a:t>Detection 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159321"/>
                  </a:ext>
                </a:extLst>
              </a:tr>
              <a:tr h="966997">
                <a:tc>
                  <a:txBody>
                    <a:bodyPr/>
                    <a:lstStyle/>
                    <a:p>
                      <a:r>
                        <a:rPr lang="en-US" dirty="0"/>
                        <a:t>Combining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Option 1: No coherent combining over multiple subframes;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Option 2: Coherent combining of 2 consecutive WUS subframes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0537376"/>
                  </a:ext>
                </a:extLst>
              </a:tr>
              <a:tr h="966997">
                <a:tc>
                  <a:txBody>
                    <a:bodyPr/>
                    <a:lstStyle/>
                    <a:p>
                      <a:r>
                        <a:rPr lang="en-US" dirty="0"/>
                        <a:t>Precoders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precoders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alternate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every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 WUS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subframes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2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based</a:t>
                      </a:r>
                      <a:r>
                        <a:rPr lang="sv-S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WUS transmissions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1828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870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3527A-C152-4E13-8DB3-760A7B28C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WUS simulation assumptions for Rel-15 NB-IoT (2/2)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EC0265B-1C91-421F-A44D-EF5D939DE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61304"/>
              </p:ext>
            </p:extLst>
          </p:nvPr>
        </p:nvGraphicFramePr>
        <p:xfrm>
          <a:off x="1403648" y="1844824"/>
          <a:ext cx="60960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69581847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27547121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9513897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DRX cycle 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Frequency drift [Hz]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Timing drift [us]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399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1.28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170.8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ts val="1400"/>
                        </a:lnSpc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4.0960e-08</a:t>
                      </a:r>
                      <a:endParaRPr lang="sv-SE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3529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2.56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311.6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ts val="1400"/>
                        </a:lnSpc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1.6348e-07</a:t>
                      </a:r>
                      <a:endParaRPr lang="sv-SE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93938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5.12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593.2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ts val="1400"/>
                        </a:lnSpc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6.5536e-07</a:t>
                      </a:r>
                      <a:endParaRPr lang="sv-SE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7952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10.24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1156.4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lnSpc>
                          <a:spcPts val="1400"/>
                        </a:lnSpc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2.6212e-06</a:t>
                      </a:r>
                      <a:endParaRPr lang="sv-S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65985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3852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37606</TotalTime>
  <Words>154</Words>
  <Application>Microsoft Office PowerPoint</Application>
  <PresentationFormat>On-screen Show (4:3)</PresentationFormat>
  <Paragraphs>44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宋体</vt:lpstr>
      <vt:lpstr>Arial</vt:lpstr>
      <vt:lpstr>Calibri</vt:lpstr>
      <vt:lpstr>Office 主题</vt:lpstr>
      <vt:lpstr>Updated simulation assumptions for Rel-15 NB-IoT WUS</vt:lpstr>
      <vt:lpstr>WUS simulation assumptions for Rel-15 NB-IoT (1/2)</vt:lpstr>
      <vt:lpstr>WUS simulation assumptions for Rel-15 NB-IoT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Santhan Thangarasa</cp:lastModifiedBy>
  <cp:revision>740</cp:revision>
  <dcterms:created xsi:type="dcterms:W3CDTF">2014-03-20T14:32:54Z</dcterms:created>
  <dcterms:modified xsi:type="dcterms:W3CDTF">2018-11-14T01:05:35Z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(3)T2JHGNzucdt3XupdiMqsB6o61XkNim+vMSClXZ6JMGb0vg3YLhODAVu8kZoCOcKh0DeNtgNv
bil284PVJrDY12ORjJcZ9s3p4/s/vuR/c3/+CYhM7lxsrk2KWRAZWYZvzD4tQJFQMc2sHHVB
0ZWf2xQzftveW3olwURlni+Iz51a2TZR4tE2kdoaHlrjUUnB560GPFrIAJ1CO9fFzvm3v+rn
w9wXwEoBFd2VpgXnfa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MZekN0OxKn3TE8tcTmR6XkugTt3gXNZV0B8EQZKsCzB/1bRttS3RSy
tBPSN+vkPoEcym/T1/MmDHpN+JSQFQcJeu4N1dquvk6RFkLTtz0F5riTC4jPdErDwH6a1wrJ
lmdNskZV2wb8JDJQCS6svJwAvd6E38rzb7ypGCJhLT2a+F4QPhwxtPcz8mhiw2dqR+u/0d6P
ghB5r15lVSe2q/DwBmkgzCjOUNtXMJgNvph/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j0RdKlr4JD/bR/e2HhuW92Qmr/xz+1glXFH7
8vP4f874Mhiv+W9A/w4nO5hGyzvGtyglROvFyvaS5Ge0/92S35k=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