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317" r:id="rId4"/>
    <p:sldId id="318" r:id="rId5"/>
    <p:sldId id="31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29" autoAdjust="0"/>
    <p:restoredTop sz="84328" autoAdjust="0"/>
  </p:normalViewPr>
  <p:slideViewPr>
    <p:cSldViewPr snapToGrid="0">
      <p:cViewPr varScale="1">
        <p:scale>
          <a:sx n="58" d="100"/>
          <a:sy n="58" d="100"/>
        </p:scale>
        <p:origin x="6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159FD6-A035-4390-B031-CCA4EBB55FD0}" type="datetimeFigureOut">
              <a:rPr lang="en-GB" smtClean="0"/>
              <a:t>02/11/2018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D8EC36-DAC5-4230-9A0A-FC352E9132B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07406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D8EC36-DAC5-4230-9A0A-FC352E9132B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24126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D8EC36-DAC5-4230-9A0A-FC352E9132B0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96233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66F7A6-1CE4-49AF-B8D0-D7B6564250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057D5B-F95E-486E-995E-96B3215AA9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89C4D7-5664-401B-A6B8-6AC7E1398E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B321-0997-4582-A661-47BCD3EF1CD5}" type="datetimeFigureOut">
              <a:rPr lang="en-US" smtClean="0"/>
              <a:t>11/2/2018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381A03-A020-4DBB-91C4-8DFC5208B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30160F-1D52-48A6-B239-8E44005D99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1390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4A9A6-46A6-4D5F-8166-CF74853860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04C3390-9FF0-4C5D-BB28-7DBC2E7BFA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CC714A-3FF1-4582-93DB-DA9F64A13D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B321-0997-4582-A661-47BCD3EF1CD5}" type="datetimeFigureOut">
              <a:rPr lang="en-US" smtClean="0"/>
              <a:t>11/2/2018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8C8BAD-6AB8-4FDC-9A4B-7146241F9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3E9727-E14D-4BD7-8522-22A9FA80B3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405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6F8039A-D60C-4B98-A29D-1B9008DFA0C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2408CD2-368B-494C-8FB4-B35CF58505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36353D-C511-424F-A0A6-5D723B8701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B321-0997-4582-A661-47BCD3EF1CD5}" type="datetimeFigureOut">
              <a:rPr lang="en-US" smtClean="0"/>
              <a:t>11/2/2018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DD23D7-BAC5-4A2E-B90D-CD490282DE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FE5E8B-C0CD-4F03-9746-754121D9B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812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FBB220-B8AE-4BAB-8109-2FBF22946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BF9C47-49A7-4E2E-818A-1391FC6364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D7C72C-E59C-4D46-B8F2-5824911241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B321-0997-4582-A661-47BCD3EF1CD5}" type="datetimeFigureOut">
              <a:rPr lang="en-US" smtClean="0"/>
              <a:t>11/2/2018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733EDC-3CB2-4969-A728-0E442A87CE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44EE39-5E2D-4327-BF36-C581D1B57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839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ED3379-6FB8-4177-925D-42BBC617F1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9D6B2B-1359-4426-B8F0-A86B4C9A28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5AD5C3-4441-4C69-9B14-7A469686B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B321-0997-4582-A661-47BCD3EF1CD5}" type="datetimeFigureOut">
              <a:rPr lang="en-US" smtClean="0"/>
              <a:t>11/2/2018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D28C7E-D259-490A-8B8A-49F53A857A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F169F9-AEA7-4535-BA4F-3A0F735F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490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E3C72-17FE-41AE-B0C6-20BCB81820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035FD9-086B-4777-9B40-402C656A1C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C1BD4C-670C-4CBF-B10D-D043D63A05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35C415-F073-4EEF-AAAB-C39ED2462F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B321-0997-4582-A661-47BCD3EF1CD5}" type="datetimeFigureOut">
              <a:rPr lang="en-US" smtClean="0"/>
              <a:t>11/2/2018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5F1B7D-E0DD-4C87-9A70-E4BE83428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8832C2-C0E8-4C82-A0CF-FCA2BF8E2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755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06866B-B440-4C72-AA8A-8E43E6F54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ADDD84-49D4-4786-880F-E961C38D1F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A3F24F-D73B-4737-9E7C-C57BB9A74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BF3E0C1-3500-4E16-836E-BA866DD35E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9C0AE2-669E-473F-B8EE-B2BD118CE5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0846D8E-803F-451D-A091-7FC51F05C6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B321-0997-4582-A661-47BCD3EF1CD5}" type="datetimeFigureOut">
              <a:rPr lang="en-US" smtClean="0"/>
              <a:t>11/2/2018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1135B6D-DDAA-4600-A9D2-D40B709BA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E45884-BCAC-4B78-BFF7-626B37DA04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78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A2B4-6644-4EB4-A1F9-42EC916A8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D5A19C9-ED46-4A4B-B088-C3C427657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B321-0997-4582-A661-47BCD3EF1CD5}" type="datetimeFigureOut">
              <a:rPr lang="en-US" smtClean="0"/>
              <a:t>11/2/2018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893BB9B-6489-4994-BA76-3C1D2AB3D1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D0EC2D-91AE-41A7-AAFB-84DFE5305D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0698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4490CB7-2047-47B5-B597-E3BCDA6249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B321-0997-4582-A661-47BCD3EF1CD5}" type="datetimeFigureOut">
              <a:rPr lang="en-US" smtClean="0"/>
              <a:t>11/2/2018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DB50E6B-83C5-4EBF-823F-2491CE1A94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144F85-BA47-4E9A-9F13-7CBD6F895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7019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9BFE02-245B-48A6-9DA3-1BF75DB6B0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F7AB5E-90C4-4B9D-A927-FA0981032F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9FCD93-A28C-437D-9C1F-04FE9E11EA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D094B8-EE32-48E7-B9D0-CDBE9BE6AB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B321-0997-4582-A661-47BCD3EF1CD5}" type="datetimeFigureOut">
              <a:rPr lang="en-US" smtClean="0"/>
              <a:t>11/2/2018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6C695C-358C-4B96-B611-F74FFD429B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4FCAB3-B144-4CBB-8EEF-B474AC264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763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D1BC3-74B2-4149-B39A-5FA183B0F6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833243A-8198-45DB-A6CC-31668012FA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CECB68-9DE1-4E4C-A02F-65FF6CC268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7104F3-4D37-4655-BD34-C7C0F39D5F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B321-0997-4582-A661-47BCD3EF1CD5}" type="datetimeFigureOut">
              <a:rPr lang="en-US" smtClean="0"/>
              <a:t>11/2/2018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761995-68CB-4D23-BE75-0886463FD1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01A86F-A111-44FB-9A67-9D9F9699A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887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B24614F-392B-4082-98B0-1E68111FB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0690AF-EC27-4216-B778-2C67945AE2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EA6699-63D8-4BCB-B6FE-8AECDEAACB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76B321-0997-4582-A661-47BCD3EF1CD5}" type="datetimeFigureOut">
              <a:rPr lang="en-US" smtClean="0"/>
              <a:t>11/2/2018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AF22E2-0B50-421E-A366-74D6355739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5E84AC-EF14-45BD-987E-0772C1893E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548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2C985-6961-4144-B188-A051CE68FC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321439"/>
            <a:ext cx="9144000" cy="2387600"/>
          </a:xfrm>
        </p:spPr>
        <p:txBody>
          <a:bodyPr>
            <a:normAutofit fontScale="90000"/>
          </a:bodyPr>
          <a:lstStyle/>
          <a:p>
            <a:br>
              <a:rPr lang="en-US" altLang="ja-JP" dirty="0">
                <a:latin typeface="+mn-lt"/>
              </a:rPr>
            </a:br>
            <a:br>
              <a:rPr lang="en-US" altLang="ja-JP" dirty="0">
                <a:latin typeface="+mn-lt"/>
              </a:rPr>
            </a:br>
            <a:br>
              <a:rPr lang="en-US" altLang="ja-JP" dirty="0">
                <a:latin typeface="+mn-lt"/>
              </a:rPr>
            </a:br>
            <a:r>
              <a:rPr lang="en-US" altLang="ja-JP" dirty="0">
                <a:latin typeface="+mn-lt"/>
              </a:rPr>
              <a:t>Further agreements on NR PRACH demodulation – Remaining issues agreed via email</a:t>
            </a:r>
            <a:endParaRPr lang="en-US" dirty="0">
              <a:latin typeface="+mn-lt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C82BC6B-4049-4D83-B83A-383C895AB6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25369"/>
            <a:ext cx="9144000" cy="1310268"/>
          </a:xfrm>
        </p:spPr>
        <p:txBody>
          <a:bodyPr/>
          <a:lstStyle/>
          <a:p>
            <a:endParaRPr lang="en-US" altLang="ja-JP" dirty="0">
              <a:solidFill>
                <a:schemeClr val="tx1"/>
              </a:solidFill>
            </a:endParaRPr>
          </a:p>
          <a:p>
            <a:r>
              <a:rPr lang="en-US" altLang="ja-JP" dirty="0">
                <a:solidFill>
                  <a:schemeClr val="tx1"/>
                </a:solidFill>
              </a:rPr>
              <a:t>Ericsson, […]</a:t>
            </a:r>
          </a:p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DA9F056-711E-42FE-90CD-8C6C75097D35}"/>
              </a:ext>
            </a:extLst>
          </p:cNvPr>
          <p:cNvSpPr/>
          <p:nvPr/>
        </p:nvSpPr>
        <p:spPr>
          <a:xfrm>
            <a:off x="8296506" y="361628"/>
            <a:ext cx="32227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R4-1815366</a:t>
            </a: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64A3EBE-CDC8-49DE-9E80-7BB56C9C25B1}"/>
              </a:ext>
            </a:extLst>
          </p:cNvPr>
          <p:cNvSpPr/>
          <p:nvPr/>
        </p:nvSpPr>
        <p:spPr>
          <a:xfrm>
            <a:off x="282498" y="328174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b="1" dirty="0"/>
              <a:t>3GPP TSG-RAN WG4 RAN#89	</a:t>
            </a:r>
            <a:endParaRPr lang="ja-JP" altLang="ja-JP" dirty="0"/>
          </a:p>
          <a:p>
            <a:r>
              <a:rPr lang="en-US" altLang="zh-CN" b="1" dirty="0"/>
              <a:t>Spokane, USA, 12 – 16 November, 2018</a:t>
            </a:r>
          </a:p>
          <a:p>
            <a:r>
              <a:rPr lang="en-US" altLang="ja-JP" b="1" dirty="0"/>
              <a:t>Agenda: </a:t>
            </a:r>
            <a:r>
              <a:rPr lang="en-GB" altLang="zh-CN" b="1" dirty="0"/>
              <a:t>7.13.2.4</a:t>
            </a:r>
            <a:endParaRPr lang="en-US" altLang="ja-JP" b="1" dirty="0"/>
          </a:p>
        </p:txBody>
      </p:sp>
    </p:spTree>
    <p:extLst>
      <p:ext uri="{BB962C8B-B14F-4D97-AF65-F5344CB8AC3E}">
        <p14:creationId xmlns:p14="http://schemas.microsoft.com/office/powerpoint/2010/main" val="3479595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9420E3-E0D8-4A87-9C69-99E67FFBD2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94EAF7-8855-4175-9324-471768328D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681010" cy="4351338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/>
              <a:t>The following WFs were approved:</a:t>
            </a:r>
          </a:p>
          <a:p>
            <a:pPr lvl="1"/>
            <a:r>
              <a:rPr lang="en-US" altLang="zh-CN" dirty="0"/>
              <a:t>R4-1811728, </a:t>
            </a:r>
            <a:r>
              <a:rPr lang="en-US" altLang="ja-JP" dirty="0"/>
              <a:t>WF on NR PRACH demodulation requirements, RAN4#88</a:t>
            </a:r>
          </a:p>
          <a:p>
            <a:pPr lvl="1"/>
            <a:r>
              <a:rPr lang="en-US" altLang="ja-JP" dirty="0"/>
              <a:t>R4-1813757, WF on NR PRACH demodulation, RAN4#88b</a:t>
            </a:r>
          </a:p>
          <a:p>
            <a:endParaRPr lang="en-US" altLang="ja-JP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2386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6B310-B11F-4EC8-A33B-EA834B9F3F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640786" cy="1325563"/>
          </a:xfrm>
        </p:spPr>
        <p:txBody>
          <a:bodyPr/>
          <a:lstStyle/>
          <a:p>
            <a:r>
              <a:rPr lang="en-US" dirty="0">
                <a:latin typeface="+mn-lt"/>
              </a:rPr>
              <a:t>Background: from R4-1813757 - Timing Offset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ECD6B69-05B6-45A8-A5F6-89D86B50C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61171"/>
            <a:ext cx="10515600" cy="4931704"/>
          </a:xfrm>
        </p:spPr>
        <p:txBody>
          <a:bodyPr>
            <a:normAutofit fontScale="85000" lnSpcReduction="10000"/>
          </a:bodyPr>
          <a:lstStyle/>
          <a:p>
            <a:pPr lvl="0"/>
            <a:endParaRPr lang="en-US" dirty="0"/>
          </a:p>
          <a:p>
            <a:pPr lvl="0"/>
            <a:r>
              <a:rPr lang="en-US" dirty="0"/>
              <a:t>Reuse LTE timing offset sequence for format 0</a:t>
            </a:r>
          </a:p>
          <a:p>
            <a:pPr lvl="1"/>
            <a:r>
              <a:rPr lang="en-US" dirty="0"/>
              <a:t>Timing offset start value:</a:t>
            </a:r>
          </a:p>
          <a:p>
            <a:pPr lvl="2"/>
            <a:r>
              <a:rPr lang="en-US" dirty="0"/>
              <a:t>50% of </a:t>
            </a:r>
            <a:r>
              <a:rPr lang="en-US" dirty="0" err="1"/>
              <a:t>Ncs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Increased within the loop, adding 0.1us in each step (up to 0.9us)</a:t>
            </a:r>
          </a:p>
          <a:p>
            <a:pPr lvl="1"/>
            <a:r>
              <a:rPr lang="en-US" dirty="0"/>
              <a:t>Then loop is reset and restart again.</a:t>
            </a:r>
          </a:p>
          <a:p>
            <a:endParaRPr lang="en-US" dirty="0"/>
          </a:p>
          <a:p>
            <a:r>
              <a:rPr lang="en-US" dirty="0">
                <a:solidFill>
                  <a:srgbClr val="FF0000"/>
                </a:solidFill>
              </a:rPr>
              <a:t>Timing offset shall be scaled according to SCS and format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To be further investigated, Email discussion. Deadline: Oct 26</a:t>
            </a:r>
            <a:r>
              <a:rPr lang="en-US" baseline="30000" dirty="0">
                <a:solidFill>
                  <a:srgbClr val="FF0000"/>
                </a:solidFill>
              </a:rPr>
              <a:t>th</a:t>
            </a:r>
            <a:endParaRPr lang="en-US" dirty="0">
              <a:solidFill>
                <a:srgbClr val="FF0000"/>
              </a:solidFill>
            </a:endParaRPr>
          </a:p>
          <a:p>
            <a:endParaRPr lang="en-US" dirty="0"/>
          </a:p>
          <a:p>
            <a:r>
              <a:rPr lang="en-US" dirty="0">
                <a:solidFill>
                  <a:srgbClr val="FF0000"/>
                </a:solidFill>
              </a:rPr>
              <a:t>Tolerance on timing offset error should be further investigated for next meeting.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Option1: Scaling according to SCS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Other option is not precluded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Email discussion. Deadline: Oct 26</a:t>
            </a:r>
            <a:r>
              <a:rPr lang="en-US" baseline="30000" dirty="0">
                <a:solidFill>
                  <a:srgbClr val="FF0000"/>
                </a:solidFill>
              </a:rPr>
              <a:t>th</a:t>
            </a:r>
            <a:endParaRPr lang="en-US" dirty="0">
              <a:solidFill>
                <a:srgbClr val="FF0000"/>
              </a:solidFill>
            </a:endParaRPr>
          </a:p>
          <a:p>
            <a:pPr lvl="0"/>
            <a:endParaRPr lang="en-US" i="1" dirty="0"/>
          </a:p>
          <a:p>
            <a:pPr lvl="0"/>
            <a:endParaRPr lang="sv-SE" dirty="0"/>
          </a:p>
          <a:p>
            <a:pPr lvl="2"/>
            <a:endParaRPr lang="en-GB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8978079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CA947-1F67-4FD7-9F89-AE4AF76B7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Timing offset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06E06C-305B-4DF3-910F-DA830B524C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For preambles with short sequence:</a:t>
            </a:r>
          </a:p>
          <a:p>
            <a:pPr lvl="1"/>
            <a:r>
              <a:rPr lang="en-GB" dirty="0"/>
              <a:t>Set the timing offset base value as 0</a:t>
            </a:r>
          </a:p>
          <a:p>
            <a:pPr lvl="1"/>
            <a:r>
              <a:rPr lang="en-GB" dirty="0"/>
              <a:t>This offset is increased within the loop, by adding in each step a value of 0.1us, until the end of the tested range, which is 0.8us. </a:t>
            </a:r>
          </a:p>
          <a:p>
            <a:pPr lvl="1"/>
            <a:r>
              <a:rPr lang="en-GB" dirty="0"/>
              <a:t>Then the loop is being reset and the timing offset is set again to 0us.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9003439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51E1A2-0CC7-4808-AEF6-67846B4262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Time estimation error tolerance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A038441E-7BE4-4876-AF4F-73ED5C15DFA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93352519"/>
              </p:ext>
            </p:extLst>
          </p:nvPr>
        </p:nvGraphicFramePr>
        <p:xfrm>
          <a:off x="1983921" y="1527334"/>
          <a:ext cx="7364548" cy="427361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5637">
                  <a:extLst>
                    <a:ext uri="{9D8B030D-6E8A-4147-A177-3AD203B41FA5}">
                      <a16:colId xmlns:a16="http://schemas.microsoft.com/office/drawing/2014/main" val="1972637806"/>
                    </a:ext>
                  </a:extLst>
                </a:gridCol>
                <a:gridCol w="1698073">
                  <a:extLst>
                    <a:ext uri="{9D8B030D-6E8A-4147-A177-3AD203B41FA5}">
                      <a16:colId xmlns:a16="http://schemas.microsoft.com/office/drawing/2014/main" val="1414217494"/>
                    </a:ext>
                  </a:extLst>
                </a:gridCol>
                <a:gridCol w="1698073">
                  <a:extLst>
                    <a:ext uri="{9D8B030D-6E8A-4147-A177-3AD203B41FA5}">
                      <a16:colId xmlns:a16="http://schemas.microsoft.com/office/drawing/2014/main" val="1025928367"/>
                    </a:ext>
                  </a:extLst>
                </a:gridCol>
                <a:gridCol w="655649">
                  <a:extLst>
                    <a:ext uri="{9D8B030D-6E8A-4147-A177-3AD203B41FA5}">
                      <a16:colId xmlns:a16="http://schemas.microsoft.com/office/drawing/2014/main" val="3781087345"/>
                    </a:ext>
                  </a:extLst>
                </a:gridCol>
                <a:gridCol w="1218558">
                  <a:extLst>
                    <a:ext uri="{9D8B030D-6E8A-4147-A177-3AD203B41FA5}">
                      <a16:colId xmlns:a16="http://schemas.microsoft.com/office/drawing/2014/main" val="2685154970"/>
                    </a:ext>
                  </a:extLst>
                </a:gridCol>
                <a:gridCol w="1218558">
                  <a:extLst>
                    <a:ext uri="{9D8B030D-6E8A-4147-A177-3AD203B41FA5}">
                      <a16:colId xmlns:a16="http://schemas.microsoft.com/office/drawing/2014/main" val="1244629578"/>
                    </a:ext>
                  </a:extLst>
                </a:gridCol>
              </a:tblGrid>
              <a:tr h="873355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50" kern="100">
                          <a:effectLst/>
                        </a:rPr>
                        <a:t>PRACH Preamble</a:t>
                      </a:r>
                      <a:endParaRPr lang="sv-SE" sz="1050" kern="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50" kern="100">
                          <a:effectLst/>
                        </a:rPr>
                        <a:t>PRACH SCS</a:t>
                      </a:r>
                      <a:endParaRPr lang="sv-SE" sz="1050" kern="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kern="100">
                          <a:effectLst/>
                        </a:rPr>
                        <a:t>PUSCH/PUCCH CP duration (normal CP)</a:t>
                      </a:r>
                      <a:endParaRPr lang="sv-SE" sz="1050" kern="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kern="100">
                          <a:effectLst/>
                        </a:rPr>
                        <a:t>PRACH signal time resolution</a:t>
                      </a:r>
                      <a:endParaRPr lang="sv-SE" sz="1050" kern="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kern="100">
                          <a:effectLst/>
                        </a:rPr>
                        <a:t>Proposed time error tolerance for AWGN</a:t>
                      </a:r>
                      <a:endParaRPr lang="sv-SE" sz="1050" kern="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kern="100">
                          <a:effectLst/>
                        </a:rPr>
                        <a:t>Proposed time error tolerance for TDL channel</a:t>
                      </a:r>
                      <a:endParaRPr lang="sv-SE" sz="1050" kern="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77903388"/>
                  </a:ext>
                </a:extLst>
              </a:tr>
              <a:tr h="366809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50" kern="100">
                          <a:effectLst/>
                        </a:rPr>
                        <a:t>Long sequence</a:t>
                      </a:r>
                      <a:endParaRPr lang="sv-SE" sz="1050" kern="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kern="100">
                          <a:effectLst/>
                        </a:rPr>
                        <a:t>1.25kHz</a:t>
                      </a:r>
                      <a:endParaRPr lang="sv-SE" sz="1050" kern="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kern="100">
                          <a:effectLst/>
                        </a:rPr>
                        <a:t>144/(15*10^3*2048) *10^6=4.69us</a:t>
                      </a:r>
                      <a:endParaRPr lang="sv-SE" sz="1050" kern="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kern="100">
                          <a:effectLst/>
                        </a:rPr>
                        <a:t>0.95 us</a:t>
                      </a:r>
                      <a:endParaRPr lang="sv-SE" sz="1050" kern="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kern="100">
                          <a:effectLst/>
                        </a:rPr>
                        <a:t>1.04 us</a:t>
                      </a:r>
                      <a:endParaRPr lang="sv-SE" sz="1050" kern="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kern="100">
                          <a:effectLst/>
                        </a:rPr>
                        <a:t>1.04 us + 1.51 us = 2.55 us</a:t>
                      </a:r>
                      <a:endParaRPr lang="sv-SE" sz="1050" kern="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08569549"/>
                  </a:ext>
                </a:extLst>
              </a:tr>
              <a:tr h="349342">
                <a:tc rowSpan="4"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50" kern="100">
                          <a:effectLst/>
                        </a:rPr>
                        <a:t>Short sequence</a:t>
                      </a:r>
                      <a:endParaRPr lang="sv-SE" sz="1050" kern="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kern="100">
                          <a:effectLst/>
                        </a:rPr>
                        <a:t>15kHz</a:t>
                      </a:r>
                      <a:endParaRPr lang="sv-SE" sz="1050" kern="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342900" lvl="0" indent="-342900" algn="l" fontAlgn="base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050" kern="100">
                          <a:effectLst/>
                        </a:rPr>
                        <a:t>144/(15*10^3*2048) *10^6=4.69us for 15kHz SCS PUSCH</a:t>
                      </a:r>
                      <a:endParaRPr lang="sv-SE" sz="1050" kern="100">
                        <a:effectLst/>
                      </a:endParaRPr>
                    </a:p>
                    <a:p>
                      <a:pPr marL="342900" lvl="0" indent="-342900" algn="l" fontAlgn="base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050" kern="100">
                          <a:effectLst/>
                        </a:rPr>
                        <a:t>144/(30*10^3*2048) *10^6=2.34us for 30kHz SCS PUSCH</a:t>
                      </a:r>
                      <a:endParaRPr lang="sv-SE" sz="1050" kern="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kern="100">
                          <a:effectLst/>
                        </a:rPr>
                        <a:t>0.48 us</a:t>
                      </a:r>
                      <a:endParaRPr lang="sv-SE" sz="1050" kern="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000" kern="100" dirty="0">
                          <a:effectLst/>
                        </a:rPr>
                        <a:t>0.52</a:t>
                      </a:r>
                      <a:r>
                        <a:rPr lang="en-US" sz="1000" kern="100" dirty="0">
                          <a:effectLst/>
                        </a:rPr>
                        <a:t> us</a:t>
                      </a:r>
                      <a:endParaRPr lang="sv-SE" sz="1050" kern="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000" kern="100" dirty="0">
                          <a:effectLst/>
                        </a:rPr>
                        <a:t>0.52</a:t>
                      </a:r>
                      <a:r>
                        <a:rPr lang="en-US" sz="1000" kern="100" dirty="0">
                          <a:effectLst/>
                        </a:rPr>
                        <a:t> us + 1.51 us = 2.03 us</a:t>
                      </a:r>
                      <a:endParaRPr lang="sv-SE" sz="1050" kern="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2623495"/>
                  </a:ext>
                </a:extLst>
              </a:tr>
              <a:tr h="1176118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kern="100">
                          <a:effectLst/>
                        </a:rPr>
                        <a:t>30kHz</a:t>
                      </a:r>
                      <a:endParaRPr lang="sv-SE" sz="1050" kern="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kern="100">
                          <a:effectLst/>
                        </a:rPr>
                        <a:t>0.24 us</a:t>
                      </a:r>
                      <a:endParaRPr lang="sv-SE" sz="1050" kern="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000" kern="100" dirty="0">
                          <a:effectLst/>
                        </a:rPr>
                        <a:t>0.26</a:t>
                      </a:r>
                      <a:r>
                        <a:rPr lang="en-US" sz="1000" kern="100" dirty="0">
                          <a:effectLst/>
                        </a:rPr>
                        <a:t> us</a:t>
                      </a:r>
                      <a:endParaRPr lang="sv-SE" sz="1050" kern="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000" kern="100" dirty="0">
                          <a:effectLst/>
                        </a:rPr>
                        <a:t>0.</a:t>
                      </a:r>
                      <a:r>
                        <a:rPr lang="en-US" sz="1000" kern="100" dirty="0">
                          <a:effectLst/>
                        </a:rPr>
                        <a:t>26 us + 1.51 us = 1.77 us </a:t>
                      </a:r>
                      <a:endParaRPr lang="sv-SE" sz="1050" kern="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0186019"/>
                  </a:ext>
                </a:extLst>
              </a:tr>
              <a:tr h="349342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kern="100">
                          <a:effectLst/>
                        </a:rPr>
                        <a:t>60kHz</a:t>
                      </a:r>
                      <a:endParaRPr lang="sv-SE" sz="1050" kern="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342900" lvl="0" indent="-342900" algn="l" fontAlgn="base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000" kern="100">
                          <a:effectLst/>
                        </a:rPr>
                        <a:t>144/(60*10^3*2048) *10^6=1.17us</a:t>
                      </a:r>
                      <a:r>
                        <a:rPr lang="en-US" sz="1050" kern="100">
                          <a:effectLst/>
                        </a:rPr>
                        <a:t> for 60kHz SCS PUSCH</a:t>
                      </a:r>
                      <a:endParaRPr lang="sv-SE" sz="1050" kern="100">
                        <a:effectLst/>
                      </a:endParaRPr>
                    </a:p>
                    <a:p>
                      <a:pPr marL="342900" lvl="0" indent="-342900" algn="l" fontAlgn="base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000" kern="100">
                          <a:effectLst/>
                        </a:rPr>
                        <a:t>144/(120*10^3*2048) *10^6=0.59us</a:t>
                      </a:r>
                      <a:r>
                        <a:rPr lang="en-US" sz="1050" kern="100">
                          <a:effectLst/>
                        </a:rPr>
                        <a:t> for 120kHz SCS PUSCH</a:t>
                      </a:r>
                      <a:endParaRPr lang="sv-SE" sz="1050" kern="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kern="100">
                          <a:effectLst/>
                        </a:rPr>
                        <a:t>0.12 us</a:t>
                      </a:r>
                      <a:endParaRPr lang="sv-SE" sz="1050" kern="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000" kern="100" dirty="0">
                          <a:effectLst/>
                        </a:rPr>
                        <a:t>0.13</a:t>
                      </a:r>
                      <a:r>
                        <a:rPr lang="en-US" sz="1000" kern="100" dirty="0">
                          <a:effectLst/>
                        </a:rPr>
                        <a:t> us</a:t>
                      </a:r>
                      <a:endParaRPr lang="sv-SE" sz="1050" kern="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000" kern="100">
                          <a:effectLst/>
                        </a:rPr>
                        <a:t>0.13</a:t>
                      </a:r>
                      <a:r>
                        <a:rPr lang="en-US" sz="1000" kern="100">
                          <a:effectLst/>
                        </a:rPr>
                        <a:t> us + 0.15 us = 0.28 us</a:t>
                      </a:r>
                      <a:endParaRPr lang="sv-SE" sz="1050" kern="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11366167"/>
                  </a:ext>
                </a:extLst>
              </a:tr>
              <a:tr h="1158651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kern="100">
                          <a:effectLst/>
                        </a:rPr>
                        <a:t>120kHz</a:t>
                      </a:r>
                      <a:endParaRPr lang="sv-SE" sz="1050" kern="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kern="100">
                          <a:effectLst/>
                        </a:rPr>
                        <a:t>0.06 us</a:t>
                      </a:r>
                      <a:endParaRPr lang="sv-SE" sz="1050" kern="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000" kern="100" dirty="0">
                          <a:effectLst/>
                        </a:rPr>
                        <a:t>0.07</a:t>
                      </a:r>
                      <a:r>
                        <a:rPr lang="en-US" sz="1000" kern="100" dirty="0">
                          <a:effectLst/>
                        </a:rPr>
                        <a:t> us</a:t>
                      </a:r>
                      <a:endParaRPr lang="sv-SE" sz="1050" kern="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000" kern="100" dirty="0">
                          <a:effectLst/>
                        </a:rPr>
                        <a:t>0.07</a:t>
                      </a:r>
                      <a:r>
                        <a:rPr lang="en-US" sz="1000" kern="100" dirty="0">
                          <a:effectLst/>
                        </a:rPr>
                        <a:t>us + 0.15 us = 0.22us</a:t>
                      </a:r>
                      <a:endParaRPr lang="sv-SE" sz="1050" kern="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391028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82280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1409</TotalTime>
  <Words>352</Words>
  <Application>Microsoft Office PowerPoint</Application>
  <PresentationFormat>Widescreen</PresentationFormat>
  <Paragraphs>71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DengXian</vt:lpstr>
      <vt:lpstr>SimSun</vt:lpstr>
      <vt:lpstr>Yu Gothic</vt:lpstr>
      <vt:lpstr>Yu Gothic Light</vt:lpstr>
      <vt:lpstr>Arial</vt:lpstr>
      <vt:lpstr>Calibri</vt:lpstr>
      <vt:lpstr>Calibri Light</vt:lpstr>
      <vt:lpstr>Symbol</vt:lpstr>
      <vt:lpstr>Times New Roman</vt:lpstr>
      <vt:lpstr>Office Theme</vt:lpstr>
      <vt:lpstr>   Further agreements on NR PRACH demodulation – Remaining issues agreed via email</vt:lpstr>
      <vt:lpstr>Background</vt:lpstr>
      <vt:lpstr>Background: from R4-1813757 - Timing Offset </vt:lpstr>
      <vt:lpstr>Timing offset</vt:lpstr>
      <vt:lpstr>Time estimation error tolerance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NR PUSCH demodulation</dc:title>
  <dc:creator/>
  <cp:lastModifiedBy>Dominique Everaere</cp:lastModifiedBy>
  <cp:revision>87</cp:revision>
  <dcterms:created xsi:type="dcterms:W3CDTF">2018-10-08T09:26:06Z</dcterms:created>
  <dcterms:modified xsi:type="dcterms:W3CDTF">2018-11-02T14:40:13Z</dcterms:modified>
</cp:coreProperties>
</file>