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4156" r:id="rId2"/>
  </p:sldMasterIdLst>
  <p:notesMasterIdLst>
    <p:notesMasterId r:id="rId9"/>
  </p:notesMasterIdLst>
  <p:handoutMasterIdLst>
    <p:handoutMasterId r:id="rId10"/>
  </p:handoutMasterIdLst>
  <p:sldIdLst>
    <p:sldId id="256" r:id="rId3"/>
    <p:sldId id="1006" r:id="rId4"/>
    <p:sldId id="1009" r:id="rId5"/>
    <p:sldId id="1008" r:id="rId6"/>
    <p:sldId id="1005" r:id="rId7"/>
    <p:sldId id="1007" r:id="rId8"/>
  </p:sldIdLst>
  <p:sldSz cx="12192000" cy="6858000"/>
  <p:notesSz cx="6858000" cy="9144000"/>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86" autoAdjust="0"/>
    <p:restoredTop sz="95840" autoAdjust="0"/>
  </p:normalViewPr>
  <p:slideViewPr>
    <p:cSldViewPr snapToGrid="0">
      <p:cViewPr varScale="1">
        <p:scale>
          <a:sx n="95" d="100"/>
          <a:sy n="95" d="100"/>
        </p:scale>
        <p:origin x="114" y="630"/>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70" d="100"/>
          <a:sy n="70" d="100"/>
        </p:scale>
        <p:origin x="2856" y="43"/>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notesMaster" Target="notesMasters/notesMaster1.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ltLang="ja-JP"/>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83537" y="1355082"/>
            <a:ext cx="11432977" cy="4621517"/>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a:t>Click to edit Master title style</a:t>
            </a:r>
          </a:p>
        </p:txBody>
      </p:sp>
      <p:sp>
        <p:nvSpPr>
          <p:cNvPr id="7" name="Subtitle 4"/>
          <p:cNvSpPr txBox="1">
            <a:spLocks/>
          </p:cNvSpPr>
          <p:nvPr userDrawn="1"/>
        </p:nvSpPr>
        <p:spPr bwMode="gray">
          <a:xfrm>
            <a:off x="-58689" y="6694753"/>
            <a:ext cx="6905518" cy="2169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dirty="0">
                <a:solidFill>
                  <a:schemeClr val="tx1"/>
                </a:solidFill>
                <a:latin typeface="Calibre Regular"/>
                <a:cs typeface="Times New Roman" panose="02020603050405020304" pitchFamily="18" charset="0"/>
              </a:rPr>
              <a:t>Qualcomm Proprietary and Confidential</a:t>
            </a:r>
          </a:p>
        </p:txBody>
      </p:sp>
    </p:spTree>
    <p:extLst>
      <p:ext uri="{BB962C8B-B14F-4D97-AF65-F5344CB8AC3E}">
        <p14:creationId xmlns:p14="http://schemas.microsoft.com/office/powerpoint/2010/main" val="1118269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ltLang="ja-JP"/>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ja-JP"/>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ltLang="ja-JP"/>
              <a:t>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8526" y="2357466"/>
            <a:ext cx="10287318" cy="179889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FDB8DB8-1775-4072-8A34-DCFB216D5579}" type="datetimeFigureOut">
              <a:rPr lang="en-US" smtClean="0"/>
              <a:pPr/>
              <a:t>9/28/2018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007264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ltLang="ja-JP"/>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2173" y="1128037"/>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4159" r:id="rId2"/>
    <p:sldLayoutId id="2147483654" r:id="rId3"/>
    <p:sldLayoutId id="2147483678" r:id="rId4"/>
    <p:sldLayoutId id="2147483650" r:id="rId5"/>
    <p:sldLayoutId id="2147483675" r:id="rId6"/>
    <p:sldLayoutId id="2147484147" r:id="rId7"/>
    <p:sldLayoutId id="2147484160"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kumimoji="1"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kumimoji="1"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kumimoji="1"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kumimoji="1"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kumimoji="1"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kumimoji="1"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kumimoji="1"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kumimoji="1"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kumimoji="1"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kumimoji="1"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p>
            <a:r>
              <a:rPr lang="en-US" dirty="0"/>
              <a:t>Click to edit Master title style</a:t>
            </a:r>
          </a:p>
        </p:txBody>
      </p:sp>
      <p:sp>
        <p:nvSpPr>
          <p:cNvPr id="3" name="Text Placeholder 2"/>
          <p:cNvSpPr>
            <a:spLocks noGrp="1"/>
          </p:cNvSpPr>
          <p:nvPr>
            <p:ph type="body" idx="1"/>
          </p:nvPr>
        </p:nvSpPr>
        <p:spPr>
          <a:xfrm>
            <a:off x="231414" y="1934892"/>
            <a:ext cx="11432977"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3553" y="6525737"/>
            <a:ext cx="288936"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Qualcomm Office Regular" pitchFamily="34" charset="0"/>
                <a:ea typeface="+mn-ea"/>
                <a:cs typeface="Arial" pitchFamily="34" charset="0"/>
              </a:rPr>
              <a:pPr marL="0" algn="l" defTabSz="914400" rtl="0" eaLnBrk="1" latinLnBrk="0" hangingPunct="1"/>
              <a:t>‹#›</a:t>
            </a:fld>
            <a:endParaRPr lang="en-US" sz="800" kern="1200" dirty="0">
              <a:solidFill>
                <a:schemeClr val="bg1">
                  <a:lumMod val="75000"/>
                </a:schemeClr>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1184873264"/>
      </p:ext>
    </p:extLst>
  </p:cSld>
  <p:clrMap bg1="lt1" tx1="dk1" bg2="lt2" tx2="dk2" accent1="accent1" accent2="accent2" accent3="accent3" accent4="accent4" accent5="accent5" accent6="accent6" hlink="hlink" folHlink="folHlink"/>
  <p:hf sldNum="0" hdr="0" dt="0"/>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2"/>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327" y="2031693"/>
            <a:ext cx="11236037" cy="2387600"/>
          </a:xfrm>
        </p:spPr>
        <p:txBody>
          <a:bodyPr anchor="ctr">
            <a:normAutofit/>
          </a:bodyPr>
          <a:lstStyle/>
          <a:p>
            <a:r>
              <a:rPr lang="en-GB" altLang="zh-CN" sz="4000" b="1" dirty="0"/>
              <a:t>EN-DC RX Requirements</a:t>
            </a:r>
            <a:endParaRPr lang="en-US" sz="4000" dirty="0"/>
          </a:p>
        </p:txBody>
      </p:sp>
      <p:sp>
        <p:nvSpPr>
          <p:cNvPr id="3" name="Subtitle 2"/>
          <p:cNvSpPr>
            <a:spLocks noGrp="1"/>
          </p:cNvSpPr>
          <p:nvPr>
            <p:ph type="subTitle" idx="1"/>
          </p:nvPr>
        </p:nvSpPr>
        <p:spPr>
          <a:xfrm>
            <a:off x="1472485" y="4660425"/>
            <a:ext cx="9144000" cy="1280160"/>
          </a:xfrm>
        </p:spPr>
        <p:txBody>
          <a:bodyPr anchor="ctr">
            <a:normAutofit/>
          </a:bodyPr>
          <a:lstStyle/>
          <a:p>
            <a:r>
              <a:rPr lang="en-US" altLang="zh-CN" sz="2800" dirty="0"/>
              <a:t>Qualcomm, Inc.</a:t>
            </a:r>
            <a:endParaRPr lang="en-US" sz="2800" dirty="0"/>
          </a:p>
        </p:txBody>
      </p:sp>
      <p:sp>
        <p:nvSpPr>
          <p:cNvPr id="4" name="Rectangle 3"/>
          <p:cNvSpPr>
            <a:spLocks noChangeArrowheads="1"/>
          </p:cNvSpPr>
          <p:nvPr/>
        </p:nvSpPr>
        <p:spPr bwMode="auto">
          <a:xfrm>
            <a:off x="655320" y="342900"/>
            <a:ext cx="10942320" cy="134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dirty="0">
                <a:cs typeface="Arial" panose="020B0604020202020204" pitchFamily="34" charset="0"/>
              </a:rPr>
              <a:t>3GPP TSG-RAN WG4</a:t>
            </a:r>
            <a:r>
              <a:rPr lang="en-GB" altLang="zh-CN" sz="2400" b="1" dirty="0"/>
              <a:t>#88Bis</a:t>
            </a:r>
            <a:r>
              <a:rPr lang="en-US" altLang="sv-SE" sz="2400" b="1" dirty="0">
                <a:cs typeface="Arial" panose="020B0604020202020204" pitchFamily="34" charset="0"/>
              </a:rPr>
              <a:t> Meeting                                                                R4-1813355</a:t>
            </a:r>
            <a:endParaRPr lang="sv-SE" altLang="sv-SE" sz="2400" b="1" dirty="0">
              <a:cs typeface="Arial" panose="020B0604020202020204" pitchFamily="34" charset="0"/>
            </a:endParaRPr>
          </a:p>
          <a:p>
            <a:pPr>
              <a:buNone/>
            </a:pPr>
            <a:r>
              <a:rPr lang="en-GB" altLang="zh-CN" sz="2400" b="1" dirty="0"/>
              <a:t>Chengdu, China, 8 – 12 October 2018</a:t>
            </a:r>
          </a:p>
          <a:p>
            <a:pPr>
              <a:buNone/>
            </a:pPr>
            <a:r>
              <a:rPr lang="en-GB" altLang="sv-SE" sz="2400" b="1" dirty="0">
                <a:cs typeface="Arial" panose="020B0604020202020204" pitchFamily="34" charset="0"/>
              </a:rPr>
              <a:t>Agenda 7.6.12</a:t>
            </a:r>
            <a:endParaRPr lang="sv-SE" altLang="sv-SE" sz="2400" b="1" dirty="0">
              <a:cs typeface="Arial" panose="020B0604020202020204" pitchFamily="34" charset="0"/>
            </a:endParaRPr>
          </a:p>
        </p:txBody>
      </p:sp>
    </p:spTree>
    <p:extLst>
      <p:ext uri="{BB962C8B-B14F-4D97-AF65-F5344CB8AC3E}">
        <p14:creationId xmlns:p14="http://schemas.microsoft.com/office/powerpoint/2010/main" val="4168912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D639E5-E536-4D24-B899-18A033737B21}"/>
              </a:ext>
            </a:extLst>
          </p:cNvPr>
          <p:cNvSpPr>
            <a:spLocks noGrp="1"/>
          </p:cNvSpPr>
          <p:nvPr>
            <p:ph idx="1"/>
          </p:nvPr>
        </p:nvSpPr>
        <p:spPr>
          <a:xfrm>
            <a:off x="283537" y="1075406"/>
            <a:ext cx="11432977" cy="5420644"/>
          </a:xfrm>
        </p:spPr>
        <p:txBody>
          <a:bodyPr>
            <a:normAutofit/>
          </a:bodyPr>
          <a:lstStyle/>
          <a:p>
            <a:r>
              <a:rPr kumimoji="1" lang="en-US" altLang="ja-JP" dirty="0"/>
              <a:t>General </a:t>
            </a:r>
          </a:p>
          <a:p>
            <a:r>
              <a:rPr lang="en-US" altLang="ja-JP" dirty="0"/>
              <a:t>EN-DC Inter-band</a:t>
            </a:r>
          </a:p>
          <a:p>
            <a:r>
              <a:rPr kumimoji="1" lang="en-US" altLang="ja-JP" dirty="0"/>
              <a:t>EN-DC Intra-band Contiguous</a:t>
            </a:r>
          </a:p>
          <a:p>
            <a:r>
              <a:rPr lang="en-US" altLang="ja-JP" dirty="0"/>
              <a:t>EN-DC Inter-band Non-contiguous</a:t>
            </a:r>
          </a:p>
          <a:p>
            <a:endParaRPr kumimoji="1" lang="en-US" altLang="ja-JP" dirty="0"/>
          </a:p>
          <a:p>
            <a:endParaRPr lang="en-US" dirty="0"/>
          </a:p>
          <a:p>
            <a:endParaRPr kumimoji="1" lang="en-US" altLang="ja-JP" dirty="0"/>
          </a:p>
          <a:p>
            <a:endParaRPr kumimoji="1" lang="en-US" altLang="ja-JP" dirty="0"/>
          </a:p>
          <a:p>
            <a:pPr lvl="1"/>
            <a:endParaRPr kumimoji="1" lang="en-US" altLang="ja-JP" dirty="0"/>
          </a:p>
          <a:p>
            <a:endParaRPr kumimoji="1" lang="ja-JP" altLang="en-US" dirty="0"/>
          </a:p>
        </p:txBody>
      </p:sp>
      <p:sp>
        <p:nvSpPr>
          <p:cNvPr id="3" name="Title 2">
            <a:extLst>
              <a:ext uri="{FF2B5EF4-FFF2-40B4-BE49-F238E27FC236}">
                <a16:creationId xmlns:a16="http://schemas.microsoft.com/office/drawing/2014/main" id="{69FC1880-77B5-4502-A762-40C18A1B1DBD}"/>
              </a:ext>
            </a:extLst>
          </p:cNvPr>
          <p:cNvSpPr>
            <a:spLocks noGrp="1"/>
          </p:cNvSpPr>
          <p:nvPr>
            <p:ph type="title"/>
          </p:nvPr>
        </p:nvSpPr>
        <p:spPr>
          <a:xfrm>
            <a:off x="283537" y="554045"/>
            <a:ext cx="11432977" cy="521361"/>
          </a:xfrm>
        </p:spPr>
        <p:txBody>
          <a:bodyPr/>
          <a:lstStyle/>
          <a:p>
            <a:r>
              <a:rPr kumimoji="1" lang="en-US" altLang="ja-JP" dirty="0"/>
              <a:t>Outline</a:t>
            </a:r>
            <a:endParaRPr kumimoji="1" lang="ja-JP" altLang="en-US" dirty="0"/>
          </a:p>
        </p:txBody>
      </p:sp>
    </p:spTree>
    <p:extLst>
      <p:ext uri="{BB962C8B-B14F-4D97-AF65-F5344CB8AC3E}">
        <p14:creationId xmlns:p14="http://schemas.microsoft.com/office/powerpoint/2010/main" val="1497263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D639E5-E536-4D24-B899-18A033737B21}"/>
              </a:ext>
            </a:extLst>
          </p:cNvPr>
          <p:cNvSpPr>
            <a:spLocks noGrp="1"/>
          </p:cNvSpPr>
          <p:nvPr>
            <p:ph idx="1"/>
          </p:nvPr>
        </p:nvSpPr>
        <p:spPr>
          <a:xfrm>
            <a:off x="283537" y="1075406"/>
            <a:ext cx="11432977" cy="5420644"/>
          </a:xfrm>
        </p:spPr>
        <p:txBody>
          <a:bodyPr>
            <a:normAutofit/>
          </a:bodyPr>
          <a:lstStyle/>
          <a:p>
            <a:r>
              <a:rPr lang="en-US" altLang="ja-JP" b="1" dirty="0"/>
              <a:t>Test Waveform: </a:t>
            </a:r>
          </a:p>
          <a:p>
            <a:pPr lvl="1"/>
            <a:r>
              <a:rPr lang="en-US" altLang="ja-JP" dirty="0"/>
              <a:t>Use DFT-s-OFDM QPSK waveform since REFSENS tests are based on this waveform.</a:t>
            </a:r>
          </a:p>
          <a:p>
            <a:pPr lvl="1"/>
            <a:r>
              <a:rPr lang="en-US" altLang="ja-JP" dirty="0"/>
              <a:t>Blocking tests all relative to some value above REFSENS which uses DFT-s-OFDM QPSK</a:t>
            </a:r>
          </a:p>
          <a:p>
            <a:pPr lvl="1"/>
            <a:r>
              <a:rPr lang="en-US" altLang="ja-JP" dirty="0"/>
              <a:t>Common to both LTE and NR</a:t>
            </a:r>
          </a:p>
          <a:p>
            <a:r>
              <a:rPr lang="en-US" altLang="ja-JP" b="1" dirty="0"/>
              <a:t>Sub-Carrier Spacing: </a:t>
            </a:r>
          </a:p>
          <a:p>
            <a:pPr lvl="1"/>
            <a:r>
              <a:rPr lang="en-US" altLang="ja-JP" dirty="0"/>
              <a:t>Use SCS=15KHz and 30KHz </a:t>
            </a:r>
          </a:p>
          <a:p>
            <a:pPr lvl="1"/>
            <a:r>
              <a:rPr lang="en-US" altLang="ja-JP" dirty="0"/>
              <a:t>Minimum guard band for available BW’s.</a:t>
            </a:r>
          </a:p>
          <a:p>
            <a:r>
              <a:rPr lang="en-US" altLang="ja-JP" b="1" dirty="0"/>
              <a:t>AMPR</a:t>
            </a:r>
            <a:r>
              <a:rPr lang="en-US" altLang="ja-JP" dirty="0"/>
              <a:t>: </a:t>
            </a:r>
          </a:p>
          <a:p>
            <a:pPr lvl="1"/>
            <a:r>
              <a:rPr lang="en-US" altLang="ja-JP" dirty="0"/>
              <a:t>AMPR=0dB for worst case since reduction of TX power of </a:t>
            </a:r>
            <a:r>
              <a:rPr lang="en-US" altLang="ja-JP" dirty="0" err="1"/>
              <a:t>Pc_max</a:t>
            </a:r>
            <a:r>
              <a:rPr lang="en-US" altLang="ja-JP" dirty="0"/>
              <a:t> – 7dB for 2UL</a:t>
            </a:r>
          </a:p>
          <a:p>
            <a:pPr lvl="1"/>
            <a:endParaRPr kumimoji="1" lang="en-US" altLang="ja-JP" dirty="0"/>
          </a:p>
          <a:p>
            <a:endParaRPr kumimoji="1" lang="ja-JP" altLang="en-US" dirty="0"/>
          </a:p>
        </p:txBody>
      </p:sp>
      <p:sp>
        <p:nvSpPr>
          <p:cNvPr id="3" name="Title 2">
            <a:extLst>
              <a:ext uri="{FF2B5EF4-FFF2-40B4-BE49-F238E27FC236}">
                <a16:creationId xmlns:a16="http://schemas.microsoft.com/office/drawing/2014/main" id="{69FC1880-77B5-4502-A762-40C18A1B1DBD}"/>
              </a:ext>
            </a:extLst>
          </p:cNvPr>
          <p:cNvSpPr>
            <a:spLocks noGrp="1"/>
          </p:cNvSpPr>
          <p:nvPr>
            <p:ph type="title"/>
          </p:nvPr>
        </p:nvSpPr>
        <p:spPr>
          <a:xfrm>
            <a:off x="283537" y="554045"/>
            <a:ext cx="11432977" cy="521361"/>
          </a:xfrm>
        </p:spPr>
        <p:txBody>
          <a:bodyPr/>
          <a:lstStyle/>
          <a:p>
            <a:r>
              <a:rPr kumimoji="1" lang="en-US" altLang="ja-JP" dirty="0"/>
              <a:t>General</a:t>
            </a:r>
            <a:endParaRPr kumimoji="1" lang="ja-JP" altLang="en-US" dirty="0"/>
          </a:p>
        </p:txBody>
      </p:sp>
    </p:spTree>
    <p:extLst>
      <p:ext uri="{BB962C8B-B14F-4D97-AF65-F5344CB8AC3E}">
        <p14:creationId xmlns:p14="http://schemas.microsoft.com/office/powerpoint/2010/main" val="1272802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D639E5-E536-4D24-B899-18A033737B21}"/>
              </a:ext>
            </a:extLst>
          </p:cNvPr>
          <p:cNvSpPr>
            <a:spLocks noGrp="1"/>
          </p:cNvSpPr>
          <p:nvPr>
            <p:ph idx="1"/>
          </p:nvPr>
        </p:nvSpPr>
        <p:spPr>
          <a:xfrm>
            <a:off x="283537" y="1075405"/>
            <a:ext cx="11432977" cy="5228549"/>
          </a:xfrm>
        </p:spPr>
        <p:txBody>
          <a:bodyPr>
            <a:normAutofit fontScale="92500" lnSpcReduction="10000"/>
          </a:bodyPr>
          <a:lstStyle/>
          <a:p>
            <a:r>
              <a:rPr lang="en-US" altLang="ja-JP" dirty="0"/>
              <a:t>Pc-max -7dB for 2 TX</a:t>
            </a:r>
          </a:p>
          <a:p>
            <a:r>
              <a:rPr lang="en-US" altLang="ja-JP" dirty="0"/>
              <a:t>Wanted signal adjusted in RX tests due to MSD</a:t>
            </a:r>
          </a:p>
          <a:p>
            <a:pPr lvl="1"/>
            <a:r>
              <a:rPr lang="en-US" altLang="ja-JP" dirty="0"/>
              <a:t>MSD due to IMD product falls in self RX band</a:t>
            </a:r>
          </a:p>
          <a:p>
            <a:pPr lvl="1"/>
            <a:r>
              <a:rPr lang="en-US" altLang="ja-JP" dirty="0"/>
              <a:t>MSD due to harmonic mixing with mandatory simultaneous RX/TX.</a:t>
            </a:r>
          </a:p>
          <a:p>
            <a:pPr lvl="1"/>
            <a:r>
              <a:rPr lang="en-US" altLang="ja-JP" dirty="0"/>
              <a:t>MSD due to cross band noise</a:t>
            </a:r>
          </a:p>
          <a:p>
            <a:pPr lvl="1"/>
            <a:r>
              <a:rPr lang="en-US" altLang="ja-JP" dirty="0"/>
              <a:t>How are RX Blocker tests affected and are the stand alone specs sufficient?</a:t>
            </a:r>
          </a:p>
          <a:p>
            <a:r>
              <a:rPr lang="en-US" altLang="ja-JP" dirty="0"/>
              <a:t>Sub-block in NR band</a:t>
            </a:r>
          </a:p>
          <a:p>
            <a:pPr lvl="1"/>
            <a:r>
              <a:rPr lang="en-US" altLang="ja-JP" dirty="0"/>
              <a:t>ACS/IBB spec for 1 sub-block in NR band(s) –&gt; Use Jammer BW = CCBW</a:t>
            </a:r>
          </a:p>
          <a:p>
            <a:pPr lvl="1"/>
            <a:r>
              <a:rPr lang="en-US" altLang="ja-JP" dirty="0"/>
              <a:t>ACS/IBB spec for 1 contiguous CA sub-block in NR band(s) -&gt; Use Jammer BW = [min(CCBW’s)]</a:t>
            </a:r>
          </a:p>
          <a:p>
            <a:pPr lvl="1"/>
            <a:r>
              <a:rPr lang="en-US" altLang="ja-JP" dirty="0"/>
              <a:t>OBB spec for NR and/or NR_CA band applies</a:t>
            </a:r>
          </a:p>
          <a:p>
            <a:r>
              <a:rPr lang="en-US" altLang="ja-JP" dirty="0"/>
              <a:t>Sub-block in Re-farmed bands</a:t>
            </a:r>
          </a:p>
          <a:p>
            <a:pPr lvl="1"/>
            <a:r>
              <a:rPr lang="en-US" altLang="ja-JP" dirty="0"/>
              <a:t>ACS/IBB/OBB specs apply for re-farmed bands with 5M jammer</a:t>
            </a:r>
          </a:p>
          <a:p>
            <a:pPr lvl="1"/>
            <a:r>
              <a:rPr lang="en-US" altLang="ja-JP" dirty="0"/>
              <a:t>Sub-block in LTE bands</a:t>
            </a:r>
          </a:p>
          <a:p>
            <a:pPr lvl="1"/>
            <a:r>
              <a:rPr lang="en-US" altLang="ja-JP" dirty="0"/>
              <a:t>ACS/IBB/OBB specs apply for LTE with 5M jammer</a:t>
            </a:r>
          </a:p>
          <a:p>
            <a:r>
              <a:rPr lang="en-US" altLang="ja-JP" dirty="0"/>
              <a:t>Sub-block in FR2 band</a:t>
            </a:r>
          </a:p>
          <a:p>
            <a:pPr lvl="1"/>
            <a:r>
              <a:rPr lang="en-US" altLang="ja-JP" dirty="0"/>
              <a:t>FR2 ACS/IBB/OBB specs apply</a:t>
            </a:r>
          </a:p>
          <a:p>
            <a:endParaRPr kumimoji="1" lang="ja-JP" altLang="en-US" dirty="0"/>
          </a:p>
        </p:txBody>
      </p:sp>
      <p:sp>
        <p:nvSpPr>
          <p:cNvPr id="3" name="Title 2">
            <a:extLst>
              <a:ext uri="{FF2B5EF4-FFF2-40B4-BE49-F238E27FC236}">
                <a16:creationId xmlns:a16="http://schemas.microsoft.com/office/drawing/2014/main" id="{69FC1880-77B5-4502-A762-40C18A1B1DBD}"/>
              </a:ext>
            </a:extLst>
          </p:cNvPr>
          <p:cNvSpPr>
            <a:spLocks noGrp="1"/>
          </p:cNvSpPr>
          <p:nvPr>
            <p:ph type="title"/>
          </p:nvPr>
        </p:nvSpPr>
        <p:spPr>
          <a:xfrm>
            <a:off x="283537" y="554045"/>
            <a:ext cx="11432977" cy="521361"/>
          </a:xfrm>
        </p:spPr>
        <p:txBody>
          <a:bodyPr/>
          <a:lstStyle/>
          <a:p>
            <a:r>
              <a:rPr lang="en-US" altLang="ja-JP" dirty="0"/>
              <a:t>EN_DC Inter-band (2UL)</a:t>
            </a:r>
          </a:p>
        </p:txBody>
      </p:sp>
    </p:spTree>
    <p:extLst>
      <p:ext uri="{BB962C8B-B14F-4D97-AF65-F5344CB8AC3E}">
        <p14:creationId xmlns:p14="http://schemas.microsoft.com/office/powerpoint/2010/main" val="3497511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D639E5-E536-4D24-B899-18A033737B21}"/>
              </a:ext>
            </a:extLst>
          </p:cNvPr>
          <p:cNvSpPr>
            <a:spLocks noGrp="1"/>
          </p:cNvSpPr>
          <p:nvPr>
            <p:ph idx="1"/>
          </p:nvPr>
        </p:nvSpPr>
        <p:spPr>
          <a:xfrm>
            <a:off x="283535" y="689906"/>
            <a:ext cx="11432977" cy="4002674"/>
          </a:xfrm>
        </p:spPr>
        <p:txBody>
          <a:bodyPr>
            <a:normAutofit fontScale="92500" lnSpcReduction="10000"/>
          </a:bodyPr>
          <a:lstStyle/>
          <a:p>
            <a:r>
              <a:rPr lang="en-US" altLang="ja-JP" dirty="0"/>
              <a:t>EN_DC class AA, CA, DA, B</a:t>
            </a:r>
          </a:p>
          <a:p>
            <a:r>
              <a:rPr lang="en-US" altLang="ja-JP" dirty="0"/>
              <a:t>ACS is ratio of [jammer level] to [ aggregated power of LTE CC and NR CC ]</a:t>
            </a:r>
          </a:p>
          <a:p>
            <a:pPr lvl="1"/>
            <a:r>
              <a:rPr lang="en-US" altLang="ja-JP" dirty="0"/>
              <a:t>Simplification table shown below</a:t>
            </a:r>
          </a:p>
          <a:p>
            <a:r>
              <a:rPr lang="en-US" altLang="ja-JP" dirty="0"/>
              <a:t>Specify ACS1 Jammer and  ACS2/IBB/OBB wanted levels for each EN_DC contiguous class AA, CA, DA, B.</a:t>
            </a:r>
          </a:p>
          <a:p>
            <a:r>
              <a:rPr lang="en-US" altLang="ja-JP" dirty="0"/>
              <a:t>Jammer BW set to 5M for both LTE and NR for all BW class since LTE and NR in the same band or re-farmed band.</a:t>
            </a:r>
          </a:p>
          <a:p>
            <a:r>
              <a:rPr lang="en-US" altLang="ja-JP" dirty="0" err="1"/>
              <a:t>Pc_max</a:t>
            </a:r>
            <a:r>
              <a:rPr lang="en-US" altLang="ja-JP" dirty="0"/>
              <a:t> – 7dB for TX power (RXBN effect)</a:t>
            </a:r>
          </a:p>
          <a:p>
            <a:r>
              <a:rPr lang="en-US" altLang="ja-JP" dirty="0"/>
              <a:t>UL configuration </a:t>
            </a:r>
          </a:p>
          <a:p>
            <a:pPr lvl="1"/>
            <a:r>
              <a:rPr lang="en-US" altLang="ja-JP" dirty="0"/>
              <a:t>Need configuration for larger NR bandwidths to avoid RXBN for FDD cases.</a:t>
            </a:r>
          </a:p>
          <a:p>
            <a:pPr lvl="1"/>
            <a:r>
              <a:rPr lang="en-US" altLang="ja-JP" dirty="0"/>
              <a:t>Any non-contiguous allocation for self RX protection will adjust the wanted signal for blocking tests via MSD or </a:t>
            </a:r>
            <a:r>
              <a:rPr lang="en-GB" dirty="0"/>
              <a:t>ΔR</a:t>
            </a:r>
            <a:r>
              <a:rPr lang="en-US" altLang="ja-JP" dirty="0"/>
              <a:t> </a:t>
            </a:r>
          </a:p>
          <a:p>
            <a:r>
              <a:rPr lang="en-US" altLang="ja-JP" dirty="0"/>
              <a:t>Specify OBB range similar to LTE frequency range offsets</a:t>
            </a:r>
          </a:p>
          <a:p>
            <a:endParaRPr kumimoji="1" lang="ja-JP" altLang="en-US" dirty="0"/>
          </a:p>
        </p:txBody>
      </p:sp>
      <p:sp>
        <p:nvSpPr>
          <p:cNvPr id="3" name="Title 2">
            <a:extLst>
              <a:ext uri="{FF2B5EF4-FFF2-40B4-BE49-F238E27FC236}">
                <a16:creationId xmlns:a16="http://schemas.microsoft.com/office/drawing/2014/main" id="{69FC1880-77B5-4502-A762-40C18A1B1DBD}"/>
              </a:ext>
            </a:extLst>
          </p:cNvPr>
          <p:cNvSpPr>
            <a:spLocks noGrp="1"/>
          </p:cNvSpPr>
          <p:nvPr>
            <p:ph type="title"/>
          </p:nvPr>
        </p:nvSpPr>
        <p:spPr>
          <a:xfrm>
            <a:off x="203150" y="-11035"/>
            <a:ext cx="11432977" cy="521361"/>
          </a:xfrm>
        </p:spPr>
        <p:txBody>
          <a:bodyPr/>
          <a:lstStyle/>
          <a:p>
            <a:r>
              <a:rPr lang="en-US" altLang="ja-JP" dirty="0"/>
              <a:t>EN_DC Intra-band Contiguous (2UL)</a:t>
            </a:r>
          </a:p>
        </p:txBody>
      </p:sp>
      <p:graphicFrame>
        <p:nvGraphicFramePr>
          <p:cNvPr id="10" name="Table 9">
            <a:extLst>
              <a:ext uri="{FF2B5EF4-FFF2-40B4-BE49-F238E27FC236}">
                <a16:creationId xmlns:a16="http://schemas.microsoft.com/office/drawing/2014/main" id="{99A84453-4358-4F08-8E46-A26C9883DC5D}"/>
              </a:ext>
            </a:extLst>
          </p:cNvPr>
          <p:cNvGraphicFramePr>
            <a:graphicFrameLocks noGrp="1"/>
          </p:cNvGraphicFramePr>
          <p:nvPr>
            <p:extLst>
              <p:ext uri="{D42A27DB-BD31-4B8C-83A1-F6EECF244321}">
                <p14:modId xmlns:p14="http://schemas.microsoft.com/office/powerpoint/2010/main" val="1380899626"/>
              </p:ext>
            </p:extLst>
          </p:nvPr>
        </p:nvGraphicFramePr>
        <p:xfrm>
          <a:off x="283535" y="4892258"/>
          <a:ext cx="6855729" cy="1527048"/>
        </p:xfrm>
        <a:graphic>
          <a:graphicData uri="http://schemas.openxmlformats.org/drawingml/2006/table">
            <a:tbl>
              <a:tblPr firstRow="1" firstCol="1" bandRow="1"/>
              <a:tblGrid>
                <a:gridCol w="905444">
                  <a:extLst>
                    <a:ext uri="{9D8B030D-6E8A-4147-A177-3AD203B41FA5}">
                      <a16:colId xmlns:a16="http://schemas.microsoft.com/office/drawing/2014/main" val="1169175681"/>
                    </a:ext>
                  </a:extLst>
                </a:gridCol>
                <a:gridCol w="1000054">
                  <a:extLst>
                    <a:ext uri="{9D8B030D-6E8A-4147-A177-3AD203B41FA5}">
                      <a16:colId xmlns:a16="http://schemas.microsoft.com/office/drawing/2014/main" val="2483176057"/>
                    </a:ext>
                  </a:extLst>
                </a:gridCol>
                <a:gridCol w="613794">
                  <a:extLst>
                    <a:ext uri="{9D8B030D-6E8A-4147-A177-3AD203B41FA5}">
                      <a16:colId xmlns:a16="http://schemas.microsoft.com/office/drawing/2014/main" val="3013462359"/>
                    </a:ext>
                  </a:extLst>
                </a:gridCol>
                <a:gridCol w="488690">
                  <a:extLst>
                    <a:ext uri="{9D8B030D-6E8A-4147-A177-3AD203B41FA5}">
                      <a16:colId xmlns:a16="http://schemas.microsoft.com/office/drawing/2014/main" val="1050373234"/>
                    </a:ext>
                  </a:extLst>
                </a:gridCol>
                <a:gridCol w="1159984">
                  <a:extLst>
                    <a:ext uri="{9D8B030D-6E8A-4147-A177-3AD203B41FA5}">
                      <a16:colId xmlns:a16="http://schemas.microsoft.com/office/drawing/2014/main" val="1411663937"/>
                    </a:ext>
                  </a:extLst>
                </a:gridCol>
                <a:gridCol w="650904">
                  <a:extLst>
                    <a:ext uri="{9D8B030D-6E8A-4147-A177-3AD203B41FA5}">
                      <a16:colId xmlns:a16="http://schemas.microsoft.com/office/drawing/2014/main" val="2004460681"/>
                    </a:ext>
                  </a:extLst>
                </a:gridCol>
                <a:gridCol w="488690">
                  <a:extLst>
                    <a:ext uri="{9D8B030D-6E8A-4147-A177-3AD203B41FA5}">
                      <a16:colId xmlns:a16="http://schemas.microsoft.com/office/drawing/2014/main" val="359609655"/>
                    </a:ext>
                  </a:extLst>
                </a:gridCol>
                <a:gridCol w="488690">
                  <a:extLst>
                    <a:ext uri="{9D8B030D-6E8A-4147-A177-3AD203B41FA5}">
                      <a16:colId xmlns:a16="http://schemas.microsoft.com/office/drawing/2014/main" val="3298352426"/>
                    </a:ext>
                  </a:extLst>
                </a:gridCol>
                <a:gridCol w="488690">
                  <a:extLst>
                    <a:ext uri="{9D8B030D-6E8A-4147-A177-3AD203B41FA5}">
                      <a16:colId xmlns:a16="http://schemas.microsoft.com/office/drawing/2014/main" val="4196094793"/>
                    </a:ext>
                  </a:extLst>
                </a:gridCol>
                <a:gridCol w="570789">
                  <a:extLst>
                    <a:ext uri="{9D8B030D-6E8A-4147-A177-3AD203B41FA5}">
                      <a16:colId xmlns:a16="http://schemas.microsoft.com/office/drawing/2014/main" val="3790686262"/>
                    </a:ext>
                  </a:extLst>
                </a:gridCol>
              </a:tblGrid>
              <a:tr h="200025">
                <a:tc>
                  <a:txBody>
                    <a:bodyPr/>
                    <a:lstStyle/>
                    <a:p>
                      <a:pPr marL="0" marR="0" hangingPunct="0">
                        <a:lnSpc>
                          <a:spcPct val="107000"/>
                        </a:lnSpc>
                        <a:spcBef>
                          <a:spcPts val="0"/>
                        </a:spcBef>
                        <a:spcAft>
                          <a:spcPts val="900"/>
                        </a:spcAft>
                      </a:pPr>
                      <a:r>
                        <a:rPr lang="en-GB" sz="800" b="1">
                          <a:effectLst/>
                          <a:latin typeface="Times New Roman" panose="02020603050405020304" pitchFamily="18" charset="0"/>
                          <a:ea typeface="Times New Roman" panose="02020603050405020304" pitchFamily="18" charset="0"/>
                        </a:rPr>
                        <a:t>EN-DC Class</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b="1">
                          <a:effectLst/>
                          <a:latin typeface="Times New Roman" panose="02020603050405020304" pitchFamily="18" charset="0"/>
                          <a:ea typeface="Times New Roman" panose="02020603050405020304" pitchFamily="18" charset="0"/>
                        </a:rPr>
                        <a:t>AggBW</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b="1">
                          <a:effectLst/>
                          <a:latin typeface="Times New Roman" panose="02020603050405020304" pitchFamily="18" charset="0"/>
                          <a:ea typeface="Times New Roman" panose="02020603050405020304" pitchFamily="18" charset="0"/>
                        </a:rPr>
                        <a:t>Jammer BW</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b="1">
                          <a:effectLst/>
                          <a:latin typeface="Times New Roman" panose="02020603050405020304" pitchFamily="18" charset="0"/>
                          <a:ea typeface="Times New Roman" panose="02020603050405020304" pitchFamily="18" charset="0"/>
                        </a:rPr>
                        <a:t>ACS1 dB</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b="1">
                          <a:effectLst/>
                          <a:latin typeface="Times New Roman" panose="02020603050405020304" pitchFamily="18" charset="0"/>
                          <a:ea typeface="Times New Roman" panose="02020603050405020304" pitchFamily="18" charset="0"/>
                        </a:rPr>
                        <a:t>ACS2 sig, dBm</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b="1">
                          <a:effectLst/>
                          <a:latin typeface="Times New Roman" panose="02020603050405020304" pitchFamily="18" charset="0"/>
                          <a:ea typeface="Times New Roman" panose="02020603050405020304" pitchFamily="18" charset="0"/>
                        </a:rPr>
                        <a:t>ACS2 dBm</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b="1" dirty="0">
                          <a:effectLst/>
                          <a:latin typeface="Times New Roman" panose="02020603050405020304" pitchFamily="18" charset="0"/>
                          <a:ea typeface="Times New Roman" panose="02020603050405020304" pitchFamily="18" charset="0"/>
                        </a:rPr>
                        <a:t>∆IBB sig</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b="1">
                          <a:effectLst/>
                          <a:latin typeface="Times New Roman" panose="02020603050405020304" pitchFamily="18" charset="0"/>
                          <a:ea typeface="Times New Roman" panose="02020603050405020304" pitchFamily="18" charset="0"/>
                        </a:rPr>
                        <a:t>IBB1 dBm</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b="1">
                          <a:effectLst/>
                          <a:latin typeface="Times New Roman" panose="02020603050405020304" pitchFamily="18" charset="0"/>
                          <a:ea typeface="Times New Roman" panose="02020603050405020304" pitchFamily="18" charset="0"/>
                        </a:rPr>
                        <a:t>IBB2 dbm</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b="1">
                          <a:effectLst/>
                          <a:latin typeface="Times New Roman" panose="02020603050405020304" pitchFamily="18" charset="0"/>
                          <a:ea typeface="Times New Roman" panose="02020603050405020304" pitchFamily="18" charset="0"/>
                        </a:rPr>
                        <a:t>∆OBB sig</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6148787"/>
                  </a:ext>
                </a:extLst>
              </a:tr>
              <a:tr h="190500">
                <a:tc>
                  <a:txBody>
                    <a:bodyPr/>
                    <a:lstStyle/>
                    <a:p>
                      <a:pPr marL="0" marR="0"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AA</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60M-120M</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5M</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19.2</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-42.7 +10log(Nc/Nagg)</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-25</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900"/>
                        </a:spcAft>
                      </a:pPr>
                      <a:r>
                        <a:rPr lang="en-GB" sz="800" dirty="0">
                          <a:effectLst/>
                          <a:latin typeface="Times New Roman" panose="02020603050405020304" pitchFamily="18" charset="0"/>
                          <a:ea typeface="Times New Roman" panose="02020603050405020304" pitchFamily="18" charset="0"/>
                        </a:rPr>
                        <a:t>16.8</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-56</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-44</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900"/>
                        </a:spcAft>
                      </a:pPr>
                      <a:r>
                        <a:rPr lang="en-GB" sz="800" dirty="0">
                          <a:effectLst/>
                          <a:latin typeface="Times New Roman" panose="02020603050405020304" pitchFamily="18" charset="0"/>
                          <a:ea typeface="Times New Roman" panose="02020603050405020304" pitchFamily="18" charset="0"/>
                        </a:rPr>
                        <a:t>9</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9721436"/>
                  </a:ext>
                </a:extLst>
              </a:tr>
              <a:tr h="190500">
                <a:tc>
                  <a:txBody>
                    <a:bodyPr/>
                    <a:lstStyle/>
                    <a:p>
                      <a:pPr marL="0" marR="0"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CA</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80M-140M</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5M</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18.5</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dirty="0">
                          <a:effectLst/>
                          <a:latin typeface="Times New Roman" panose="02020603050405020304" pitchFamily="18" charset="0"/>
                          <a:ea typeface="Times New Roman" panose="02020603050405020304" pitchFamily="18" charset="0"/>
                        </a:rPr>
                        <a:t>-42.0 +10log(Nc/</a:t>
                      </a:r>
                      <a:r>
                        <a:rPr lang="en-GB" sz="800" dirty="0" err="1">
                          <a:effectLst/>
                          <a:latin typeface="Times New Roman" panose="02020603050405020304" pitchFamily="18" charset="0"/>
                          <a:ea typeface="Times New Roman" panose="02020603050405020304" pitchFamily="18" charset="0"/>
                        </a:rPr>
                        <a:t>Nagg</a:t>
                      </a:r>
                      <a:r>
                        <a:rPr lang="en-GB" sz="800" dirty="0">
                          <a:effectLst/>
                          <a:latin typeface="Times New Roman" panose="02020603050405020304" pitchFamily="18" charset="0"/>
                          <a:ea typeface="Times New Roman" panose="02020603050405020304" pitchFamily="18" charset="0"/>
                        </a:rPr>
                        <a:t>)</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-25</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900"/>
                        </a:spcAft>
                      </a:pPr>
                      <a:r>
                        <a:rPr lang="en-GB" sz="800" dirty="0">
                          <a:effectLst/>
                          <a:latin typeface="Times New Roman" panose="02020603050405020304" pitchFamily="18" charset="0"/>
                          <a:ea typeface="Times New Roman" panose="02020603050405020304" pitchFamily="18" charset="0"/>
                        </a:rPr>
                        <a:t>17.5</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-56</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-44</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9</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4131905"/>
                  </a:ext>
                </a:extLst>
              </a:tr>
              <a:tr h="190500">
                <a:tc>
                  <a:txBody>
                    <a:bodyPr/>
                    <a:lstStyle/>
                    <a:p>
                      <a:pPr marL="0" marR="0"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DA</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100M-160M</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5M</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17.9</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-41.4 +10log(Nc/Nagg)</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-25</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900"/>
                        </a:spcAft>
                      </a:pPr>
                      <a:r>
                        <a:rPr lang="en-GB" sz="800" dirty="0">
                          <a:effectLst/>
                          <a:latin typeface="Times New Roman" panose="02020603050405020304" pitchFamily="18" charset="0"/>
                          <a:ea typeface="Times New Roman" panose="02020603050405020304" pitchFamily="18" charset="0"/>
                        </a:rPr>
                        <a:t>18.0</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-56</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-44</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9</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0367123"/>
                  </a:ext>
                </a:extLst>
              </a:tr>
              <a:tr h="190500">
                <a:tc>
                  <a:txBody>
                    <a:bodyPr/>
                    <a:lstStyle/>
                    <a:p>
                      <a:pPr marL="0" marR="0"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B</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10M-20M</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5M</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27</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-50.5+10log(Nc/Nagg)</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-25</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900"/>
                        </a:spcAft>
                      </a:pPr>
                      <a:r>
                        <a:rPr lang="en-GB" sz="800" dirty="0">
                          <a:effectLst/>
                          <a:latin typeface="Times New Roman" panose="02020603050405020304" pitchFamily="18" charset="0"/>
                          <a:ea typeface="Times New Roman" panose="02020603050405020304" pitchFamily="18" charset="0"/>
                        </a:rPr>
                        <a:t>9.0</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-56</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-44</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900"/>
                        </a:spcAft>
                      </a:pPr>
                      <a:r>
                        <a:rPr lang="en-GB" sz="800">
                          <a:effectLst/>
                          <a:latin typeface="Times New Roman" panose="02020603050405020304" pitchFamily="18" charset="0"/>
                          <a:ea typeface="Times New Roman" panose="02020603050405020304" pitchFamily="18" charset="0"/>
                        </a:rPr>
                        <a:t>9</a:t>
                      </a:r>
                      <a:endParaRPr lang="en-US"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8935331"/>
                  </a:ext>
                </a:extLst>
              </a:tr>
              <a:tr h="200025">
                <a:tc gridSpan="10">
                  <a:txBody>
                    <a:bodyPr/>
                    <a:lstStyle/>
                    <a:p>
                      <a:pPr marL="0" marR="0" hangingPunct="0">
                        <a:lnSpc>
                          <a:spcPct val="107000"/>
                        </a:lnSpc>
                        <a:spcBef>
                          <a:spcPts val="0"/>
                        </a:spcBef>
                        <a:spcAft>
                          <a:spcPts val="0"/>
                        </a:spcAft>
                      </a:pPr>
                      <a:r>
                        <a:rPr lang="en-GB" sz="800" dirty="0">
                          <a:effectLst/>
                          <a:latin typeface="Times New Roman" panose="02020603050405020304" pitchFamily="18" charset="0"/>
                          <a:ea typeface="Times New Roman" panose="02020603050405020304" pitchFamily="18" charset="0"/>
                        </a:rPr>
                        <a:t>NOTE 1: ACS1 tested with REFSENS+14dB per CC</a:t>
                      </a:r>
                      <a:endParaRPr lang="en-US" sz="1000" dirty="0">
                        <a:effectLst/>
                        <a:latin typeface="Times New Roman" panose="02020603050405020304" pitchFamily="18" charset="0"/>
                        <a:ea typeface="Times New Roman" panose="02020603050405020304" pitchFamily="18" charset="0"/>
                      </a:endParaRPr>
                    </a:p>
                    <a:p>
                      <a:pPr marL="0" marR="0" hangingPunct="0">
                        <a:lnSpc>
                          <a:spcPct val="107000"/>
                        </a:lnSpc>
                        <a:spcBef>
                          <a:spcPts val="0"/>
                        </a:spcBef>
                        <a:spcAft>
                          <a:spcPts val="0"/>
                        </a:spcAft>
                      </a:pPr>
                      <a:r>
                        <a:rPr lang="en-GB" sz="800" dirty="0">
                          <a:effectLst/>
                          <a:latin typeface="Times New Roman" panose="02020603050405020304" pitchFamily="18" charset="0"/>
                          <a:ea typeface="Times New Roman" panose="02020603050405020304" pitchFamily="18" charset="0"/>
                        </a:rPr>
                        <a:t>NOTE 2: ∆IBB and ∆OBB are added to REFSENS per CC</a:t>
                      </a:r>
                      <a:endParaRPr lang="en-US" sz="1000" dirty="0">
                        <a:effectLst/>
                        <a:latin typeface="Times New Roman" panose="02020603050405020304" pitchFamily="18" charset="0"/>
                        <a:ea typeface="Times New Roman" panose="02020603050405020304" pitchFamily="18" charset="0"/>
                      </a:endParaRPr>
                    </a:p>
                    <a:p>
                      <a:pPr marL="0" marR="0" hangingPunct="0">
                        <a:lnSpc>
                          <a:spcPct val="107000"/>
                        </a:lnSpc>
                        <a:spcBef>
                          <a:spcPts val="0"/>
                        </a:spcBef>
                        <a:spcAft>
                          <a:spcPts val="0"/>
                        </a:spcAft>
                      </a:pPr>
                      <a:r>
                        <a:rPr lang="en-GB" sz="800" dirty="0">
                          <a:effectLst/>
                          <a:latin typeface="Times New Roman" panose="02020603050405020304" pitchFamily="18" charset="0"/>
                          <a:ea typeface="Times New Roman" panose="02020603050405020304" pitchFamily="18" charset="0"/>
                        </a:rPr>
                        <a:t>NOTE 3: Jammer BW is the minimum CCBW in the Bandwidth Class</a:t>
                      </a:r>
                      <a:endParaRPr lang="en-US" sz="1000" dirty="0">
                        <a:effectLst/>
                        <a:latin typeface="Times New Roman" panose="02020603050405020304" pitchFamily="18" charset="0"/>
                        <a:ea typeface="Times New Roman" panose="02020603050405020304" pitchFamily="18" charset="0"/>
                      </a:endParaRPr>
                    </a:p>
                    <a:p>
                      <a:pPr marL="0" marR="0" hangingPunct="0">
                        <a:lnSpc>
                          <a:spcPct val="107000"/>
                        </a:lnSpc>
                        <a:spcBef>
                          <a:spcPts val="0"/>
                        </a:spcBef>
                        <a:spcAft>
                          <a:spcPts val="0"/>
                        </a:spcAft>
                      </a:pPr>
                      <a:r>
                        <a:rPr lang="en-GB" sz="800" dirty="0">
                          <a:effectLst/>
                          <a:latin typeface="Times New Roman" panose="02020603050405020304" pitchFamily="18" charset="0"/>
                          <a:ea typeface="Times New Roman" panose="02020603050405020304" pitchFamily="18" charset="0"/>
                        </a:rPr>
                        <a:t>NOTE 4: Jammer BW’s apply to ACS BW and IBB BW</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56851673"/>
                  </a:ext>
                </a:extLst>
              </a:tr>
            </a:tbl>
          </a:graphicData>
        </a:graphic>
      </p:graphicFrame>
    </p:spTree>
    <p:extLst>
      <p:ext uri="{BB962C8B-B14F-4D97-AF65-F5344CB8AC3E}">
        <p14:creationId xmlns:p14="http://schemas.microsoft.com/office/powerpoint/2010/main" val="1146209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D639E5-E536-4D24-B899-18A033737B21}"/>
              </a:ext>
            </a:extLst>
          </p:cNvPr>
          <p:cNvSpPr>
            <a:spLocks noGrp="1"/>
          </p:cNvSpPr>
          <p:nvPr>
            <p:ph idx="1"/>
          </p:nvPr>
        </p:nvSpPr>
        <p:spPr>
          <a:xfrm>
            <a:off x="144707" y="1215851"/>
            <a:ext cx="4708647" cy="5416061"/>
          </a:xfrm>
        </p:spPr>
        <p:txBody>
          <a:bodyPr>
            <a:normAutofit fontScale="77500" lnSpcReduction="20000"/>
          </a:bodyPr>
          <a:lstStyle/>
          <a:p>
            <a:r>
              <a:rPr lang="en-US" altLang="ja-JP" dirty="0"/>
              <a:t>EN_DC Intra-band non-Contiguous</a:t>
            </a:r>
          </a:p>
          <a:p>
            <a:r>
              <a:rPr lang="en-US" altLang="ja-JP" dirty="0"/>
              <a:t>EN_DC Class A_A, C_A, D_A</a:t>
            </a:r>
          </a:p>
          <a:p>
            <a:r>
              <a:rPr lang="en-US" altLang="ja-JP" dirty="0" err="1"/>
              <a:t>Pc_max</a:t>
            </a:r>
            <a:r>
              <a:rPr lang="en-US" altLang="ja-JP" dirty="0"/>
              <a:t> – 7dB for TX power (RXBN effect)</a:t>
            </a:r>
          </a:p>
          <a:p>
            <a:r>
              <a:rPr lang="en-GB" dirty="0"/>
              <a:t>ΔR</a:t>
            </a:r>
            <a:r>
              <a:rPr lang="en-GB" baseline="-25000" dirty="0"/>
              <a:t>LTE</a:t>
            </a:r>
            <a:r>
              <a:rPr lang="en-US" altLang="ja-JP" dirty="0"/>
              <a:t> , </a:t>
            </a:r>
            <a:r>
              <a:rPr lang="en-GB" dirty="0"/>
              <a:t>ΔR</a:t>
            </a:r>
            <a:r>
              <a:rPr lang="en-GB" baseline="-25000" dirty="0"/>
              <a:t> NR</a:t>
            </a:r>
            <a:r>
              <a:rPr lang="en-US" altLang="ja-JP" dirty="0"/>
              <a:t>Vs </a:t>
            </a:r>
            <a:r>
              <a:rPr lang="en-US" altLang="ja-JP" dirty="0" err="1"/>
              <a:t>Wgap</a:t>
            </a:r>
            <a:r>
              <a:rPr lang="en-US" altLang="ja-JP" dirty="0"/>
              <a:t> needs to be specified for FDD cases due to RXBN and TX IM2 and TX IMD effect for</a:t>
            </a:r>
          </a:p>
          <a:p>
            <a:pPr lvl="1"/>
            <a:r>
              <a:rPr lang="en-US" altLang="ja-JP" dirty="0"/>
              <a:t>Values will vary with duplex spacing and NR bandwidth</a:t>
            </a:r>
          </a:p>
          <a:p>
            <a:pPr lvl="1"/>
            <a:r>
              <a:rPr lang="en-US" altLang="ja-JP" dirty="0">
                <a:highlight>
                  <a:srgbClr val="FFFF00"/>
                </a:highlight>
              </a:rPr>
              <a:t>Table is example only</a:t>
            </a:r>
          </a:p>
          <a:p>
            <a:pPr lvl="1"/>
            <a:r>
              <a:rPr lang="en-US" altLang="ja-JP" dirty="0"/>
              <a:t>Or do we use MSD based on UL configuration??</a:t>
            </a:r>
          </a:p>
          <a:p>
            <a:r>
              <a:rPr lang="en-US" altLang="ja-JP" dirty="0"/>
              <a:t>Specify ACS1 and ACS2/IBB/OBB wanted levels for each LTE non-CA/CA sub-block  and NR sub-block</a:t>
            </a:r>
          </a:p>
          <a:p>
            <a:pPr lvl="1"/>
            <a:r>
              <a:rPr lang="en-US" altLang="ja-JP" dirty="0"/>
              <a:t>Jammer BW = 5M for both LTE sub-block with 1 or more CC’s and NR sub-block</a:t>
            </a:r>
          </a:p>
          <a:p>
            <a:pPr lvl="1"/>
            <a:r>
              <a:rPr lang="en-US" altLang="ja-JP" dirty="0"/>
              <a:t>Re-farmed ACS/IBB specs apply for NR sub-block</a:t>
            </a:r>
          </a:p>
          <a:p>
            <a:pPr lvl="1"/>
            <a:r>
              <a:rPr lang="en-US" altLang="ja-JP" dirty="0"/>
              <a:t>LTE non-CA, LTE-CA ACS/IBB specs apply for LTE sub-block</a:t>
            </a:r>
          </a:p>
          <a:p>
            <a:r>
              <a:rPr lang="en-US" altLang="ja-JP" dirty="0"/>
              <a:t>Specify OBB range similar to LTE since only re-farmed bands are used for EN-DC non-contiguous</a:t>
            </a:r>
          </a:p>
          <a:p>
            <a:r>
              <a:rPr lang="en-US" altLang="ja-JP" dirty="0"/>
              <a:t>For ACS/IBB blocker in gap, no ACS/IBB test when </a:t>
            </a:r>
            <a:r>
              <a:rPr lang="en-US" altLang="ja-JP" dirty="0" err="1"/>
              <a:t>Wgap</a:t>
            </a:r>
            <a:r>
              <a:rPr lang="en-US" altLang="ja-JP" dirty="0"/>
              <a:t> &lt;  2(</a:t>
            </a:r>
            <a:r>
              <a:rPr lang="en-US" altLang="ja-JP" dirty="0" err="1"/>
              <a:t>Fint</a:t>
            </a:r>
            <a:r>
              <a:rPr lang="en-US" altLang="ja-JP" dirty="0"/>
              <a:t>)-</a:t>
            </a:r>
            <a:r>
              <a:rPr lang="en-US" altLang="ja-JP" dirty="0" err="1"/>
              <a:t>BWch</a:t>
            </a:r>
            <a:r>
              <a:rPr lang="en-US" altLang="ja-JP" dirty="0"/>
              <a:t> = 15MHz</a:t>
            </a:r>
          </a:p>
          <a:p>
            <a:r>
              <a:rPr lang="en-US" altLang="ja-JP" dirty="0"/>
              <a:t>No Wide band intermodulation in Gap</a:t>
            </a:r>
          </a:p>
        </p:txBody>
      </p:sp>
      <p:sp>
        <p:nvSpPr>
          <p:cNvPr id="3" name="Title 2">
            <a:extLst>
              <a:ext uri="{FF2B5EF4-FFF2-40B4-BE49-F238E27FC236}">
                <a16:creationId xmlns:a16="http://schemas.microsoft.com/office/drawing/2014/main" id="{69FC1880-77B5-4502-A762-40C18A1B1DBD}"/>
              </a:ext>
            </a:extLst>
          </p:cNvPr>
          <p:cNvSpPr>
            <a:spLocks noGrp="1"/>
          </p:cNvSpPr>
          <p:nvPr>
            <p:ph type="title"/>
          </p:nvPr>
        </p:nvSpPr>
        <p:spPr>
          <a:xfrm>
            <a:off x="283537" y="620720"/>
            <a:ext cx="11432977" cy="521361"/>
          </a:xfrm>
        </p:spPr>
        <p:txBody>
          <a:bodyPr/>
          <a:lstStyle/>
          <a:p>
            <a:r>
              <a:rPr lang="en-US" altLang="ja-JP" dirty="0"/>
              <a:t>EN_DC Intra-band non-Contiguous (2 UL)</a:t>
            </a:r>
          </a:p>
        </p:txBody>
      </p:sp>
      <p:graphicFrame>
        <p:nvGraphicFramePr>
          <p:cNvPr id="4" name="Table 3">
            <a:extLst>
              <a:ext uri="{FF2B5EF4-FFF2-40B4-BE49-F238E27FC236}">
                <a16:creationId xmlns:a16="http://schemas.microsoft.com/office/drawing/2014/main" id="{B0F3C794-6DD3-49BF-91BD-9075276714F7}"/>
              </a:ext>
            </a:extLst>
          </p:cNvPr>
          <p:cNvGraphicFramePr>
            <a:graphicFrameLocks noGrp="1"/>
          </p:cNvGraphicFramePr>
          <p:nvPr>
            <p:extLst>
              <p:ext uri="{D42A27DB-BD31-4B8C-83A1-F6EECF244321}">
                <p14:modId xmlns:p14="http://schemas.microsoft.com/office/powerpoint/2010/main" val="3294338770"/>
              </p:ext>
            </p:extLst>
          </p:nvPr>
        </p:nvGraphicFramePr>
        <p:xfrm>
          <a:off x="4940192" y="1682048"/>
          <a:ext cx="7107101" cy="2545465"/>
        </p:xfrm>
        <a:graphic>
          <a:graphicData uri="http://schemas.openxmlformats.org/drawingml/2006/table">
            <a:tbl>
              <a:tblPr firstRow="1" firstCol="1" lastRow="1" lastCol="1" bandRow="1" bandCol="1"/>
              <a:tblGrid>
                <a:gridCol w="1183932">
                  <a:extLst>
                    <a:ext uri="{9D8B030D-6E8A-4147-A177-3AD203B41FA5}">
                      <a16:colId xmlns:a16="http://schemas.microsoft.com/office/drawing/2014/main" val="1423278564"/>
                    </a:ext>
                  </a:extLst>
                </a:gridCol>
                <a:gridCol w="1311286">
                  <a:extLst>
                    <a:ext uri="{9D8B030D-6E8A-4147-A177-3AD203B41FA5}">
                      <a16:colId xmlns:a16="http://schemas.microsoft.com/office/drawing/2014/main" val="1984021064"/>
                    </a:ext>
                  </a:extLst>
                </a:gridCol>
                <a:gridCol w="1268988">
                  <a:extLst>
                    <a:ext uri="{9D8B030D-6E8A-4147-A177-3AD203B41FA5}">
                      <a16:colId xmlns:a16="http://schemas.microsoft.com/office/drawing/2014/main" val="3551941484"/>
                    </a:ext>
                  </a:extLst>
                </a:gridCol>
                <a:gridCol w="719093">
                  <a:extLst>
                    <a:ext uri="{9D8B030D-6E8A-4147-A177-3AD203B41FA5}">
                      <a16:colId xmlns:a16="http://schemas.microsoft.com/office/drawing/2014/main" val="1675126114"/>
                    </a:ext>
                  </a:extLst>
                </a:gridCol>
                <a:gridCol w="781174">
                  <a:extLst>
                    <a:ext uri="{9D8B030D-6E8A-4147-A177-3AD203B41FA5}">
                      <a16:colId xmlns:a16="http://schemas.microsoft.com/office/drawing/2014/main" val="755699747"/>
                    </a:ext>
                  </a:extLst>
                </a:gridCol>
                <a:gridCol w="664675">
                  <a:extLst>
                    <a:ext uri="{9D8B030D-6E8A-4147-A177-3AD203B41FA5}">
                      <a16:colId xmlns:a16="http://schemas.microsoft.com/office/drawing/2014/main" val="3882060826"/>
                    </a:ext>
                  </a:extLst>
                </a:gridCol>
                <a:gridCol w="664675">
                  <a:extLst>
                    <a:ext uri="{9D8B030D-6E8A-4147-A177-3AD203B41FA5}">
                      <a16:colId xmlns:a16="http://schemas.microsoft.com/office/drawing/2014/main" val="2226322386"/>
                    </a:ext>
                  </a:extLst>
                </a:gridCol>
                <a:gridCol w="513278">
                  <a:extLst>
                    <a:ext uri="{9D8B030D-6E8A-4147-A177-3AD203B41FA5}">
                      <a16:colId xmlns:a16="http://schemas.microsoft.com/office/drawing/2014/main" val="294634347"/>
                    </a:ext>
                  </a:extLst>
                </a:gridCol>
              </a:tblGrid>
              <a:tr h="264160">
                <a:tc>
                  <a:txBody>
                    <a:bodyPr/>
                    <a:lstStyle/>
                    <a:p>
                      <a:pPr marL="0" marR="0" algn="ctr" hangingPunct="0">
                        <a:lnSpc>
                          <a:spcPct val="107000"/>
                        </a:lnSpc>
                        <a:spcBef>
                          <a:spcPts val="0"/>
                        </a:spcBef>
                        <a:spcAft>
                          <a:spcPts val="0"/>
                        </a:spcAft>
                      </a:pPr>
                      <a:r>
                        <a:rPr lang="en-GB" sz="900" b="1" dirty="0">
                          <a:effectLst/>
                          <a:latin typeface="Arial" panose="020B0604020202020204" pitchFamily="34" charset="0"/>
                          <a:ea typeface="PMingLiU" panose="02020500000000000000" pitchFamily="18" charset="-120"/>
                          <a:cs typeface="Arial" panose="020B0604020202020204" pitchFamily="34" charset="0"/>
                        </a:rPr>
                        <a:t>DC</a:t>
                      </a:r>
                      <a:r>
                        <a:rPr lang="en-GB" sz="900" b="1" dirty="0">
                          <a:effectLst/>
                          <a:latin typeface="Arial" panose="020B0604020202020204" pitchFamily="34" charset="0"/>
                          <a:ea typeface="Times New Roman" panose="02020603050405020304" pitchFamily="18" charset="0"/>
                          <a:cs typeface="Arial" panose="020B0604020202020204" pitchFamily="34" charset="0"/>
                        </a:rPr>
                        <a:t> configuration</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Aggregated channel bandwidth (</a:t>
                      </a:r>
                      <a:r>
                        <a:rPr lang="en-GB" sz="900" b="1">
                          <a:effectLst/>
                          <a:latin typeface="Arial" panose="020B0604020202020204" pitchFamily="34" charset="0"/>
                          <a:ea typeface="PMingLiU" panose="02020500000000000000" pitchFamily="18" charset="-120"/>
                          <a:cs typeface="Arial" panose="020B0604020202020204" pitchFamily="34" charset="0"/>
                        </a:rPr>
                        <a:t>LTE</a:t>
                      </a:r>
                      <a:r>
                        <a:rPr lang="en-GB" sz="900" b="1">
                          <a:effectLst/>
                          <a:latin typeface="Arial" panose="020B0604020202020204" pitchFamily="34" charset="0"/>
                          <a:ea typeface="Times New Roman" panose="02020603050405020304" pitchFamily="18" charset="0"/>
                          <a:cs typeface="Arial" panose="020B0604020202020204" pitchFamily="34" charset="0"/>
                        </a:rPr>
                        <a:t>+</a:t>
                      </a:r>
                      <a:r>
                        <a:rPr lang="en-GB" sz="900" b="1">
                          <a:effectLst/>
                          <a:latin typeface="Arial" panose="020B0604020202020204" pitchFamily="34" charset="0"/>
                          <a:ea typeface="PMingLiU" panose="02020500000000000000" pitchFamily="18" charset="-120"/>
                          <a:cs typeface="Arial" panose="020B0604020202020204" pitchFamily="34" charset="0"/>
                        </a:rPr>
                        <a:t>NR</a:t>
                      </a:r>
                      <a:r>
                        <a:rPr lang="en-GB" sz="900" b="1">
                          <a:effectLst/>
                          <a:latin typeface="Arial" panose="020B0604020202020204" pitchFamily="34" charset="0"/>
                          <a:ea typeface="Times New Roman" panose="02020603050405020304" pitchFamily="18" charset="0"/>
                          <a:cs typeface="Arial" panose="020B0604020202020204" pitchFamily="34" charset="0"/>
                        </a:rPr>
                        <a:t>)</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dirty="0" err="1">
                          <a:effectLst/>
                          <a:latin typeface="Arial" panose="020B0604020202020204" pitchFamily="34" charset="0"/>
                          <a:ea typeface="Times New Roman" panose="02020603050405020304" pitchFamily="18" charset="0"/>
                          <a:cs typeface="Arial" panose="020B0604020202020204" pitchFamily="34" charset="0"/>
                        </a:rPr>
                        <a:t>W</a:t>
                      </a:r>
                      <a:r>
                        <a:rPr lang="en-GB" sz="900" b="1" baseline="-25000" dirty="0" err="1">
                          <a:effectLst/>
                          <a:latin typeface="Arial" panose="020B0604020202020204" pitchFamily="34" charset="0"/>
                          <a:ea typeface="Times New Roman" panose="02020603050405020304" pitchFamily="18" charset="0"/>
                          <a:cs typeface="Arial" panose="020B0604020202020204" pitchFamily="34" charset="0"/>
                        </a:rPr>
                        <a:t>gap</a:t>
                      </a:r>
                      <a:r>
                        <a:rPr lang="en-GB" sz="900" b="1" baseline="-25000" dirty="0">
                          <a:effectLst/>
                          <a:latin typeface="Arial" panose="020B0604020202020204" pitchFamily="34" charset="0"/>
                          <a:ea typeface="Times New Roman" panose="02020603050405020304" pitchFamily="18" charset="0"/>
                          <a:cs typeface="Arial" panose="020B0604020202020204" pitchFamily="34" charset="0"/>
                        </a:rPr>
                        <a:t> </a:t>
                      </a:r>
                      <a:r>
                        <a:rPr lang="en-GB" sz="900" b="1" dirty="0">
                          <a:effectLst/>
                          <a:latin typeface="Arial" panose="020B0604020202020204" pitchFamily="34" charset="0"/>
                          <a:ea typeface="Times New Roman" panose="02020603050405020304" pitchFamily="18" charset="0"/>
                          <a:cs typeface="Arial" panose="020B0604020202020204" pitchFamily="34" charset="0"/>
                        </a:rPr>
                        <a:t>/ (MHz)</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UL </a:t>
                      </a:r>
                      <a:r>
                        <a:rPr lang="en-GB" sz="900" b="1">
                          <a:effectLst/>
                          <a:latin typeface="Arial" panose="020B0604020202020204" pitchFamily="34" charset="0"/>
                          <a:ea typeface="PMingLiU" panose="02020500000000000000" pitchFamily="18" charset="-120"/>
                          <a:cs typeface="Arial" panose="020B0604020202020204" pitchFamily="34" charset="0"/>
                        </a:rPr>
                        <a:t>LTE</a:t>
                      </a:r>
                      <a:r>
                        <a:rPr lang="en-GB" sz="900" b="1">
                          <a:effectLst/>
                          <a:latin typeface="Arial" panose="020B0604020202020204" pitchFamily="34" charset="0"/>
                          <a:ea typeface="Times New Roman" panose="02020603050405020304" pitchFamily="18" charset="0"/>
                          <a:cs typeface="Arial" panose="020B0604020202020204" pitchFamily="34" charset="0"/>
                        </a:rPr>
                        <a:t> allocation</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UL </a:t>
                      </a:r>
                      <a:r>
                        <a:rPr lang="en-GB" sz="900" b="1">
                          <a:effectLst/>
                          <a:latin typeface="Arial" panose="020B0604020202020204" pitchFamily="34" charset="0"/>
                          <a:ea typeface="PMingLiU" panose="02020500000000000000" pitchFamily="18" charset="-120"/>
                          <a:cs typeface="Arial" panose="020B0604020202020204" pitchFamily="34" charset="0"/>
                        </a:rPr>
                        <a:t>NR </a:t>
                      </a:r>
                      <a:r>
                        <a:rPr lang="en-GB" sz="900" b="1">
                          <a:effectLst/>
                          <a:latin typeface="Arial" panose="020B0604020202020204" pitchFamily="34" charset="0"/>
                          <a:ea typeface="Times New Roman" panose="02020603050405020304" pitchFamily="18" charset="0"/>
                          <a:cs typeface="Arial" panose="020B0604020202020204" pitchFamily="34" charset="0"/>
                        </a:rPr>
                        <a:t>allocation</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ΔR</a:t>
                      </a:r>
                      <a:r>
                        <a:rPr lang="en-GB" sz="900" b="1" baseline="-25000">
                          <a:effectLst/>
                          <a:latin typeface="Arial" panose="020B0604020202020204" pitchFamily="34" charset="0"/>
                          <a:ea typeface="Times New Roman" panose="02020603050405020304" pitchFamily="18" charset="0"/>
                          <a:cs typeface="Arial" panose="020B0604020202020204" pitchFamily="34" charset="0"/>
                        </a:rPr>
                        <a:t>IBNC_LTE</a:t>
                      </a:r>
                      <a:r>
                        <a:rPr lang="en-GB" sz="900" b="1">
                          <a:effectLst/>
                          <a:latin typeface="Arial" panose="020B0604020202020204" pitchFamily="34" charset="0"/>
                          <a:ea typeface="Times New Roman" panose="02020603050405020304" pitchFamily="18" charset="0"/>
                          <a:cs typeface="Arial" panose="020B0604020202020204" pitchFamily="34" charset="0"/>
                        </a:rPr>
                        <a:t> (dB)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ΔR</a:t>
                      </a:r>
                      <a:r>
                        <a:rPr lang="en-GB" sz="900" b="1" baseline="-25000">
                          <a:effectLst/>
                          <a:latin typeface="Arial" panose="020B0604020202020204" pitchFamily="34" charset="0"/>
                          <a:ea typeface="Times New Roman" panose="02020603050405020304" pitchFamily="18" charset="0"/>
                          <a:cs typeface="Arial" panose="020B0604020202020204" pitchFamily="34" charset="0"/>
                        </a:rPr>
                        <a:t>IBNC_NR</a:t>
                      </a:r>
                      <a:r>
                        <a:rPr lang="en-GB" sz="900" b="1">
                          <a:effectLst/>
                          <a:latin typeface="Arial" panose="020B0604020202020204" pitchFamily="34" charset="0"/>
                          <a:ea typeface="Times New Roman" panose="02020603050405020304" pitchFamily="18" charset="0"/>
                          <a:cs typeface="Arial" panose="020B0604020202020204" pitchFamily="34" charset="0"/>
                        </a:rPr>
                        <a:t> (dB)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b="1">
                          <a:effectLst/>
                          <a:latin typeface="Arial" panose="020B0604020202020204" pitchFamily="34" charset="0"/>
                          <a:ea typeface="Times New Roman" panose="02020603050405020304" pitchFamily="18" charset="0"/>
                          <a:cs typeface="Arial" panose="020B0604020202020204" pitchFamily="34" charset="0"/>
                        </a:rPr>
                        <a:t>Duplex mode</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2562227"/>
                  </a:ext>
                </a:extLst>
              </a:tr>
              <a:tr h="90170">
                <a:tc rowSpan="7">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PMingLiU" panose="02020500000000000000" pitchFamily="18" charset="-120"/>
                          <a:cs typeface="Times New Roman" panose="02020603050405020304" pitchFamily="18" charset="0"/>
                        </a:rPr>
                        <a:t>DC</a:t>
                      </a:r>
                      <a:r>
                        <a:rPr lang="en-GB" sz="900">
                          <a:effectLst/>
                          <a:latin typeface="Arial" panose="020B0604020202020204" pitchFamily="34" charset="0"/>
                          <a:ea typeface="Times New Roman" panose="02020603050405020304" pitchFamily="18" charset="0"/>
                          <a:cs typeface="Times New Roman" panose="02020603050405020304" pitchFamily="18" charset="0"/>
                        </a:rPr>
                        <a:t>_3A_n3A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PMingLiU" panose="02020500000000000000" pitchFamily="18" charset="-120"/>
                          <a:cs typeface="Times New Roman" panose="02020603050405020304" pitchFamily="18" charset="0"/>
                        </a:rPr>
                        <a:t>5MHz</a:t>
                      </a:r>
                      <a:r>
                        <a:rPr lang="en-GB" sz="900">
                          <a:effectLst/>
                          <a:latin typeface="Arial" panose="020B0604020202020204" pitchFamily="34" charset="0"/>
                          <a:ea typeface="Times New Roman" panose="02020603050405020304" pitchFamily="18" charset="0"/>
                          <a:cs typeface="Times New Roman" panose="02020603050405020304" pitchFamily="18" charset="0"/>
                        </a:rPr>
                        <a:t>+</a:t>
                      </a:r>
                      <a:r>
                        <a:rPr lang="en-GB" sz="900">
                          <a:effectLst/>
                          <a:latin typeface="Arial" panose="020B0604020202020204" pitchFamily="34" charset="0"/>
                          <a:ea typeface="PMingLiU" panose="02020500000000000000" pitchFamily="18" charset="-120"/>
                          <a:cs typeface="Times New Roman" panose="02020603050405020304" pitchFamily="18" charset="0"/>
                        </a:rPr>
                        <a:t>5MHz</a:t>
                      </a: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45.0 &lt; W</a:t>
                      </a:r>
                      <a:r>
                        <a:rPr lang="en-GB" sz="900" baseline="-25000">
                          <a:effectLst/>
                          <a:latin typeface="Arial" panose="020B0604020202020204" pitchFamily="34" charset="0"/>
                          <a:ea typeface="Times New Roman" panose="02020603050405020304" pitchFamily="18" charset="0"/>
                          <a:cs typeface="Times New Roman" panose="02020603050405020304" pitchFamily="18" charset="0"/>
                        </a:rPr>
                        <a:t>gap</a:t>
                      </a:r>
                      <a:r>
                        <a:rPr lang="en-GB" sz="900">
                          <a:effectLst/>
                          <a:latin typeface="Arial" panose="020B0604020202020204" pitchFamily="34" charset="0"/>
                          <a:ea typeface="Times New Roman" panose="02020603050405020304" pitchFamily="18" charset="0"/>
                          <a:cs typeface="Times New Roman" panose="02020603050405020304" pitchFamily="18" charset="0"/>
                        </a:rPr>
                        <a:t> ≤ 65.0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12</a:t>
                      </a:r>
                      <a:r>
                        <a:rPr lang="en-GB" sz="900" baseline="30000">
                          <a:effectLst/>
                          <a:latin typeface="Arial" panose="020B0604020202020204" pitchFamily="34" charset="0"/>
                          <a:ea typeface="Times New Roman" panose="02020603050405020304" pitchFamily="18" charset="0"/>
                          <a:cs typeface="Times New Roman" panose="02020603050405020304" pitchFamily="18" charset="0"/>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12</a:t>
                      </a:r>
                      <a:r>
                        <a:rPr lang="en-GB" sz="900" baseline="30000">
                          <a:effectLst/>
                          <a:latin typeface="Arial" panose="020B0604020202020204" pitchFamily="34" charset="0"/>
                          <a:ea typeface="Times New Roman" panose="02020603050405020304" pitchFamily="18" charset="0"/>
                          <a:cs typeface="Times New Roman" panose="02020603050405020304" pitchFamily="18" charset="0"/>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4.7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4.7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7">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FDD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6240255"/>
                  </a:ext>
                </a:extLst>
              </a:tr>
              <a:tr h="120650">
                <a:tc vMerge="1">
                  <a:txBody>
                    <a:bodyPr/>
                    <a:lstStyle/>
                    <a:p>
                      <a:endParaRPr lang="en-US"/>
                    </a:p>
                  </a:txBody>
                  <a:tcPr/>
                </a:tc>
                <a:tc vMerge="1">
                  <a:txBody>
                    <a:bodyPr/>
                    <a:lstStyle/>
                    <a:p>
                      <a:endParaRPr lang="en-US"/>
                    </a:p>
                  </a:txBody>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0.0 &lt; W</a:t>
                      </a:r>
                      <a:r>
                        <a:rPr lang="en-GB" sz="900" baseline="-25000">
                          <a:effectLst/>
                          <a:latin typeface="Arial" panose="020B0604020202020204" pitchFamily="34" charset="0"/>
                          <a:ea typeface="Times New Roman" panose="02020603050405020304" pitchFamily="18" charset="0"/>
                          <a:cs typeface="Times New Roman" panose="02020603050405020304" pitchFamily="18" charset="0"/>
                        </a:rPr>
                        <a:t>gap</a:t>
                      </a:r>
                      <a:r>
                        <a:rPr lang="en-GB" sz="900">
                          <a:effectLst/>
                          <a:latin typeface="Arial" panose="020B0604020202020204" pitchFamily="34" charset="0"/>
                          <a:ea typeface="Times New Roman" panose="02020603050405020304" pitchFamily="18" charset="0"/>
                          <a:cs typeface="Times New Roman" panose="02020603050405020304" pitchFamily="18" charset="0"/>
                        </a:rPr>
                        <a:t> ≤ 45.0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25</a:t>
                      </a:r>
                      <a:r>
                        <a:rPr lang="en-GB" sz="900" baseline="30000">
                          <a:effectLst/>
                          <a:latin typeface="Arial" panose="020B0604020202020204" pitchFamily="34" charset="0"/>
                          <a:ea typeface="Times New Roman" panose="02020603050405020304" pitchFamily="18" charset="0"/>
                          <a:cs typeface="Times New Roman" panose="02020603050405020304" pitchFamily="18" charset="0"/>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25</a:t>
                      </a:r>
                      <a:r>
                        <a:rPr lang="en-GB" sz="900" baseline="30000">
                          <a:effectLst/>
                          <a:latin typeface="Arial" panose="020B0604020202020204" pitchFamily="34" charset="0"/>
                          <a:ea typeface="Times New Roman" panose="02020603050405020304" pitchFamily="18" charset="0"/>
                          <a:cs typeface="Times New Roman" panose="02020603050405020304" pitchFamily="18" charset="0"/>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2206122434"/>
                  </a:ext>
                </a:extLst>
              </a:tr>
              <a:tr h="77470">
                <a:tc vMerge="1">
                  <a:txBody>
                    <a:bodyPr/>
                    <a:lstStyle/>
                    <a:p>
                      <a:endParaRPr lang="en-US"/>
                    </a:p>
                  </a:txBody>
                  <a:tcPr/>
                </a:tc>
                <a:tc rowSpan="2">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PMingLiU" panose="02020500000000000000" pitchFamily="18" charset="-120"/>
                          <a:cs typeface="Times New Roman" panose="02020603050405020304" pitchFamily="18" charset="0"/>
                        </a:rPr>
                        <a:t>5MHz</a:t>
                      </a:r>
                      <a:r>
                        <a:rPr lang="en-GB" sz="900">
                          <a:effectLst/>
                          <a:latin typeface="Arial" panose="020B0604020202020204" pitchFamily="34" charset="0"/>
                          <a:ea typeface="Times New Roman" panose="02020603050405020304" pitchFamily="18" charset="0"/>
                          <a:cs typeface="Times New Roman" panose="02020603050405020304" pitchFamily="18" charset="0"/>
                        </a:rPr>
                        <a:t>+</a:t>
                      </a:r>
                      <a:r>
                        <a:rPr lang="en-GB" sz="900">
                          <a:effectLst/>
                          <a:latin typeface="Arial" panose="020B0604020202020204" pitchFamily="34" charset="0"/>
                          <a:ea typeface="PMingLiU" panose="02020500000000000000" pitchFamily="18" charset="-120"/>
                          <a:cs typeface="Times New Roman" panose="02020603050405020304" pitchFamily="18" charset="0"/>
                        </a:rPr>
                        <a:t>10MHz</a:t>
                      </a: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40.0 &lt; W</a:t>
                      </a:r>
                      <a:r>
                        <a:rPr lang="en-GB" sz="900" baseline="-25000">
                          <a:effectLst/>
                          <a:latin typeface="Arial" panose="020B0604020202020204" pitchFamily="34" charset="0"/>
                          <a:ea typeface="Times New Roman" panose="02020603050405020304" pitchFamily="18" charset="0"/>
                          <a:cs typeface="Times New Roman" panose="02020603050405020304" pitchFamily="18" charset="0"/>
                        </a:rPr>
                        <a:t>gap</a:t>
                      </a:r>
                      <a:r>
                        <a:rPr lang="en-GB" sz="900">
                          <a:effectLst/>
                          <a:latin typeface="Arial" panose="020B0604020202020204" pitchFamily="34" charset="0"/>
                          <a:ea typeface="Times New Roman" panose="02020603050405020304" pitchFamily="18" charset="0"/>
                          <a:cs typeface="Times New Roman" panose="02020603050405020304" pitchFamily="18" charset="0"/>
                        </a:rPr>
                        <a:t> ≤ 60.0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12</a:t>
                      </a:r>
                      <a:r>
                        <a:rPr lang="en-GB" sz="900" baseline="30000">
                          <a:effectLst/>
                          <a:latin typeface="Arial" panose="020B0604020202020204" pitchFamily="34" charset="0"/>
                          <a:ea typeface="Times New Roman" panose="02020603050405020304" pitchFamily="18" charset="0"/>
                          <a:cs typeface="Times New Roman" panose="02020603050405020304" pitchFamily="18" charset="0"/>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12</a:t>
                      </a:r>
                      <a:r>
                        <a:rPr lang="en-GB" sz="900" baseline="30000">
                          <a:effectLst/>
                          <a:latin typeface="Arial" panose="020B0604020202020204" pitchFamily="34" charset="0"/>
                          <a:ea typeface="Times New Roman" panose="02020603050405020304" pitchFamily="18" charset="0"/>
                          <a:cs typeface="Times New Roman" panose="02020603050405020304" pitchFamily="18" charset="0"/>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3.8</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3.8</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3686742246"/>
                  </a:ext>
                </a:extLst>
              </a:tr>
              <a:tr h="115570">
                <a:tc vMerge="1">
                  <a:txBody>
                    <a:bodyPr/>
                    <a:lstStyle/>
                    <a:p>
                      <a:endParaRPr lang="en-US"/>
                    </a:p>
                  </a:txBody>
                  <a:tcPr/>
                </a:tc>
                <a:tc vMerge="1">
                  <a:txBody>
                    <a:bodyPr/>
                    <a:lstStyle/>
                    <a:p>
                      <a:endParaRPr lang="en-US"/>
                    </a:p>
                  </a:txBody>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0.0 &lt; W</a:t>
                      </a:r>
                      <a:r>
                        <a:rPr lang="en-GB" sz="900" baseline="-25000">
                          <a:effectLst/>
                          <a:latin typeface="Arial" panose="020B0604020202020204" pitchFamily="34" charset="0"/>
                          <a:ea typeface="Times New Roman" panose="02020603050405020304" pitchFamily="18" charset="0"/>
                          <a:cs typeface="Times New Roman" panose="02020603050405020304" pitchFamily="18" charset="0"/>
                        </a:rPr>
                        <a:t>gap</a:t>
                      </a:r>
                      <a:r>
                        <a:rPr lang="en-GB" sz="900">
                          <a:effectLst/>
                          <a:latin typeface="Arial" panose="020B0604020202020204" pitchFamily="34" charset="0"/>
                          <a:ea typeface="Times New Roman" panose="02020603050405020304" pitchFamily="18" charset="0"/>
                          <a:cs typeface="Times New Roman" panose="02020603050405020304" pitchFamily="18" charset="0"/>
                        </a:rPr>
                        <a:t> ≤ 40.0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25</a:t>
                      </a:r>
                      <a:r>
                        <a:rPr lang="en-GB" sz="900" baseline="30000">
                          <a:effectLst/>
                          <a:latin typeface="Arial" panose="020B0604020202020204" pitchFamily="34" charset="0"/>
                          <a:ea typeface="Times New Roman" panose="02020603050405020304" pitchFamily="18" charset="0"/>
                          <a:cs typeface="Times New Roman" panose="02020603050405020304" pitchFamily="18" charset="0"/>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25</a:t>
                      </a:r>
                      <a:r>
                        <a:rPr lang="en-GB" sz="900" baseline="30000">
                          <a:effectLst/>
                          <a:latin typeface="Arial" panose="020B0604020202020204" pitchFamily="34" charset="0"/>
                          <a:ea typeface="Times New Roman" panose="02020603050405020304" pitchFamily="18" charset="0"/>
                          <a:cs typeface="Times New Roman" panose="02020603050405020304" pitchFamily="18" charset="0"/>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2949076457"/>
                  </a:ext>
                </a:extLst>
              </a:tr>
              <a:tr h="57150">
                <a:tc vMerge="1">
                  <a:txBody>
                    <a:bodyPr/>
                    <a:lstStyle/>
                    <a:p>
                      <a:endParaRPr lang="en-US"/>
                    </a:p>
                  </a:txBody>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PMingLiU" panose="02020500000000000000" pitchFamily="18" charset="-120"/>
                          <a:cs typeface="Times New Roman" panose="02020603050405020304" pitchFamily="18" charset="0"/>
                        </a:rPr>
                        <a:t>20MHz</a:t>
                      </a:r>
                      <a:r>
                        <a:rPr lang="en-GB" sz="900">
                          <a:effectLst/>
                          <a:latin typeface="Arial" panose="020B0604020202020204" pitchFamily="34" charset="0"/>
                          <a:ea typeface="Times New Roman" panose="02020603050405020304" pitchFamily="18" charset="0"/>
                          <a:cs typeface="Times New Roman" panose="02020603050405020304" pitchFamily="18" charset="0"/>
                        </a:rPr>
                        <a:t>+</a:t>
                      </a:r>
                      <a:r>
                        <a:rPr lang="en-GB" sz="900">
                          <a:effectLst/>
                          <a:latin typeface="Arial" panose="020B0604020202020204" pitchFamily="34" charset="0"/>
                          <a:ea typeface="PMingLiU" panose="02020500000000000000" pitchFamily="18" charset="-120"/>
                          <a:cs typeface="Times New Roman" panose="02020603050405020304" pitchFamily="18" charset="0"/>
                        </a:rPr>
                        <a:t>20MHz</a:t>
                      </a: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0.0 &lt; W</a:t>
                      </a:r>
                      <a:r>
                        <a:rPr lang="en-GB" sz="900" baseline="-25000">
                          <a:effectLst/>
                          <a:latin typeface="Arial" panose="020B0604020202020204" pitchFamily="34" charset="0"/>
                          <a:ea typeface="Times New Roman" panose="02020603050405020304" pitchFamily="18" charset="0"/>
                          <a:cs typeface="Times New Roman" panose="02020603050405020304" pitchFamily="18" charset="0"/>
                        </a:rPr>
                        <a:t>gap</a:t>
                      </a:r>
                      <a:r>
                        <a:rPr lang="en-GB" sz="900">
                          <a:effectLst/>
                          <a:latin typeface="Arial" panose="020B0604020202020204" pitchFamily="34" charset="0"/>
                          <a:ea typeface="Times New Roman" panose="02020603050405020304" pitchFamily="18" charset="0"/>
                          <a:cs typeface="Times New Roman" panose="02020603050405020304" pitchFamily="18" charset="0"/>
                        </a:rPr>
                        <a:t> ≤ 35.0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16</a:t>
                      </a:r>
                      <a:r>
                        <a:rPr lang="en-GB" sz="900" baseline="30000">
                          <a:effectLst/>
                          <a:latin typeface="Arial" panose="020B0604020202020204" pitchFamily="34" charset="0"/>
                          <a:ea typeface="PMingLiU" panose="02020500000000000000" pitchFamily="18" charset="-120"/>
                          <a:cs typeface="Times New Roman" panose="02020603050405020304" pitchFamily="18" charset="0"/>
                        </a:rPr>
                        <a:t>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16</a:t>
                      </a:r>
                      <a:r>
                        <a:rPr lang="en-GB" sz="900" baseline="30000">
                          <a:effectLst/>
                          <a:latin typeface="Arial" panose="020B0604020202020204" pitchFamily="34" charset="0"/>
                          <a:ea typeface="PMingLiU" panose="02020500000000000000" pitchFamily="18" charset="-120"/>
                          <a:cs typeface="Times New Roman" panose="02020603050405020304" pitchFamily="18" charset="0"/>
                        </a:rPr>
                        <a:t>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4.1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4.1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751769165"/>
                  </a:ext>
                </a:extLst>
              </a:tr>
              <a:tr h="29845">
                <a:tc vMerge="1">
                  <a:txBody>
                    <a:bodyPr/>
                    <a:lstStyle/>
                    <a:p>
                      <a:endParaRPr lang="en-US"/>
                    </a:p>
                  </a:txBody>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PMingLiU" panose="02020500000000000000" pitchFamily="18" charset="-120"/>
                          <a:cs typeface="Times New Roman" panose="02020603050405020304" pitchFamily="18" charset="0"/>
                        </a:rPr>
                        <a:t>20MHz</a:t>
                      </a:r>
                      <a:r>
                        <a:rPr lang="en-GB" sz="900">
                          <a:effectLst/>
                          <a:latin typeface="Arial" panose="020B0604020202020204" pitchFamily="34" charset="0"/>
                          <a:ea typeface="Times New Roman" panose="02020603050405020304" pitchFamily="18" charset="0"/>
                          <a:cs typeface="Times New Roman" panose="02020603050405020304" pitchFamily="18" charset="0"/>
                        </a:rPr>
                        <a:t>+</a:t>
                      </a:r>
                      <a:r>
                        <a:rPr lang="en-GB" sz="900">
                          <a:effectLst/>
                          <a:latin typeface="Arial" panose="020B0604020202020204" pitchFamily="34" charset="0"/>
                          <a:ea typeface="PMingLiU" panose="02020500000000000000" pitchFamily="18" charset="-120"/>
                          <a:cs typeface="Times New Roman" panose="02020603050405020304" pitchFamily="18" charset="0"/>
                        </a:rPr>
                        <a:t>25MHz</a:t>
                      </a: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0.0 &lt; W</a:t>
                      </a:r>
                      <a:r>
                        <a:rPr lang="en-GB" sz="900" baseline="-25000">
                          <a:effectLst/>
                          <a:latin typeface="Arial" panose="020B0604020202020204" pitchFamily="34" charset="0"/>
                          <a:ea typeface="Times New Roman" panose="02020603050405020304" pitchFamily="18" charset="0"/>
                          <a:cs typeface="Times New Roman" panose="02020603050405020304" pitchFamily="18" charset="0"/>
                        </a:rPr>
                        <a:t>gap</a:t>
                      </a:r>
                      <a:r>
                        <a:rPr lang="en-GB" sz="900">
                          <a:effectLst/>
                          <a:latin typeface="Arial" panose="020B0604020202020204" pitchFamily="34" charset="0"/>
                          <a:ea typeface="Times New Roman" panose="02020603050405020304" pitchFamily="18" charset="0"/>
                          <a:cs typeface="Times New Roman" panose="02020603050405020304" pitchFamily="18" charset="0"/>
                        </a:rPr>
                        <a:t> ≤ </a:t>
                      </a:r>
                      <a:r>
                        <a:rPr lang="en-GB" sz="900">
                          <a:effectLst/>
                          <a:latin typeface="Arial" panose="020B0604020202020204" pitchFamily="34" charset="0"/>
                          <a:ea typeface="PMingLiU" panose="02020500000000000000" pitchFamily="18" charset="-120"/>
                          <a:cs typeface="Times New Roman" panose="02020603050405020304" pitchFamily="18" charset="0"/>
                        </a:rPr>
                        <a:t>30</a:t>
                      </a:r>
                      <a:r>
                        <a:rPr lang="en-GB" sz="900">
                          <a:effectLst/>
                          <a:latin typeface="Arial" panose="020B0604020202020204" pitchFamily="34" charset="0"/>
                          <a:ea typeface="Times New Roman" panose="02020603050405020304" pitchFamily="18" charset="0"/>
                          <a:cs typeface="Times New Roman" panose="02020603050405020304" pitchFamily="18" charset="0"/>
                        </a:rPr>
                        <a:t>.0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16</a:t>
                      </a:r>
                      <a:r>
                        <a:rPr lang="en-GB" sz="900" baseline="30000">
                          <a:effectLst/>
                          <a:latin typeface="Arial" panose="020B0604020202020204" pitchFamily="34" charset="0"/>
                          <a:ea typeface="PMingLiU" panose="02020500000000000000" pitchFamily="18" charset="-120"/>
                          <a:cs typeface="Times New Roman" panose="02020603050405020304" pitchFamily="18" charset="0"/>
                        </a:rPr>
                        <a:t>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16</a:t>
                      </a:r>
                      <a:r>
                        <a:rPr lang="en-GB" sz="900" baseline="30000" dirty="0">
                          <a:effectLst/>
                          <a:latin typeface="Arial" panose="020B0604020202020204" pitchFamily="34" charset="0"/>
                          <a:ea typeface="PMingLiU" panose="02020500000000000000" pitchFamily="18" charset="-120"/>
                          <a:cs typeface="Times New Roman" panose="02020603050405020304" pitchFamily="18" charset="0"/>
                        </a:rPr>
                        <a:t>7</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PMingLiU" panose="02020500000000000000" pitchFamily="18" charset="-120"/>
                          <a:cs typeface="Times New Roman" panose="02020603050405020304" pitchFamily="18" charset="0"/>
                        </a:rPr>
                        <a:t>3.8</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PMingLiU" panose="02020500000000000000" pitchFamily="18" charset="-120"/>
                          <a:cs typeface="Times New Roman" panose="02020603050405020304" pitchFamily="18" charset="0"/>
                        </a:rPr>
                        <a:t>3.8</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780542395"/>
                  </a:ext>
                </a:extLst>
              </a:tr>
              <a:tr h="29845">
                <a:tc vMerge="1">
                  <a:txBody>
                    <a:bodyPr/>
                    <a:lstStyle/>
                    <a:p>
                      <a:endParaRPr lang="en-US"/>
                    </a:p>
                  </a:txBody>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PMingLiU" panose="02020500000000000000" pitchFamily="18" charset="-120"/>
                          <a:cs typeface="Times New Roman" panose="02020603050405020304" pitchFamily="18" charset="0"/>
                        </a:rPr>
                        <a:t>20MHz</a:t>
                      </a:r>
                      <a:r>
                        <a:rPr lang="en-GB" sz="900">
                          <a:effectLst/>
                          <a:latin typeface="Arial" panose="020B0604020202020204" pitchFamily="34" charset="0"/>
                          <a:ea typeface="Times New Roman" panose="02020603050405020304" pitchFamily="18" charset="0"/>
                          <a:cs typeface="Times New Roman" panose="02020603050405020304" pitchFamily="18" charset="0"/>
                        </a:rPr>
                        <a:t>+</a:t>
                      </a:r>
                      <a:r>
                        <a:rPr lang="en-GB" sz="900">
                          <a:effectLst/>
                          <a:latin typeface="Arial" panose="020B0604020202020204" pitchFamily="34" charset="0"/>
                          <a:ea typeface="PMingLiU" panose="02020500000000000000" pitchFamily="18" charset="-120"/>
                          <a:cs typeface="Times New Roman" panose="02020603050405020304" pitchFamily="18" charset="0"/>
                        </a:rPr>
                        <a:t>30MHz</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0.0 &lt; W</a:t>
                      </a:r>
                      <a:r>
                        <a:rPr lang="en-GB" sz="900" baseline="-25000">
                          <a:effectLst/>
                          <a:latin typeface="Arial" panose="020B0604020202020204" pitchFamily="34" charset="0"/>
                          <a:ea typeface="Times New Roman" panose="02020603050405020304" pitchFamily="18" charset="0"/>
                          <a:cs typeface="Times New Roman" panose="02020603050405020304" pitchFamily="18" charset="0"/>
                        </a:rPr>
                        <a:t>gap</a:t>
                      </a:r>
                      <a:r>
                        <a:rPr lang="en-GB" sz="900">
                          <a:effectLst/>
                          <a:latin typeface="Arial" panose="020B0604020202020204" pitchFamily="34" charset="0"/>
                          <a:ea typeface="Times New Roman" panose="02020603050405020304" pitchFamily="18" charset="0"/>
                          <a:cs typeface="Times New Roman" panose="02020603050405020304" pitchFamily="18" charset="0"/>
                        </a:rPr>
                        <a:t> ≤ </a:t>
                      </a:r>
                      <a:r>
                        <a:rPr lang="en-GB" sz="900">
                          <a:effectLst/>
                          <a:latin typeface="Arial" panose="020B0604020202020204" pitchFamily="34" charset="0"/>
                          <a:ea typeface="PMingLiU" panose="02020500000000000000" pitchFamily="18" charset="-120"/>
                          <a:cs typeface="Times New Roman" panose="02020603050405020304" pitchFamily="18" charset="0"/>
                        </a:rPr>
                        <a:t>2</a:t>
                      </a:r>
                      <a:r>
                        <a:rPr lang="en-GB" sz="900">
                          <a:effectLst/>
                          <a:latin typeface="Arial" panose="020B0604020202020204" pitchFamily="34" charset="0"/>
                          <a:ea typeface="Times New Roman" panose="02020603050405020304" pitchFamily="18" charset="0"/>
                          <a:cs typeface="Times New Roman" panose="02020603050405020304" pitchFamily="18" charset="0"/>
                        </a:rPr>
                        <a:t>5.0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16</a:t>
                      </a:r>
                      <a:r>
                        <a:rPr lang="en-GB" sz="900" baseline="30000">
                          <a:effectLst/>
                          <a:latin typeface="Arial" panose="020B0604020202020204" pitchFamily="34" charset="0"/>
                          <a:ea typeface="PMingLiU" panose="02020500000000000000" pitchFamily="18" charset="-120"/>
                          <a:cs typeface="Times New Roman" panose="02020603050405020304" pitchFamily="18" charset="0"/>
                        </a:rPr>
                        <a:t>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16</a:t>
                      </a:r>
                      <a:r>
                        <a:rPr lang="en-GB" sz="900" baseline="30000">
                          <a:effectLst/>
                          <a:latin typeface="Arial" panose="020B0604020202020204" pitchFamily="34" charset="0"/>
                          <a:ea typeface="PMingLiU" panose="02020500000000000000" pitchFamily="18" charset="-120"/>
                          <a:cs typeface="Times New Roman" panose="02020603050405020304" pitchFamily="18" charset="0"/>
                        </a:rPr>
                        <a:t>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PMingLiU" panose="02020500000000000000" pitchFamily="18" charset="-120"/>
                          <a:cs typeface="Times New Roman" panose="02020603050405020304" pitchFamily="18" charset="0"/>
                        </a:rPr>
                        <a:t>3.6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07000"/>
                        </a:lnSpc>
                        <a:spcBef>
                          <a:spcPts val="0"/>
                        </a:spcBef>
                        <a:spcAft>
                          <a:spcPts val="0"/>
                        </a:spcAft>
                      </a:pPr>
                      <a:r>
                        <a:rPr lang="en-GB" sz="900">
                          <a:effectLst/>
                          <a:latin typeface="Arial" panose="020B0604020202020204" pitchFamily="34" charset="0"/>
                          <a:ea typeface="PMingLiU" panose="02020500000000000000" pitchFamily="18" charset="-120"/>
                          <a:cs typeface="Times New Roman" panose="02020603050405020304" pitchFamily="18" charset="0"/>
                        </a:rPr>
                        <a:t>3.6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26710705"/>
                  </a:ext>
                </a:extLst>
              </a:tr>
              <a:tr h="29845">
                <a:tc gridSpan="8">
                  <a:txBody>
                    <a:bodyPr/>
                    <a:lstStyle/>
                    <a:p>
                      <a:pPr marL="540385" marR="0" indent="-540385" hangingPunct="0">
                        <a:lnSpc>
                          <a:spcPct val="107000"/>
                        </a:lnSpc>
                        <a:spcBef>
                          <a:spcPts val="0"/>
                        </a:spcBef>
                        <a:spcAft>
                          <a:spcPts val="0"/>
                        </a:spcAft>
                      </a:pPr>
                      <a:r>
                        <a:rPr lang="en-GB" sz="900" dirty="0">
                          <a:effectLst/>
                          <a:latin typeface="Arial" panose="020B0604020202020204" pitchFamily="34" charset="0"/>
                          <a:ea typeface="Times New Roman" panose="02020603050405020304" pitchFamily="18" charset="0"/>
                          <a:cs typeface="Arial" panose="020B0604020202020204" pitchFamily="34" charset="0"/>
                        </a:rPr>
                        <a:t>NOTE 1:	</a:t>
                      </a:r>
                      <a:r>
                        <a:rPr lang="en-GB" sz="900" baseline="30000" dirty="0">
                          <a:effectLst/>
                          <a:latin typeface="Arial" panose="020B0604020202020204" pitchFamily="34" charset="0"/>
                          <a:ea typeface="Times New Roman" panose="02020603050405020304" pitchFamily="18" charset="0"/>
                          <a:cs typeface="Arial" panose="020B0604020202020204" pitchFamily="34" charset="0"/>
                        </a:rPr>
                        <a:t>1</a:t>
                      </a:r>
                      <a:r>
                        <a:rPr lang="en-GB" sz="900" dirty="0">
                          <a:effectLst/>
                          <a:latin typeface="Arial" panose="020B0604020202020204" pitchFamily="34" charset="0"/>
                          <a:ea typeface="Times New Roman" panose="02020603050405020304" pitchFamily="18" charset="0"/>
                          <a:cs typeface="Arial" panose="020B0604020202020204" pitchFamily="34" charset="0"/>
                        </a:rPr>
                        <a:t> refers to the UL resource blocks shall be located as close as possible to the downlink operating band but confined within the transmission.</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hangingPunct="0">
                        <a:lnSpc>
                          <a:spcPct val="107000"/>
                        </a:lnSpc>
                        <a:spcBef>
                          <a:spcPts val="0"/>
                        </a:spcBef>
                        <a:spcAft>
                          <a:spcPts val="0"/>
                        </a:spcAft>
                      </a:pPr>
                      <a:r>
                        <a:rPr lang="en-GB" sz="900" dirty="0">
                          <a:effectLst/>
                          <a:latin typeface="Arial" panose="020B0604020202020204" pitchFamily="34" charset="0"/>
                          <a:ea typeface="Times New Roman" panose="02020603050405020304" pitchFamily="18" charset="0"/>
                          <a:cs typeface="Arial" panose="020B0604020202020204" pitchFamily="34" charset="0"/>
                        </a:rPr>
                        <a:t>NOTE 2:	</a:t>
                      </a:r>
                      <a:r>
                        <a:rPr lang="en-GB" sz="900" dirty="0" err="1">
                          <a:effectLst/>
                          <a:latin typeface="Arial" panose="020B0604020202020204" pitchFamily="34" charset="0"/>
                          <a:ea typeface="Times New Roman" panose="02020603050405020304" pitchFamily="18" charset="0"/>
                          <a:cs typeface="Arial" panose="020B0604020202020204" pitchFamily="34" charset="0"/>
                        </a:rPr>
                        <a:t>W</a:t>
                      </a:r>
                      <a:r>
                        <a:rPr lang="en-GB" sz="900" baseline="-25000" dirty="0" err="1">
                          <a:effectLst/>
                          <a:latin typeface="Arial" panose="020B0604020202020204" pitchFamily="34" charset="0"/>
                          <a:ea typeface="Times New Roman" panose="02020603050405020304" pitchFamily="18" charset="0"/>
                          <a:cs typeface="Arial" panose="020B0604020202020204" pitchFamily="34" charset="0"/>
                        </a:rPr>
                        <a:t>gap</a:t>
                      </a:r>
                      <a:r>
                        <a:rPr lang="en-GB" sz="900" dirty="0">
                          <a:effectLst/>
                          <a:latin typeface="Arial" panose="020B0604020202020204" pitchFamily="34" charset="0"/>
                          <a:ea typeface="Times New Roman" panose="02020603050405020304" pitchFamily="18" charset="0"/>
                          <a:cs typeface="Arial" panose="020B0604020202020204" pitchFamily="34" charset="0"/>
                        </a:rPr>
                        <a:t> is the sub-block gap between the two sub-blocks.</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hangingPunct="0">
                        <a:lnSpc>
                          <a:spcPct val="107000"/>
                        </a:lnSpc>
                        <a:spcBef>
                          <a:spcPts val="0"/>
                        </a:spcBef>
                        <a:spcAft>
                          <a:spcPts val="0"/>
                        </a:spcAft>
                      </a:pPr>
                      <a:r>
                        <a:rPr lang="en-GB" sz="900" dirty="0">
                          <a:effectLst/>
                          <a:latin typeface="Arial" panose="020B0604020202020204" pitchFamily="34" charset="0"/>
                          <a:ea typeface="Times New Roman" panose="02020603050405020304" pitchFamily="18" charset="0"/>
                          <a:cs typeface="Arial" panose="020B0604020202020204" pitchFamily="34" charset="0"/>
                        </a:rPr>
                        <a:t>NOTE </a:t>
                      </a:r>
                      <a:r>
                        <a:rPr lang="en-GB" sz="900" dirty="0">
                          <a:effectLst/>
                          <a:latin typeface="Arial" panose="020B0604020202020204" pitchFamily="34" charset="0"/>
                          <a:ea typeface="PMingLiU" panose="02020500000000000000" pitchFamily="18" charset="-120"/>
                          <a:cs typeface="Arial" panose="020B0604020202020204" pitchFamily="34" charset="0"/>
                        </a:rPr>
                        <a:t>4</a:t>
                      </a:r>
                      <a:r>
                        <a:rPr lang="en-GB" sz="900" dirty="0">
                          <a:effectLst/>
                          <a:latin typeface="Arial" panose="020B0604020202020204" pitchFamily="34" charset="0"/>
                          <a:ea typeface="Times New Roman" panose="02020603050405020304" pitchFamily="18" charset="0"/>
                          <a:cs typeface="Arial" panose="020B0604020202020204" pitchFamily="34" charset="0"/>
                        </a:rPr>
                        <a:t>:	All combinations of channel bandwidths defined in Table 5.3B.1.3</a:t>
                      </a:r>
                      <a:r>
                        <a:rPr lang="en-GB" sz="900" dirty="0">
                          <a:effectLst/>
                          <a:latin typeface="Arial" panose="020B0604020202020204" pitchFamily="34" charset="0"/>
                          <a:ea typeface="PMingLiU" panose="02020500000000000000" pitchFamily="18" charset="-120"/>
                          <a:cs typeface="Arial" panose="020B0604020202020204" pitchFamily="34" charset="0"/>
                        </a:rPr>
                        <a:t>-1</a:t>
                      </a:r>
                      <a:r>
                        <a:rPr lang="en-GB" sz="900" dirty="0">
                          <a:effectLst/>
                          <a:latin typeface="Arial" panose="020B0604020202020204" pitchFamily="34" charset="0"/>
                          <a:ea typeface="Times New Roman" panose="02020603050405020304" pitchFamily="18" charset="0"/>
                          <a:cs typeface="Arial" panose="020B0604020202020204" pitchFamily="34" charset="0"/>
                        </a:rPr>
                        <a:t>.</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hangingPunct="0">
                        <a:lnSpc>
                          <a:spcPct val="107000"/>
                        </a:lnSpc>
                        <a:spcBef>
                          <a:spcPts val="0"/>
                        </a:spcBef>
                        <a:spcAft>
                          <a:spcPts val="0"/>
                        </a:spcAft>
                      </a:pPr>
                      <a:r>
                        <a:rPr lang="en-GB" sz="900" dirty="0">
                          <a:effectLst/>
                          <a:latin typeface="Arial" panose="020B0604020202020204" pitchFamily="34" charset="0"/>
                          <a:ea typeface="Times New Roman" panose="02020603050405020304" pitchFamily="18" charset="0"/>
                          <a:cs typeface="Arial" panose="020B0604020202020204" pitchFamily="34" charset="0"/>
                        </a:rPr>
                        <a:t>NOTE </a:t>
                      </a:r>
                      <a:r>
                        <a:rPr lang="en-GB" sz="900" dirty="0">
                          <a:effectLst/>
                          <a:latin typeface="Arial" panose="020B0604020202020204" pitchFamily="34" charset="0"/>
                          <a:ea typeface="PMingLiU" panose="02020500000000000000" pitchFamily="18" charset="-120"/>
                          <a:cs typeface="Arial" panose="020B0604020202020204" pitchFamily="34" charset="0"/>
                        </a:rPr>
                        <a:t>5</a:t>
                      </a:r>
                      <a:r>
                        <a:rPr lang="en-GB" sz="900" dirty="0">
                          <a:effectLst/>
                          <a:latin typeface="Arial" panose="020B0604020202020204" pitchFamily="34" charset="0"/>
                          <a:ea typeface="Times New Roman" panose="02020603050405020304" pitchFamily="18" charset="0"/>
                          <a:cs typeface="Arial" panose="020B0604020202020204" pitchFamily="34" charset="0"/>
                        </a:rPr>
                        <a:t>:	</a:t>
                      </a:r>
                      <a:r>
                        <a:rPr lang="en-GB" sz="900" baseline="30000" dirty="0">
                          <a:effectLst/>
                          <a:latin typeface="Arial" panose="020B0604020202020204" pitchFamily="34" charset="0"/>
                          <a:ea typeface="PMingLiU" panose="02020500000000000000" pitchFamily="18" charset="-120"/>
                          <a:cs typeface="Arial" panose="020B0604020202020204" pitchFamily="34" charset="0"/>
                        </a:rPr>
                        <a:t>5</a:t>
                      </a:r>
                      <a:r>
                        <a:rPr lang="en-GB" sz="900" dirty="0">
                          <a:effectLst/>
                          <a:latin typeface="Arial" panose="020B0604020202020204" pitchFamily="34" charset="0"/>
                          <a:ea typeface="Times New Roman" panose="02020603050405020304" pitchFamily="18" charset="0"/>
                          <a:cs typeface="Arial" panose="020B0604020202020204" pitchFamily="34" charset="0"/>
                        </a:rPr>
                        <a:t> refers to the UL resource blocks shall be located at </a:t>
                      </a:r>
                      <a:r>
                        <a:rPr lang="en-GB" sz="900" dirty="0" err="1">
                          <a:effectLst/>
                          <a:latin typeface="Arial" panose="020B0604020202020204" pitchFamily="34" charset="0"/>
                          <a:ea typeface="Times New Roman" panose="02020603050405020304" pitchFamily="18" charset="0"/>
                          <a:cs typeface="Arial" panose="020B0604020202020204" pitchFamily="34" charset="0"/>
                        </a:rPr>
                        <a:t>RB</a:t>
                      </a:r>
                      <a:r>
                        <a:rPr lang="en-GB" sz="900" baseline="-25000" dirty="0" err="1">
                          <a:effectLst/>
                          <a:latin typeface="Arial" panose="020B0604020202020204" pitchFamily="34" charset="0"/>
                          <a:ea typeface="Times New Roman" panose="02020603050405020304" pitchFamily="18" charset="0"/>
                          <a:cs typeface="Arial" panose="020B0604020202020204" pitchFamily="34" charset="0"/>
                        </a:rPr>
                        <a:t>start</a:t>
                      </a:r>
                      <a:r>
                        <a:rPr lang="en-GB" sz="900" dirty="0">
                          <a:effectLst/>
                          <a:latin typeface="Arial" panose="020B0604020202020204" pitchFamily="34" charset="0"/>
                          <a:ea typeface="Times New Roman" panose="02020603050405020304" pitchFamily="18" charset="0"/>
                          <a:cs typeface="Arial" panose="020B0604020202020204" pitchFamily="34" charset="0"/>
                        </a:rPr>
                        <a:t>=25.</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hangingPunct="0">
                        <a:lnSpc>
                          <a:spcPct val="107000"/>
                        </a:lnSpc>
                        <a:spcBef>
                          <a:spcPts val="0"/>
                        </a:spcBef>
                        <a:spcAft>
                          <a:spcPts val="0"/>
                        </a:spcAft>
                      </a:pPr>
                      <a:r>
                        <a:rPr lang="en-GB" sz="900" dirty="0">
                          <a:effectLst/>
                          <a:latin typeface="Arial" panose="020B0604020202020204" pitchFamily="34" charset="0"/>
                          <a:ea typeface="Times New Roman" panose="02020603050405020304" pitchFamily="18" charset="0"/>
                          <a:cs typeface="Arial" panose="020B0604020202020204" pitchFamily="34" charset="0"/>
                        </a:rPr>
                        <a:t>NOTE </a:t>
                      </a:r>
                      <a:r>
                        <a:rPr lang="en-GB" sz="900" dirty="0">
                          <a:effectLst/>
                          <a:latin typeface="Arial" panose="020B0604020202020204" pitchFamily="34" charset="0"/>
                          <a:ea typeface="PMingLiU" panose="02020500000000000000" pitchFamily="18" charset="-120"/>
                          <a:cs typeface="Arial" panose="020B0604020202020204" pitchFamily="34" charset="0"/>
                        </a:rPr>
                        <a:t>6</a:t>
                      </a:r>
                      <a:r>
                        <a:rPr lang="en-GB" sz="900" dirty="0">
                          <a:effectLst/>
                          <a:latin typeface="Arial" panose="020B0604020202020204" pitchFamily="34" charset="0"/>
                          <a:ea typeface="Times New Roman" panose="02020603050405020304" pitchFamily="18" charset="0"/>
                          <a:cs typeface="Arial" panose="020B0604020202020204" pitchFamily="34" charset="0"/>
                        </a:rPr>
                        <a:t>:	</a:t>
                      </a:r>
                      <a:r>
                        <a:rPr lang="en-GB" sz="900" baseline="30000" dirty="0">
                          <a:effectLst/>
                          <a:latin typeface="Arial" panose="020B0604020202020204" pitchFamily="34" charset="0"/>
                          <a:ea typeface="PMingLiU" panose="02020500000000000000" pitchFamily="18" charset="-120"/>
                          <a:cs typeface="Arial" panose="020B0604020202020204" pitchFamily="34" charset="0"/>
                        </a:rPr>
                        <a:t>6</a:t>
                      </a:r>
                      <a:r>
                        <a:rPr lang="en-GB" sz="900" dirty="0">
                          <a:effectLst/>
                          <a:latin typeface="Arial" panose="020B0604020202020204" pitchFamily="34" charset="0"/>
                          <a:ea typeface="Times New Roman" panose="02020603050405020304" pitchFamily="18" charset="0"/>
                          <a:cs typeface="Arial" panose="020B0604020202020204" pitchFamily="34" charset="0"/>
                        </a:rPr>
                        <a:t> refers to the UL resource blocks shall be located at </a:t>
                      </a:r>
                      <a:r>
                        <a:rPr lang="en-GB" sz="900" dirty="0" err="1">
                          <a:effectLst/>
                          <a:latin typeface="Arial" panose="020B0604020202020204" pitchFamily="34" charset="0"/>
                          <a:ea typeface="Times New Roman" panose="02020603050405020304" pitchFamily="18" charset="0"/>
                          <a:cs typeface="Arial" panose="020B0604020202020204" pitchFamily="34" charset="0"/>
                        </a:rPr>
                        <a:t>RB</a:t>
                      </a:r>
                      <a:r>
                        <a:rPr lang="en-GB" sz="900" baseline="-25000" dirty="0" err="1">
                          <a:effectLst/>
                          <a:latin typeface="Arial" panose="020B0604020202020204" pitchFamily="34" charset="0"/>
                          <a:ea typeface="Times New Roman" panose="02020603050405020304" pitchFamily="18" charset="0"/>
                          <a:cs typeface="Arial" panose="020B0604020202020204" pitchFamily="34" charset="0"/>
                        </a:rPr>
                        <a:t>start</a:t>
                      </a:r>
                      <a:r>
                        <a:rPr lang="en-GB" sz="900" dirty="0">
                          <a:effectLst/>
                          <a:latin typeface="Arial" panose="020B0604020202020204" pitchFamily="34" charset="0"/>
                          <a:ea typeface="Times New Roman" panose="02020603050405020304" pitchFamily="18" charset="0"/>
                          <a:cs typeface="Arial" panose="020B0604020202020204" pitchFamily="34" charset="0"/>
                        </a:rPr>
                        <a:t>=35.</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hangingPunct="0">
                        <a:lnSpc>
                          <a:spcPct val="107000"/>
                        </a:lnSpc>
                        <a:spcBef>
                          <a:spcPts val="0"/>
                        </a:spcBef>
                        <a:spcAft>
                          <a:spcPts val="0"/>
                        </a:spcAft>
                      </a:pPr>
                      <a:r>
                        <a:rPr lang="en-GB" sz="900" dirty="0">
                          <a:effectLst/>
                          <a:latin typeface="Arial" panose="020B0604020202020204" pitchFamily="34" charset="0"/>
                          <a:ea typeface="Times New Roman" panose="02020603050405020304" pitchFamily="18" charset="0"/>
                          <a:cs typeface="Arial" panose="020B0604020202020204" pitchFamily="34" charset="0"/>
                        </a:rPr>
                        <a:t>NOTE </a:t>
                      </a:r>
                      <a:r>
                        <a:rPr lang="en-GB" sz="900" dirty="0">
                          <a:effectLst/>
                          <a:latin typeface="Arial" panose="020B0604020202020204" pitchFamily="34" charset="0"/>
                          <a:ea typeface="PMingLiU" panose="02020500000000000000" pitchFamily="18" charset="-120"/>
                          <a:cs typeface="Arial" panose="020B0604020202020204" pitchFamily="34" charset="0"/>
                        </a:rPr>
                        <a:t>7</a:t>
                      </a:r>
                      <a:r>
                        <a:rPr lang="en-GB" sz="900" dirty="0">
                          <a:effectLst/>
                          <a:latin typeface="Arial" panose="020B0604020202020204" pitchFamily="34" charset="0"/>
                          <a:ea typeface="Times New Roman" panose="02020603050405020304" pitchFamily="18" charset="0"/>
                          <a:cs typeface="Arial" panose="020B0604020202020204" pitchFamily="34" charset="0"/>
                        </a:rPr>
                        <a:t>:	</a:t>
                      </a:r>
                      <a:r>
                        <a:rPr lang="en-GB" sz="900" baseline="30000" dirty="0">
                          <a:effectLst/>
                          <a:latin typeface="Arial" panose="020B0604020202020204" pitchFamily="34" charset="0"/>
                          <a:ea typeface="PMingLiU" panose="02020500000000000000" pitchFamily="18" charset="-120"/>
                          <a:cs typeface="Arial" panose="020B0604020202020204" pitchFamily="34" charset="0"/>
                        </a:rPr>
                        <a:t>7</a:t>
                      </a:r>
                      <a:r>
                        <a:rPr lang="en-GB" sz="900" dirty="0">
                          <a:effectLst/>
                          <a:latin typeface="Arial" panose="020B0604020202020204" pitchFamily="34" charset="0"/>
                          <a:ea typeface="Times New Roman" panose="02020603050405020304" pitchFamily="18" charset="0"/>
                          <a:cs typeface="Arial" panose="020B0604020202020204" pitchFamily="34" charset="0"/>
                        </a:rPr>
                        <a:t> refers to the UL resource blocks shall be located at </a:t>
                      </a:r>
                      <a:r>
                        <a:rPr lang="en-GB" sz="900" dirty="0" err="1">
                          <a:effectLst/>
                          <a:latin typeface="Arial" panose="020B0604020202020204" pitchFamily="34" charset="0"/>
                          <a:ea typeface="Times New Roman" panose="02020603050405020304" pitchFamily="18" charset="0"/>
                          <a:cs typeface="Arial" panose="020B0604020202020204" pitchFamily="34" charset="0"/>
                        </a:rPr>
                        <a:t>RB</a:t>
                      </a:r>
                      <a:r>
                        <a:rPr lang="en-GB" sz="900" baseline="-25000" dirty="0" err="1">
                          <a:effectLst/>
                          <a:latin typeface="Arial" panose="020B0604020202020204" pitchFamily="34" charset="0"/>
                          <a:ea typeface="Times New Roman" panose="02020603050405020304" pitchFamily="18" charset="0"/>
                          <a:cs typeface="Arial" panose="020B0604020202020204" pitchFamily="34" charset="0"/>
                        </a:rPr>
                        <a:t>start</a:t>
                      </a:r>
                      <a:r>
                        <a:rPr lang="en-GB" sz="900" dirty="0">
                          <a:effectLst/>
                          <a:latin typeface="Arial" panose="020B0604020202020204" pitchFamily="34" charset="0"/>
                          <a:ea typeface="Times New Roman" panose="02020603050405020304" pitchFamily="18" charset="0"/>
                          <a:cs typeface="Arial" panose="020B0604020202020204" pitchFamily="34" charset="0"/>
                        </a:rPr>
                        <a:t>=50.</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hangingPunct="0">
                        <a:lnSpc>
                          <a:spcPct val="107000"/>
                        </a:lnSpc>
                        <a:spcBef>
                          <a:spcPts val="0"/>
                        </a:spcBef>
                        <a:spcAft>
                          <a:spcPts val="0"/>
                        </a:spcAft>
                      </a:pPr>
                      <a:r>
                        <a:rPr lang="en-GB" sz="900" dirty="0">
                          <a:effectLst/>
                          <a:latin typeface="Arial" panose="020B0604020202020204" pitchFamily="34" charset="0"/>
                          <a:ea typeface="Times New Roman" panose="02020603050405020304" pitchFamily="18" charset="0"/>
                          <a:cs typeface="Arial" panose="020B0604020202020204" pitchFamily="34" charset="0"/>
                        </a:rPr>
                        <a:t>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29267115"/>
                  </a:ext>
                </a:extLst>
              </a:tr>
            </a:tbl>
          </a:graphicData>
        </a:graphic>
      </p:graphicFrame>
      <p:sp>
        <p:nvSpPr>
          <p:cNvPr id="5" name="Rectangle 1">
            <a:extLst>
              <a:ext uri="{FF2B5EF4-FFF2-40B4-BE49-F238E27FC236}">
                <a16:creationId xmlns:a16="http://schemas.microsoft.com/office/drawing/2014/main" id="{97105B81-0D9D-49EF-B4DB-8BF7A5F3BAA0}"/>
              </a:ext>
            </a:extLst>
          </p:cNvPr>
          <p:cNvSpPr>
            <a:spLocks noChangeArrowheads="1"/>
          </p:cNvSpPr>
          <p:nvPr/>
        </p:nvSpPr>
        <p:spPr bwMode="auto">
          <a:xfrm>
            <a:off x="2700338" y="217328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558613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6911</TotalTime>
  <Words>891</Words>
  <Application>Microsoft Office PowerPoint</Application>
  <PresentationFormat>Widescreen</PresentationFormat>
  <Paragraphs>178</Paragraphs>
  <Slides>6</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6</vt:i4>
      </vt:variant>
    </vt:vector>
  </HeadingPairs>
  <TitlesOfParts>
    <vt:vector size="17" baseType="lpstr">
      <vt:lpstr>PMingLiU</vt:lpstr>
      <vt:lpstr>SimSun</vt:lpstr>
      <vt:lpstr>Arial</vt:lpstr>
      <vt:lpstr>Calibre Regular</vt:lpstr>
      <vt:lpstr>Calibri</vt:lpstr>
      <vt:lpstr>Microsoft Sans Serif</vt:lpstr>
      <vt:lpstr>Qualcomm Office Regular</vt:lpstr>
      <vt:lpstr>Qualcomm Regular</vt:lpstr>
      <vt:lpstr>Times New Roman</vt:lpstr>
      <vt:lpstr>Qualcomm</vt:lpstr>
      <vt:lpstr>Qualcomm_Template_Standard</vt:lpstr>
      <vt:lpstr>EN-DC RX Requirements</vt:lpstr>
      <vt:lpstr>Outline</vt:lpstr>
      <vt:lpstr>General</vt:lpstr>
      <vt:lpstr>EN_DC Inter-band (2UL)</vt:lpstr>
      <vt:lpstr>EN_DC Intra-band Contiguous (2UL)</vt:lpstr>
      <vt:lpstr>EN_DC Intra-band non-Contiguous (2 UL)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NR TDD Performance with Low Latency</dc:title>
  <dc:creator>Valentin Gheorghiu</dc:creator>
  <cp:lastModifiedBy>Qualcomm User</cp:lastModifiedBy>
  <cp:revision>157</cp:revision>
  <dcterms:created xsi:type="dcterms:W3CDTF">2018-01-30T06:42:32Z</dcterms:created>
  <dcterms:modified xsi:type="dcterms:W3CDTF">2018-09-28T22:44:40Z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-1383775082</vt:i4>
  </property>
  <property fmtid="{D5CDD505-2E9C-101B-9397-08002B2CF9AE}" pid="4" name="_EmailSubject">
    <vt:lpwstr>meeting highlights</vt:lpwstr>
  </property>
  <property fmtid="{D5CDD505-2E9C-101B-9397-08002B2CF9AE}" pid="5" name="_AuthorEmail">
    <vt:lpwstr>vgheorgh@qti.qualcomm.com</vt:lpwstr>
  </property>
  <property fmtid="{D5CDD505-2E9C-101B-9397-08002B2CF9AE}" pid="6" name="_AuthorEmailDisplayName">
    <vt:lpwstr>Valentin Gheorghiu</vt:lpwstr>
  </property>
  <property fmtid="{D5CDD505-2E9C-101B-9397-08002B2CF9AE}" pid="7" name="_PreviousAdHocReviewCycleID">
    <vt:i4>-1763380183</vt:i4>
  </property>
</Properties>
</file>