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76" r:id="rId4"/>
    <p:sldId id="284" r:id="rId5"/>
    <p:sldId id="271" r:id="rId6"/>
    <p:sldId id="277" r:id="rId7"/>
    <p:sldId id="278" r:id="rId8"/>
    <p:sldId id="281" r:id="rId9"/>
    <p:sldId id="279" r:id="rId10"/>
    <p:sldId id="280" r:id="rId11"/>
    <p:sldId id="282" r:id="rId12"/>
    <p:sldId id="283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0" autoAdjust="0"/>
    <p:restoredTop sz="94660"/>
  </p:normalViewPr>
  <p:slideViewPr>
    <p:cSldViewPr>
      <p:cViewPr>
        <p:scale>
          <a:sx n="100" d="100"/>
          <a:sy n="100" d="100"/>
        </p:scale>
        <p:origin x="-55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29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2155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189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2018-08-24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ko-KR" sz="2800" dirty="0">
                <a:latin typeface="Arial" pitchFamily="34" charset="0"/>
                <a:cs typeface="Arial" pitchFamily="34" charset="0"/>
              </a:rPr>
              <a:t>WF on </a:t>
            </a: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demodulation performance </a:t>
            </a:r>
            <a:r>
              <a:rPr lang="en-US" altLang="ko-KR" sz="2800" dirty="0">
                <a:latin typeface="Arial" pitchFamily="34" charset="0"/>
                <a:cs typeface="Arial" pitchFamily="34" charset="0"/>
              </a:rPr>
              <a:t/>
            </a:r>
            <a:br>
              <a:rPr lang="en-US" altLang="ko-KR" sz="2800" dirty="0">
                <a:latin typeface="Arial" pitchFamily="34" charset="0"/>
                <a:cs typeface="Arial" pitchFamily="34" charset="0"/>
              </a:rPr>
            </a:br>
            <a:r>
              <a:rPr lang="en-US" altLang="ko-KR" sz="2800" dirty="0">
                <a:latin typeface="Arial" pitchFamily="34" charset="0"/>
                <a:cs typeface="Arial" pitchFamily="34" charset="0"/>
              </a:rPr>
              <a:t>for </a:t>
            </a: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eV2X </a:t>
            </a:r>
            <a:r>
              <a:rPr lang="en-US" altLang="ko-KR" sz="2800" dirty="0">
                <a:latin typeface="Arial" pitchFamily="34" charset="0"/>
                <a:cs typeface="Arial" pitchFamily="34" charset="0"/>
              </a:rPr>
              <a:t>UE</a:t>
            </a:r>
            <a:endParaRPr lang="ko-KR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sv-SE" b="1" dirty="0"/>
              <a:t>3GPP TSG-RAN WG4 Meeting #88	                                           </a:t>
            </a:r>
            <a:r>
              <a:rPr lang="en-US" altLang="zh-CN" b="1" dirty="0" smtClean="0"/>
              <a:t>Gothenburg</a:t>
            </a:r>
            <a:r>
              <a:rPr lang="en-US" altLang="zh-CN" b="1" dirty="0"/>
              <a:t>, Sweden, Aug 20 – 24th</a:t>
            </a:r>
            <a:r>
              <a:rPr lang="en-GB" altLang="zh-CN" b="1" dirty="0"/>
              <a:t>, 2018</a:t>
            </a:r>
            <a:endParaRPr lang="zh-CN" altLang="zh-CN" b="1" dirty="0"/>
          </a:p>
          <a:p>
            <a:pPr>
              <a:buNone/>
            </a:pPr>
            <a:r>
              <a:rPr lang="sv-SE" altLang="sv-SE" b="1" dirty="0"/>
              <a:t>Agenda Item: </a:t>
            </a:r>
            <a:r>
              <a:rPr lang="en-GB" altLang="sv-SE" b="1" dirty="0" smtClean="0"/>
              <a:t>6.3.5</a:t>
            </a:r>
            <a:endParaRPr lang="sv-SE" altLang="sv-SE" b="1" dirty="0"/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R4-1811696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CATT</a:t>
            </a:r>
            <a:endParaRPr lang="ko-KR" alt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Soft buffer test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Test #2: 3 CCs with 10MHz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CBW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buNone/>
            </a:pPr>
            <a:endParaRPr lang="zh-CN" altLang="zh-CN" sz="10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843808" y="1457586"/>
            <a:ext cx="4320480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</a:t>
            </a:r>
            <a:r>
              <a:rPr kumimoji="0" lang="en-GB" altLang="zh-CN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3</a:t>
            </a:r>
            <a:r>
              <a:rPr kumimoji="0" lang="en-GB" altLang="ko-K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Proposed simulation assumption</a:t>
            </a:r>
            <a:r>
              <a:rPr kumimoji="0" lang="en-GB" altLang="zh-CN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s</a:t>
            </a:r>
            <a:r>
              <a:rPr kumimoji="0" lang="en-GB" altLang="ko-K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for </a:t>
            </a:r>
            <a:r>
              <a:rPr kumimoji="0" lang="en-US" altLang="zh-CN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Test #2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062922"/>
              </p:ext>
            </p:extLst>
          </p:nvPr>
        </p:nvGraphicFramePr>
        <p:xfrm>
          <a:off x="1187623" y="1830387"/>
          <a:ext cx="6840762" cy="2240280"/>
        </p:xfrm>
        <a:graphic>
          <a:graphicData uri="http://schemas.openxmlformats.org/drawingml/2006/table">
            <a:tbl>
              <a:tblPr firstRow="1" firstCol="1" bandRow="1"/>
              <a:tblGrid>
                <a:gridCol w="1805861"/>
                <a:gridCol w="1805861"/>
                <a:gridCol w="1093200"/>
                <a:gridCol w="2135840"/>
              </a:tblGrid>
              <a:tr h="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Test/Simulation parameter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Unit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Proposals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Aggregated RX</a:t>
                      </a: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bandwidth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MHz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Propagation Condition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AWGN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8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UE #</a:t>
                      </a: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PSCCH+PSSCH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Timing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Frequency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Hz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Number of PSSCH transmissions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# of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regarding two retransmission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</a:t>
                      </a:r>
                      <a:endParaRPr lang="zh-CN" sz="1050" b="1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Allocated RB for PSCCH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kern="0" baseline="-250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PSSCH RMC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kern="0" baseline="-250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144PRBs </a:t>
                      </a: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with </a:t>
                      </a:r>
                      <a:r>
                        <a:rPr lang="en-US" sz="1050" kern="1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MCS[27](64QAM</a:t>
                      </a: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)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Antenna configuration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1x2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Performance metric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SNR</a:t>
                      </a:r>
                      <a:r>
                        <a:rPr lang="en-US" sz="1050" kern="0" baseline="-250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PSSCH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@ </a:t>
                      </a:r>
                      <a:r>
                        <a:rPr lang="en-US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5% 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614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PSCCH decoding capability test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Test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#1: For type 3 UE (X=15, Y=150)</a:t>
            </a: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buNone/>
            </a:pPr>
            <a:endParaRPr lang="zh-CN" altLang="zh-CN" sz="10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483768" y="1453738"/>
            <a:ext cx="4320480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</a:t>
            </a:r>
            <a:r>
              <a:rPr lang="en-GB" altLang="ko-KR" sz="1050" b="1" dirty="0">
                <a:latin typeface="Arial" pitchFamily="34" charset="0"/>
                <a:ea typeface="宋体" pitchFamily="2" charset="-122"/>
                <a:cs typeface="Arial" pitchFamily="34" charset="0"/>
              </a:rPr>
              <a:t>4</a:t>
            </a:r>
            <a:r>
              <a:rPr kumimoji="0" lang="en-GB" altLang="ko-K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Proposed simulation assumption</a:t>
            </a:r>
            <a:r>
              <a:rPr kumimoji="0" lang="en-GB" altLang="zh-CN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s</a:t>
            </a:r>
            <a:r>
              <a:rPr kumimoji="0" lang="en-GB" altLang="ko-K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for </a:t>
            </a:r>
            <a:r>
              <a:rPr kumimoji="0" lang="en-US" altLang="zh-CN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Test #1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344354"/>
              </p:ext>
            </p:extLst>
          </p:nvPr>
        </p:nvGraphicFramePr>
        <p:xfrm>
          <a:off x="1403648" y="1779662"/>
          <a:ext cx="6120680" cy="2411221"/>
        </p:xfrm>
        <a:graphic>
          <a:graphicData uri="http://schemas.openxmlformats.org/drawingml/2006/table">
            <a:tbl>
              <a:tblPr firstRow="1" firstCol="1" bandRow="1"/>
              <a:tblGrid>
                <a:gridCol w="1117100"/>
                <a:gridCol w="1021451"/>
                <a:gridCol w="1696092"/>
                <a:gridCol w="516202"/>
                <a:gridCol w="1769835"/>
              </a:tblGrid>
              <a:tr h="109486">
                <a:tc gridSpan="3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Test/Simulation parameter</a:t>
                      </a:r>
                      <a:endParaRPr lang="zh-CN" sz="105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Unit</a:t>
                      </a:r>
                      <a:endParaRPr lang="zh-CN" sz="105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Proposals</a:t>
                      </a:r>
                      <a:endParaRPr lang="zh-CN" sz="105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gridSpan="3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Aggregated RX</a:t>
                      </a:r>
                      <a:r>
                        <a:rPr lang="en-GB" altLang="zh-CN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bandwidth</a:t>
                      </a:r>
                      <a:endParaRPr lang="zh-CN" alt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MHz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altLang="zh-CN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3">
                <a:tc gridSpan="3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Propagation Condition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Static propagation condition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rowSpan="9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UE #j,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j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PSCCH+PSSCH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Timing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Frequency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Hz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0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Resource pool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Adjacenct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PSCCH-PSSCH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True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startRB-Subchannel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sizeSubchannel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RB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numSubchannel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Allocated RB for PSCCH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Antenna configuration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1x2 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gridSpan="4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Performance metric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SNR</a:t>
                      </a:r>
                      <a:r>
                        <a:rPr lang="en-US" sz="1050" kern="0" baseline="-250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PSCCH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@ 1% BLER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95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PSCCH decoding capability test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Test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#2: For type 4 UE (X=30, Y=204)</a:t>
            </a: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buNone/>
            </a:pPr>
            <a:endParaRPr lang="zh-CN" altLang="zh-CN" sz="10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55776" y="1453738"/>
            <a:ext cx="4320480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</a:t>
            </a:r>
            <a:r>
              <a:rPr lang="en-GB" altLang="ko-KR" sz="1050" b="1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5</a:t>
            </a:r>
            <a:r>
              <a:rPr kumimoji="0" lang="en-GB" altLang="ko-K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Proposed simulation assumption</a:t>
            </a:r>
            <a:r>
              <a:rPr kumimoji="0" lang="en-GB" altLang="zh-CN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s</a:t>
            </a:r>
            <a:r>
              <a:rPr kumimoji="0" lang="en-GB" altLang="ko-K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for </a:t>
            </a:r>
            <a:r>
              <a:rPr kumimoji="0" lang="en-US" altLang="zh-CN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Test #2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313088"/>
              </p:ext>
            </p:extLst>
          </p:nvPr>
        </p:nvGraphicFramePr>
        <p:xfrm>
          <a:off x="1331640" y="1779662"/>
          <a:ext cx="6336704" cy="2411221"/>
        </p:xfrm>
        <a:graphic>
          <a:graphicData uri="http://schemas.openxmlformats.org/drawingml/2006/table">
            <a:tbl>
              <a:tblPr firstRow="1" firstCol="1" bandRow="1"/>
              <a:tblGrid>
                <a:gridCol w="1103958"/>
                <a:gridCol w="1009434"/>
                <a:gridCol w="1775040"/>
                <a:gridCol w="504056"/>
                <a:gridCol w="1944216"/>
              </a:tblGrid>
              <a:tr h="109486">
                <a:tc gridSpan="3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Test/Simulation parameter</a:t>
                      </a:r>
                      <a:endParaRPr lang="zh-CN" sz="105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Unit</a:t>
                      </a:r>
                      <a:endParaRPr lang="zh-CN" sz="105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Proposals</a:t>
                      </a:r>
                      <a:endParaRPr lang="zh-CN" sz="105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gridSpan="3">
                  <a:txBody>
                    <a:bodyPr/>
                    <a:lstStyle/>
                    <a:p>
                      <a:pPr marL="0" marR="0" indent="0" algn="l" defTabSz="914400" rtl="0" eaLnBrk="1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Aggregated RX</a:t>
                      </a:r>
                      <a:r>
                        <a:rPr lang="en-GB" altLang="zh-CN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bandwidth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MHz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altLang="zh-CN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3">
                <a:tc gridSpan="3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Propagation Condition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Static propagation condition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rowSpan="9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UE #j,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j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29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PSCCH+PSSCH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Timing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Frequency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Hz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0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Resource pool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Adjacenct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PSCCH-PSSCH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True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startRB-Subchannel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sizeSubchannel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RB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altLang="zh-CN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numSubchannel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Allocated RB for PSCCH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Antenna configuration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1x2 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86">
                <a:tc gridSpan="4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Performance metric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SNR</a:t>
                      </a:r>
                      <a:r>
                        <a:rPr lang="en-US" sz="1050" kern="0" baseline="-250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PSCCH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@ 1% BLER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49269" marR="49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300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771550"/>
            <a:ext cx="8712968" cy="3960440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following agreements were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reached on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Tuesday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Main session in RAN4#88 meeting:</a:t>
            </a:r>
            <a:endParaRPr lang="en-US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Define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the following requirements for Rel-15 eV2X 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CA</a:t>
            </a: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Define PSSCH soft buffer test</a:t>
            </a:r>
            <a:endParaRPr lang="zh-CN" altLang="zh-CN" sz="1400" dirty="0">
              <a:latin typeface="Arial" pitchFamily="34" charset="0"/>
              <a:cs typeface="Arial" pitchFamily="34" charset="0"/>
            </a:endParaRP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PSCCH decoding capability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test</a:t>
            </a:r>
          </a:p>
          <a:p>
            <a:pPr lvl="3" algn="just"/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FFS how to define the tests</a:t>
            </a:r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Sustained downlink data rate test </a:t>
            </a:r>
            <a:endParaRPr lang="zh-CN" altLang="zh-CN" sz="1400" dirty="0"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Do not define UE performance requirements to verify transparent transmit diversity </a:t>
            </a:r>
            <a:endParaRPr lang="en-US" altLang="zh-CN" sz="1600" dirty="0" smtClean="0">
              <a:latin typeface="Arial" pitchFamily="34" charset="0"/>
              <a:cs typeface="Arial" pitchFamily="34" charset="0"/>
            </a:endParaRPr>
          </a:p>
          <a:p>
            <a:pPr marL="457200" lvl="1" indent="0" algn="just">
              <a:buNone/>
            </a:pPr>
            <a:r>
              <a:rPr lang="en-US" altLang="zh-CN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    scheme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feature. </a:t>
            </a:r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Do not define any UE performance requirements for Mode-3/Mode-4 pool sharing and Resource selection latency reduction features.</a:t>
            </a:r>
            <a:endParaRPr lang="en-US" altLang="ko-KR" sz="1600" dirty="0"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8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PSSCH enhancement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627534"/>
            <a:ext cx="8496944" cy="4248472"/>
          </a:xfrm>
        </p:spPr>
        <p:txBody>
          <a:bodyPr>
            <a:norm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64QAM is new modulation scheme supported by Rel-15 eV2X UE</a:t>
            </a: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Rate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matching and TBS scaling are introduced for Rel-15 eV2X 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PSCCH</a:t>
            </a:r>
          </a:p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Test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purpose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Verify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64QAM, rate matching and TBS scaling supported by Rel-15 eV2X</a:t>
            </a:r>
            <a:endParaRPr lang="en-US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eV2X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PSSCH enhancement performance requirement</a:t>
            </a:r>
            <a:endParaRPr lang="zh-CN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Define two additional PSSCH test cases with GNSS based synchronization: </a:t>
            </a:r>
          </a:p>
          <a:p>
            <a:pPr lvl="2" algn="just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20MHz, MCS[22], </a:t>
            </a:r>
            <a:r>
              <a:rPr lang="en-US" altLang="zh-C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EVA[180],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[8]RB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retransmission: 0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</a:p>
          <a:p>
            <a:pPr lvl="2" algn="just"/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PSSCH, 10MHz, MCS4, EVA2700, 3RB, retransmission: 1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zh-CN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zh-CN" altLang="zh-CN" sz="1600" dirty="0" smtClean="0"/>
          </a:p>
          <a:p>
            <a:pPr lvl="2"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2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Soft buffer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627534"/>
            <a:ext cx="8229600" cy="432048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ko-KR" sz="2000" dirty="0" smtClean="0">
                <a:latin typeface="Arial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SL-C-Rx Category 3 and 4 have been introduced for Rel-15 eV2X UE</a:t>
            </a: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Verify SL soft buffer management and the maximum number of bits per TTI supported by the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UE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carrier with 20 MHz CBW to verify SL-C-RX Category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CCs with 10MHz CBW to verify SL-C-RX Category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323279"/>
              </p:ext>
            </p:extLst>
          </p:nvPr>
        </p:nvGraphicFramePr>
        <p:xfrm>
          <a:off x="899592" y="1347614"/>
          <a:ext cx="7704855" cy="2184273"/>
        </p:xfrm>
        <a:graphic>
          <a:graphicData uri="http://schemas.openxmlformats.org/drawingml/2006/table">
            <a:tbl>
              <a:tblPr firstRow="1" firstCol="1" bandRow="1"/>
              <a:tblGrid>
                <a:gridCol w="1008112"/>
                <a:gridCol w="1440160"/>
                <a:gridCol w="1512168"/>
                <a:gridCol w="1008112"/>
                <a:gridCol w="273630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UE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Maximum number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of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SL-SCH transport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block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bits received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within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 TTI 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Maximum number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of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bits of a SL-SCH transport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block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received within a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TTI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Total number of soft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channel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bits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Comments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 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25456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25456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2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31704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31704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737280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20MHz aggregated BW 16QAM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 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48936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48936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995328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00" dirty="0" smtClean="0"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20MHz aggregated BW 64QAM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(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Applicable for 10MHz+10MHz and 20MHz)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 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24496 + 24496 + 24496 = 73488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48936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1492992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30MHz aggregated BW 64QAM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(Applicable for 10MHz+10MHz+10MHz and 10MHz+20MHz)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44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PSCCH decoding processing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>
                <a:latin typeface="Arial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New PSCCH decoding capability has been introduced for Rel-15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eV2X UE</a:t>
            </a:r>
          </a:p>
          <a:p>
            <a:pPr marL="0" lvl="0" indent="0" algn="just">
              <a:buNone/>
            </a:pPr>
            <a:endParaRPr lang="en-GB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buNone/>
            </a:pPr>
            <a:endParaRPr lang="en-GB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Test configuration</a:t>
            </a:r>
          </a:p>
          <a:p>
            <a:pPr lvl="1" algn="just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Verify PSCCH decoding capability both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X=15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X=30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according to UE capability</a:t>
            </a:r>
          </a:p>
          <a:p>
            <a:pPr lvl="2" algn="just"/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</a:t>
            </a:r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 X=15, Y=150</a:t>
            </a:r>
            <a:endParaRPr lang="en-US" altLang="ko-KR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</a:t>
            </a:r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 X=30</a:t>
            </a:r>
            <a:r>
              <a:rPr lang="en-US" altLang="ko-KR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Y=204</a:t>
            </a:r>
          </a:p>
          <a:p>
            <a:pPr lvl="3" algn="just"/>
            <a:r>
              <a:rPr lang="en-US" altLang="ko-K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US" altLang="ko-KR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consider PSSCH overlapping test </a:t>
            </a:r>
            <a:r>
              <a:rPr lang="en-US" altLang="ko-K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configuration</a:t>
            </a:r>
          </a:p>
          <a:p>
            <a:pPr lvl="3" algn="just"/>
            <a:r>
              <a:rPr lang="en-US" altLang="zh-CN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verifying X as baseline</a:t>
            </a:r>
          </a:p>
          <a:p>
            <a:pPr lvl="2" algn="just">
              <a:buNone/>
            </a:pPr>
            <a:endParaRPr lang="zh-CN" altLang="zh-CN" sz="14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288478"/>
              </p:ext>
            </p:extLst>
          </p:nvPr>
        </p:nvGraphicFramePr>
        <p:xfrm>
          <a:off x="1245453" y="1491630"/>
          <a:ext cx="6422891" cy="648076"/>
        </p:xfrm>
        <a:graphic>
          <a:graphicData uri="http://schemas.openxmlformats.org/drawingml/2006/table">
            <a:tbl>
              <a:tblPr firstRow="1" firstCol="1" bandRow="1"/>
              <a:tblGrid>
                <a:gridCol w="2098930"/>
                <a:gridCol w="2161636"/>
                <a:gridCol w="2162325"/>
              </a:tblGrid>
              <a:tr h="21602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Aggregated RX BW by UE, MHz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V2X High Reception Capability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V2X Default Reception Capability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10, 20 (Rel.14, Rel.15)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 PSCCHs and 136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 PSCCHs and 100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 (Rel.15)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 PSCCHs and 204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 PSCCHs and 150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180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SDR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for performance requirement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Combining legacy WAN SDR test and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eV2X soft buffer test (PSSCH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decoding processing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test)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to verify the concurrent WAN and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eV2X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communication operation, the test purpose is: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The WAN reception in not impacted when PC5-based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eV2X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is concurrent with WAN operation and the PC5-based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eV2X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reception is not impacted by WAN reception either.  </a:t>
            </a:r>
          </a:p>
          <a:p>
            <a:pPr lvl="2" algn="just">
              <a:buNone/>
            </a:pPr>
            <a:endParaRPr lang="zh-CN" altLang="zh-CN" sz="14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37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Single-link PSSCH test</a:t>
            </a: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Evaluation cases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PSSCH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, 20MHz, MCS[22],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EVA[180], 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[8]RB, retransmission: 0 time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PSSCH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, 10MHz, MCS4, EVA2700, 3RB, retransmission: 1 time</a:t>
            </a:r>
          </a:p>
          <a:p>
            <a:pPr lvl="3" algn="just"/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Time interval between initial transmission and retransmission equals to 8ms </a:t>
            </a:r>
            <a:endParaRPr lang="en-US" altLang="zh-CN" sz="1200" dirty="0"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altLang="zh-CN" sz="1600" dirty="0" smtClean="0"/>
              <a:t>CFO </a:t>
            </a:r>
            <a:r>
              <a:rPr lang="en-US" altLang="zh-CN" sz="1600" dirty="0"/>
              <a:t>and  Doppler shift </a:t>
            </a:r>
            <a:r>
              <a:rPr lang="en-US" altLang="zh-CN" sz="1600" dirty="0" smtClean="0"/>
              <a:t>algorithms: </a:t>
            </a:r>
            <a:r>
              <a:rPr lang="en-US" altLang="zh-CN" sz="1600" dirty="0"/>
              <a:t>“single-DMRS” estimation </a:t>
            </a:r>
          </a:p>
          <a:p>
            <a:pPr lvl="1" algn="just"/>
            <a:r>
              <a:rPr lang="en-US" altLang="zh-CN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Channel estimation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linear 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interpolation in time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domain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frequency domain MMSE equalization </a:t>
            </a:r>
          </a:p>
          <a:p>
            <a:pPr lvl="1" algn="just"/>
            <a:r>
              <a:rPr lang="en-US" altLang="zh-CN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PSSCH frequency offset estimation</a:t>
            </a: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PSSCH DMRS</a:t>
            </a:r>
          </a:p>
          <a:p>
            <a:pPr lvl="1" algn="just"/>
            <a:r>
              <a:rPr lang="en-US" altLang="zh-CN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Adjacent </a:t>
            </a:r>
            <a:r>
              <a:rPr lang="en-US" altLang="zh-CN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RBs are allocated for SA and its associated PSSCH transmission in the </a:t>
            </a:r>
            <a:endParaRPr lang="en-US" altLang="zh-CN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just">
              <a:buNone/>
            </a:pPr>
            <a:r>
              <a:rPr lang="en-US" altLang="zh-CN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same </a:t>
            </a:r>
            <a:r>
              <a:rPr lang="en-US" altLang="zh-CN" sz="16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subframe</a:t>
            </a:r>
            <a:endParaRPr lang="en-US" altLang="zh-CN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just">
              <a:buNone/>
            </a:pPr>
            <a:r>
              <a:rPr lang="en-US" altLang="zh-CN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Note: The above assumptions have been used in Rel-14 V2X.  </a:t>
            </a:r>
            <a:endParaRPr lang="en-US" altLang="zh-CN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914400" lvl="2" indent="0" algn="just">
              <a:buNone/>
            </a:pPr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62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Single-link PSSCH test</a:t>
            </a:r>
          </a:p>
          <a:p>
            <a:pPr marL="0" indent="0" algn="just">
              <a:buNone/>
            </a:pPr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pPr lvl="1" algn="just"/>
            <a:endParaRPr lang="zh-CN" altLang="zh-CN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105009"/>
              </p:ext>
            </p:extLst>
          </p:nvPr>
        </p:nvGraphicFramePr>
        <p:xfrm>
          <a:off x="1763688" y="1707650"/>
          <a:ext cx="5040560" cy="2304260"/>
        </p:xfrm>
        <a:graphic>
          <a:graphicData uri="http://schemas.openxmlformats.org/drawingml/2006/table">
            <a:tbl>
              <a:tblPr firstRow="1" firstCol="1" bandRow="1"/>
              <a:tblGrid>
                <a:gridCol w="2117165"/>
                <a:gridCol w="676479"/>
                <a:gridCol w="2246916"/>
              </a:tblGrid>
              <a:tr h="230426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Parameters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Unit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Values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Bandwidth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MHz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10/20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RB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3, 8 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MCS4,</a:t>
                      </a:r>
                      <a:r>
                        <a:rPr lang="en-GB" sz="1050" kern="0" baseline="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MCS[22]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Time offset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+24Ts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Frequency offset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Hz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+1200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Propagation condition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EVA[180]/2700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Antenna configuration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1x2 Low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Soft combining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Synchronization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GNSS or GNSS-equivalent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83768" y="1381730"/>
            <a:ext cx="35283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Arial" pitchFamily="34" charset="0"/>
                <a:cs typeface="Arial" pitchFamily="34" charset="0"/>
              </a:rPr>
              <a:t>Table 1 Proposed simulation assumptions for PSSCH</a:t>
            </a:r>
            <a:endParaRPr lang="zh-CN" altLang="en-US" sz="105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8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Soft buffer test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Test #1: single carrier with 20 MHz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CBW</a:t>
            </a:r>
          </a:p>
          <a:p>
            <a:pPr marL="0" indent="0"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buNone/>
            </a:pPr>
            <a:endParaRPr lang="zh-CN" altLang="zh-CN" sz="10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699792" y="1385578"/>
            <a:ext cx="4320480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Table </a:t>
            </a:r>
            <a:r>
              <a:rPr kumimoji="0" lang="en-GB" altLang="zh-CN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2</a:t>
            </a:r>
            <a:r>
              <a:rPr kumimoji="0" lang="en-GB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Proposed simulation assumption</a:t>
            </a:r>
            <a:r>
              <a:rPr kumimoji="0" lang="en-GB" altLang="zh-CN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s</a:t>
            </a:r>
            <a:r>
              <a:rPr kumimoji="0" lang="en-GB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for </a:t>
            </a:r>
            <a:r>
              <a:rPr kumimoji="0" lang="en-US" altLang="zh-CN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Test #1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080501"/>
              </p:ext>
            </p:extLst>
          </p:nvPr>
        </p:nvGraphicFramePr>
        <p:xfrm>
          <a:off x="1043608" y="1659642"/>
          <a:ext cx="6818715" cy="2352268"/>
        </p:xfrm>
        <a:graphic>
          <a:graphicData uri="http://schemas.openxmlformats.org/drawingml/2006/table">
            <a:tbl>
              <a:tblPr firstRow="1" firstCol="1" bandRow="1"/>
              <a:tblGrid>
                <a:gridCol w="1656184"/>
                <a:gridCol w="1910156"/>
                <a:gridCol w="876110"/>
                <a:gridCol w="2376265"/>
              </a:tblGrid>
              <a:tr h="16459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Test/Simulation parameter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Unit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Proposals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Channel bandwidth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MHz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gridSpan="2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Propagation Condition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AWGN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rowSpan="8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UE #</a:t>
                      </a:r>
                      <a:r>
                        <a:rPr lang="en-US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u="sng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&lt;</a:t>
                      </a: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Sidelink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PSCCH+PSSCH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Timing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Ts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Frequency offset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Hz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Number of PSSCH transmissions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1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# of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regarding two </a:t>
                      </a:r>
                      <a:endParaRPr lang="en-GB" sz="1050" kern="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retransmission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</a:t>
                      </a:r>
                      <a:endParaRPr lang="zh-CN" sz="1050" b="1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Allocated RB for PSCCH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kern="0" baseline="-250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PSSCH RMC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i</a:t>
                      </a:r>
                      <a:r>
                        <a:rPr lang="en-GB" sz="1050" kern="0" baseline="-2500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th</a:t>
                      </a: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0" dirty="0" err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subframe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96 PRBs with </a:t>
                      </a:r>
                      <a:r>
                        <a:rPr lang="en-US" sz="1050" kern="1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MCS[27](64QAM</a:t>
                      </a:r>
                      <a:r>
                        <a:rPr lang="en-US" sz="1050" kern="1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)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Antenna configuration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1x2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008">
                <a:tc gridSpan="3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Performance metric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SNR</a:t>
                      </a:r>
                      <a:r>
                        <a:rPr lang="en-US" sz="1050" kern="0" baseline="-250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PSSCH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US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@</a:t>
                      </a:r>
                      <a:r>
                        <a:rPr lang="en-US" sz="1050" strike="noStrike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5</a:t>
                      </a:r>
                      <a:r>
                        <a:rPr lang="en-US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% 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BLER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394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8399</TotalTime>
  <Words>1015</Words>
  <Application>Microsoft Office PowerPoint</Application>
  <PresentationFormat>全屏显示(16:9)</PresentationFormat>
  <Paragraphs>330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테마</vt:lpstr>
      <vt:lpstr>WF on demodulation performance  for eV2X UE</vt:lpstr>
      <vt:lpstr>Agreements</vt:lpstr>
      <vt:lpstr>PSSCH enhancement</vt:lpstr>
      <vt:lpstr>Soft buffer test</vt:lpstr>
      <vt:lpstr>PSCCH decoding processing test</vt:lpstr>
      <vt:lpstr>SDR test</vt:lpstr>
      <vt:lpstr>Simulation assumptions</vt:lpstr>
      <vt:lpstr>Simulation assumptions</vt:lpstr>
      <vt:lpstr>Simulation assumptions</vt:lpstr>
      <vt:lpstr>Simulation assumptions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CTPClassification=CTP_PUBLIC:VisualMarkings=, CTPClassification=CTP_NT</cp:keywords>
  <cp:lastModifiedBy>Linyan Jiang</cp:lastModifiedBy>
  <cp:revision>404</cp:revision>
  <dcterms:created xsi:type="dcterms:W3CDTF">2016-09-05T04:21:23Z</dcterms:created>
  <dcterms:modified xsi:type="dcterms:W3CDTF">2018-08-24T07:08:26Z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2018-08-23 22:15:35Z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(2)lcSeR1DkuOghv4umYQos6jcqQyVFJK83VsJc/aLlsFV/iG19fY0nXGo6d950XF5MoVXieU/y
QSmdOeBwnj5VxOuXaI0gtd035qzRp46ppwHz7bwEUYOFRBPmxeIkrzoDZeFW/+ZJNkJW9gFo
RT9nSi8URf1eKth+xAtc71RwHbodd4EYHxR0dVPNhYumqOYmeTkvGQNdNy1/515EHBbavrSp
lwQNvKZ0zLEjss+qcO</vt:lpwstr>
  </property>
  <property fmtid="{D5CDD505-2E9C-101B-9397-08002B2CF9AE}" pid="10" name="_2015_ms_pID_7253431">
    <vt:lpwstr>wCB3sNmiVRKfBKLG8kgXXPsNmpSuIfTJCtBtR3cICXQJE2hmqeu0SX
WlbQjPZi9XfvMPmE8Vab50nRXm3mOh5WZqfWuoWjaYqeKzOugPaIRKdDv0sZgDKY3aoOc+r9
Vkrnb1QKkg0kmMdAoIHjcwhJgSWg4saCFw2vQonr/+nbjMA7mZFMlXvXV5Kd02gxwMQ=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1491516119</vt:lpwstr>
  </property>
</Properties>
</file>