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8"/>
  </p:notesMasterIdLst>
  <p:sldIdLst>
    <p:sldId id="256" r:id="rId2"/>
    <p:sldId id="320" r:id="rId3"/>
    <p:sldId id="317" r:id="rId4"/>
    <p:sldId id="313" r:id="rId5"/>
    <p:sldId id="318" r:id="rId6"/>
    <p:sldId id="314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 varScale="1">
        <p:scale>
          <a:sx n="70" d="100"/>
          <a:sy n="70" d="100"/>
        </p:scale>
        <p:origin x="151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8/24/2018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2314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8595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6726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3962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demodulation and CSI requirements for high capacity stationary wireless link and 1024QAM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>
                <a:solidFill>
                  <a:schemeClr val="tx1"/>
                </a:solidFill>
              </a:rPr>
              <a:t>HiSilicon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88 </a:t>
            </a:r>
            <a:r>
              <a:rPr lang="en-US" altLang="sv-SE" sz="2000" b="1" dirty="0"/>
              <a:t>		                                           </a:t>
            </a:r>
            <a:r>
              <a:rPr lang="en-US" altLang="sv-SE" sz="2000" b="1" dirty="0" smtClean="0"/>
              <a:t>R4-1811378</a:t>
            </a:r>
            <a:endParaRPr lang="en-US" altLang="sv-SE" sz="2000" b="1" dirty="0"/>
          </a:p>
          <a:p>
            <a:pPr>
              <a:buNone/>
            </a:pPr>
            <a:r>
              <a:rPr lang="en-US" altLang="zh-CN" sz="2000" b="1" dirty="0" smtClean="0"/>
              <a:t>Gothenburg, Sweden, August 20 </a:t>
            </a:r>
            <a:r>
              <a:rPr lang="en-US" altLang="zh-CN" sz="2000" b="1" dirty="0"/>
              <a:t>– </a:t>
            </a:r>
            <a:r>
              <a:rPr lang="en-US" altLang="zh-CN" sz="2000" b="1" dirty="0" smtClean="0"/>
              <a:t>24</a:t>
            </a:r>
            <a:r>
              <a:rPr lang="en-GB" altLang="zh-CN" sz="2000" b="1" dirty="0" smtClean="0"/>
              <a:t>, </a:t>
            </a:r>
            <a:r>
              <a:rPr lang="en-GB" altLang="zh-CN" sz="2000" b="1" dirty="0"/>
              <a:t>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 smtClean="0"/>
              <a:t>6.6.4</a:t>
            </a:r>
            <a:endParaRPr lang="sv-SE" altLang="sv-SE" sz="20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Demodulation requirements under fading conditions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971611"/>
              </p:ext>
            </p:extLst>
          </p:nvPr>
        </p:nvGraphicFramePr>
        <p:xfrm>
          <a:off x="2051720" y="2420888"/>
          <a:ext cx="518457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Parameters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Value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Bandwidth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10MHz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Channel</a:t>
                      </a:r>
                      <a:r>
                        <a:rPr lang="en-US" altLang="zh-CN" sz="1200" baseline="0" dirty="0"/>
                        <a:t> model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EPA5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CFI (OFDM</a:t>
                      </a:r>
                      <a:r>
                        <a:rPr lang="en-US" altLang="zh-CN" sz="1200" baseline="0" dirty="0"/>
                        <a:t> symbol for control channel)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Duplex mode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FDD, TDD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19872" y="2060848"/>
            <a:ext cx="2310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1: common parameters</a:t>
            </a:r>
            <a:endParaRPr lang="zh-CN" altLang="en-US" sz="14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597666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For 1024QAM demodulation requirements, the</a:t>
            </a:r>
            <a:r>
              <a:rPr lang="en-US" altLang="ko-KR" sz="2000" dirty="0"/>
              <a:t> </a:t>
            </a:r>
            <a:r>
              <a:rPr lang="en-US" altLang="ko-KR" sz="2000" dirty="0">
                <a:solidFill>
                  <a:prstClr val="black"/>
                </a:solidFill>
              </a:rPr>
              <a:t>test cases given in Table 2 with the common parameters given in Table 1 are identified</a:t>
            </a:r>
          </a:p>
        </p:txBody>
      </p:sp>
    </p:spTree>
    <p:extLst>
      <p:ext uri="{BB962C8B-B14F-4D97-AF65-F5344CB8AC3E}">
        <p14:creationId xmlns:p14="http://schemas.microsoft.com/office/powerpoint/2010/main" val="2135594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Demodulation requirements under fading conditions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79712" y="1686351"/>
            <a:ext cx="4947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2: Test cases for demodulation tests under fading conditions</a:t>
            </a:r>
            <a:endParaRPr lang="zh-CN" altLang="en-US" sz="14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345313"/>
              </p:ext>
            </p:extLst>
          </p:nvPr>
        </p:nvGraphicFramePr>
        <p:xfrm>
          <a:off x="755576" y="1994128"/>
          <a:ext cx="7560841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1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30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80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811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6708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9457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No.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PMI feedback (pre-coding)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MIMO</a:t>
                      </a:r>
                      <a:r>
                        <a:rPr lang="en-US" altLang="zh-CN" sz="1400" baseline="0" dirty="0"/>
                        <a:t> layer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Antenna</a:t>
                      </a:r>
                      <a:r>
                        <a:rPr lang="en-US" altLang="zh-CN" sz="1400" baseline="0" dirty="0"/>
                        <a:t> </a:t>
                      </a:r>
                      <a:r>
                        <a:rPr lang="en-US" altLang="zh-CN" sz="1400" baseline="0" dirty="0" err="1"/>
                        <a:t>config</a:t>
                      </a:r>
                      <a:r>
                        <a:rPr lang="en-US" altLang="zh-CN" sz="1400" baseline="0" dirty="0"/>
                        <a:t>.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TM4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 Feedback (PUSCH 3-1, Reporting interval =1)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aseline="0" dirty="0"/>
                        <a:t>1-layer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MCS#23 (with 52752 bits)</a:t>
                      </a:r>
                    </a:p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4x2 Low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TM4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 feedback (PUSCH 3-1, Reporting interval =1)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aseline="0" dirty="0"/>
                        <a:t>2-layer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MCS#23 (with 52752 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4x4 Low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TM9 (Note 1)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Per-PRG Random </a:t>
                      </a:r>
                      <a:r>
                        <a:rPr lang="en-US" altLang="zh-CN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Precoder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1-layer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MCS#23 (with 52752 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4x2 Low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941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TM9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 feedback</a:t>
                      </a:r>
                      <a:endParaRPr lang="zh-CN" altLang="en-US" sz="1400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2-layer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MCS#23 (with 52752 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4x4 Low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597666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/>
              <a:t>For 1024QAM demodulation requirements, the candidate test cases given in </a:t>
            </a:r>
            <a:r>
              <a:rPr lang="en-US" altLang="ko-KR" sz="2000" dirty="0" smtClean="0"/>
              <a:t>Table </a:t>
            </a:r>
            <a:r>
              <a:rPr lang="en-US" altLang="ko-KR" sz="2000" dirty="0"/>
              <a:t>2 with the common parameters given in Table 1 are identified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95536" y="5517232"/>
            <a:ext cx="8291513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>
                <a:solidFill>
                  <a:prstClr val="black"/>
                </a:solidFill>
              </a:rPr>
              <a:t>Companies are encouraged to provide the </a:t>
            </a:r>
            <a:r>
              <a:rPr lang="en-US" altLang="ko-KR" sz="2000" dirty="0" smtClean="0">
                <a:solidFill>
                  <a:prstClr val="black"/>
                </a:solidFill>
              </a:rPr>
              <a:t>simulation results with impairments</a:t>
            </a:r>
            <a:r>
              <a:rPr lang="en-US" altLang="ko-KR" sz="2000" dirty="0" smtClean="0">
                <a:solidFill>
                  <a:prstClr val="black"/>
                </a:solidFill>
              </a:rPr>
              <a:t> </a:t>
            </a:r>
            <a:r>
              <a:rPr lang="en-US" altLang="ko-KR" sz="2000" dirty="0" smtClean="0">
                <a:solidFill>
                  <a:prstClr val="black"/>
                </a:solidFill>
              </a:rPr>
              <a:t>for 1024QAM DL FDD and TDD demodulation fading tests</a:t>
            </a:r>
            <a:endParaRPr lang="en-US" altLang="ko-KR" sz="1600" dirty="0"/>
          </a:p>
        </p:txBody>
      </p:sp>
      <p:sp>
        <p:nvSpPr>
          <p:cNvPr id="2" name="文本框 1"/>
          <p:cNvSpPr txBox="1"/>
          <p:nvPr/>
        </p:nvSpPr>
        <p:spPr>
          <a:xfrm>
            <a:off x="899592" y="5011648"/>
            <a:ext cx="7416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Note 1: For TM9, configure 4Tx with 2 CRS ports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81917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SDR test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26243" y="764704"/>
            <a:ext cx="8291513" cy="5976664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altLang="ko-KR" sz="2000" dirty="0">
                <a:solidFill>
                  <a:prstClr val="black"/>
                </a:solidFill>
              </a:rPr>
              <a:t>Test parameters:</a:t>
            </a:r>
            <a:r>
              <a:rPr lang="en-US" sz="1600" dirty="0"/>
              <a:t> </a:t>
            </a:r>
            <a:endParaRPr lang="en-US" altLang="ko-KR" sz="1600" dirty="0"/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Transmission mode: TM3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Bandwidth: 10MHz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Antenna configuration: </a:t>
            </a:r>
            <a:r>
              <a:rPr lang="en-US" altLang="ko-KR" sz="2000" dirty="0"/>
              <a:t>2</a:t>
            </a:r>
            <a:r>
              <a:rPr lang="en-GB" altLang="zh-CN" sz="2000" dirty="0"/>
              <a:t> x 2 for 2-layer transmission per CC, and </a:t>
            </a:r>
            <a:r>
              <a:rPr lang="en-US" altLang="zh-CN" sz="2000" dirty="0"/>
              <a:t>4</a:t>
            </a:r>
            <a:r>
              <a:rPr lang="en-GB" altLang="zh-CN" sz="2000" dirty="0"/>
              <a:t> x 4 for 4-layer transmission per CC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altLang="ko-KR" sz="2000" dirty="0" smtClean="0"/>
              <a:t>MCS </a:t>
            </a:r>
            <a:r>
              <a:rPr lang="en-GB" altLang="ko-KR" sz="2000" dirty="0" smtClean="0"/>
              <a:t>24 </a:t>
            </a:r>
            <a:r>
              <a:rPr lang="en-GB" altLang="ko-KR" sz="2000" dirty="0"/>
              <a:t>for 2 x 2 2-layer transmission per CC, </a:t>
            </a:r>
            <a:r>
              <a:rPr lang="en-GB" altLang="ko-KR" sz="2000" dirty="0" smtClean="0"/>
              <a:t>and MCS 24 for </a:t>
            </a:r>
            <a:r>
              <a:rPr lang="en-GB" altLang="ko-KR" sz="2000" dirty="0"/>
              <a:t>4 x 4 4-layer transmission per CC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CFI = 1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Tx EVM: 2% </a:t>
            </a:r>
          </a:p>
        </p:txBody>
      </p:sp>
    </p:spTree>
    <p:extLst>
      <p:ext uri="{BB962C8B-B14F-4D97-AF65-F5344CB8AC3E}">
        <p14:creationId xmlns:p14="http://schemas.microsoft.com/office/powerpoint/2010/main" val="110190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CQI </a:t>
            </a:r>
            <a:r>
              <a:rPr lang="en-US" altLang="sv-SE" sz="2800" dirty="0" smtClean="0"/>
              <a:t>reporting test (For information)</a:t>
            </a:r>
            <a:endParaRPr lang="en-US" altLang="sv-SE" sz="28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26243" y="764704"/>
            <a:ext cx="8291513" cy="1872208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US" altLang="zh-CN" sz="2000" dirty="0">
                <a:solidFill>
                  <a:prstClr val="black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Definition test: </a:t>
            </a:r>
          </a:p>
          <a:p>
            <a:pPr marL="285750" lvl="0" indent="-285750">
              <a:spcBef>
                <a:spcPct val="0"/>
              </a:spcBef>
              <a:buFontTx/>
              <a:buChar char="-"/>
            </a:pPr>
            <a:r>
              <a:rPr lang="en-GB" altLang="zh-CN" sz="1800" dirty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Minimum requirement PUCCH 1-0 (Cell-Specific Reference Symbols): CRS based TM single </a:t>
            </a:r>
            <a:r>
              <a:rPr lang="en-GB" altLang="zh-CN" sz="1800" dirty="0" err="1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codeword</a:t>
            </a:r>
            <a:r>
              <a:rPr lang="en-GB" altLang="zh-CN" sz="1800" dirty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 with TM1 under static channel in Annex B.1</a:t>
            </a:r>
          </a:p>
          <a:p>
            <a:pPr lvl="1">
              <a:spcBef>
                <a:spcPct val="0"/>
              </a:spcBef>
              <a:buFontTx/>
              <a:buChar char="-"/>
            </a:pPr>
            <a:r>
              <a:rPr lang="en-GB" altLang="zh-CN" sz="1800" dirty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Bandwidth:</a:t>
            </a:r>
          </a:p>
          <a:p>
            <a:pPr marL="1200150" lvl="2" indent="-285750">
              <a:spcBef>
                <a:spcPct val="0"/>
              </a:spcBef>
              <a:buFontTx/>
              <a:buChar char="-"/>
            </a:pPr>
            <a:r>
              <a:rPr lang="en-GB" altLang="zh-CN" sz="1800" dirty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FDD: 10MHz</a:t>
            </a:r>
          </a:p>
          <a:p>
            <a:pPr marL="1200150" lvl="2" indent="-285750">
              <a:spcBef>
                <a:spcPct val="0"/>
              </a:spcBef>
              <a:buFontTx/>
              <a:buChar char="-"/>
            </a:pPr>
            <a:r>
              <a:rPr lang="en-GB" altLang="zh-CN" sz="1800" dirty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TDD: </a:t>
            </a:r>
            <a:r>
              <a:rPr lang="en-GB" altLang="zh-CN" sz="1800" dirty="0" smtClean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20MHz</a:t>
            </a:r>
            <a:endParaRPr lang="en-US" altLang="zh-CN" sz="1800" dirty="0">
              <a:solidFill>
                <a:prstClr val="black"/>
              </a:solidFill>
              <a:latin typeface="Calibri" pitchFamily="34" charset="0"/>
              <a:cs typeface="Arial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01764"/>
              </p:ext>
            </p:extLst>
          </p:nvPr>
        </p:nvGraphicFramePr>
        <p:xfrm>
          <a:off x="395541" y="3212976"/>
          <a:ext cx="8424931" cy="3096344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894731"/>
                <a:gridCol w="500688"/>
                <a:gridCol w="830563"/>
                <a:gridCol w="533223"/>
                <a:gridCol w="285591"/>
                <a:gridCol w="255767"/>
                <a:gridCol w="256669"/>
                <a:gridCol w="255767"/>
                <a:gridCol w="256669"/>
                <a:gridCol w="255767"/>
                <a:gridCol w="384102"/>
                <a:gridCol w="385005"/>
                <a:gridCol w="384102"/>
                <a:gridCol w="384102"/>
                <a:gridCol w="384102"/>
                <a:gridCol w="385005"/>
                <a:gridCol w="384102"/>
                <a:gridCol w="384102"/>
                <a:gridCol w="384102"/>
                <a:gridCol w="640772"/>
              </a:tblGrid>
              <a:tr h="30778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CQI Index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14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Notes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2336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Target Spectral Efficiency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OOR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0.1523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0.3770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0.8770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1.4766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2.4063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3.3223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3.9023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4.5234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5.1152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5.5547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6.2266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6.9141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7.4063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8.3321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9.2578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61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MCS Scheme</a:t>
                      </a:r>
                      <a:endParaRPr lang="zh-CN" sz="16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PRB</a:t>
                      </a:r>
                      <a:endParaRPr lang="zh-CN" sz="16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Available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RE-s</a:t>
                      </a:r>
                      <a:endParaRPr lang="zh-CN" sz="16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1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Imcs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7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MCS.x1A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6300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DTX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17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19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22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25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07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MCS.x2A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12600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DTX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17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19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22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23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25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787936">
                <a:tc gridSpan="20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	Mapping between </a:t>
                      </a:r>
                      <a:r>
                        <a:rPr lang="en-GB" sz="1200" dirty="0" err="1">
                          <a:effectLst/>
                        </a:rPr>
                        <a:t>Imcs</a:t>
                      </a:r>
                      <a:r>
                        <a:rPr lang="en-GB" sz="1200" dirty="0">
                          <a:effectLst/>
                        </a:rPr>
                        <a:t> and CQI Index according to Tables 7.1.7.1-1A, 7.1.7.2.1-1 and 7.2.3-2 in TS 36.213 [6].</a:t>
                      </a:r>
                      <a:endParaRPr lang="zh-CN" sz="14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2:	3 symbols allocated to PDCCH.</a:t>
                      </a:r>
                      <a:endParaRPr lang="zh-CN" sz="14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3:	Sub-frame#0 and #5 are not used for the corresponding requirement. The next </a:t>
                      </a:r>
                      <a:r>
                        <a:rPr lang="en-GB" sz="1200" dirty="0" err="1">
                          <a:effectLst/>
                        </a:rPr>
                        <a:t>subframe</a:t>
                      </a:r>
                      <a:r>
                        <a:rPr lang="en-GB" sz="1200" dirty="0">
                          <a:effectLst/>
                        </a:rPr>
                        <a:t> (i.e. sub-frame#1 or #6) shall be used for potential retransmissions.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222107" y="271569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Table 3: CQI2MCS table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8538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DMRS overhead reduction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95536" y="847166"/>
            <a:ext cx="7632848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indent="-285750" defTabSz="914400" eaLnBrk="0" latinLnBrk="0" hangingPunct="0">
              <a:lnSpc>
                <a:spcPct val="100000"/>
              </a:lnSpc>
              <a:buClrTx/>
              <a:buSzTx/>
              <a:buFontTx/>
              <a:buChar char="-"/>
              <a:tabLst/>
            </a:pPr>
            <a:r>
              <a:rPr lang="en-US" altLang="zh-CN" dirty="0" smtClean="0">
                <a:solidFill>
                  <a:prstClr val="black"/>
                </a:solidFill>
              </a:rPr>
              <a:t>DMRS </a:t>
            </a:r>
            <a:r>
              <a:rPr lang="en-US" altLang="zh-CN" dirty="0">
                <a:solidFill>
                  <a:prstClr val="black"/>
                </a:solidFill>
              </a:rPr>
              <a:t>ports 7,8,11,13 with OCC=4</a:t>
            </a:r>
          </a:p>
          <a:p>
            <a:pPr marL="285750" lvl="0" indent="-285750" eaLnBrk="0" hangingPunct="0">
              <a:buFontTx/>
              <a:buChar char="-"/>
            </a:pPr>
            <a:r>
              <a:rPr lang="en-US" altLang="zh-CN" dirty="0">
                <a:solidFill>
                  <a:prstClr val="black"/>
                </a:solidFill>
              </a:rPr>
              <a:t>16QAM, EPA5, </a:t>
            </a:r>
            <a:r>
              <a:rPr lang="en-US" altLang="zh-CN" dirty="0" smtClean="0">
                <a:solidFill>
                  <a:prstClr val="black"/>
                </a:solidFill>
              </a:rPr>
              <a:t>4-layer</a:t>
            </a:r>
          </a:p>
          <a:p>
            <a:pPr marL="285750" indent="-285750" eaLnBrk="0" hangingPunct="0">
              <a:buFontTx/>
              <a:buChar char="-"/>
            </a:pPr>
            <a:r>
              <a:rPr lang="en-US" altLang="zh-CN" dirty="0">
                <a:solidFill>
                  <a:prstClr val="black"/>
                </a:solidFill>
              </a:rPr>
              <a:t>1dB difference i.e. improvement with reduced DMRS </a:t>
            </a:r>
            <a:endParaRPr lang="en-US" altLang="zh-CN" dirty="0" smtClean="0">
              <a:solidFill>
                <a:prstClr val="black"/>
              </a:solidFill>
            </a:endParaRPr>
          </a:p>
          <a:p>
            <a:pPr marL="285750" lvl="0" indent="-285750" eaLnBrk="0" hangingPunct="0">
              <a:buFontTx/>
              <a:buChar char="-"/>
            </a:pPr>
            <a:endParaRPr lang="en-US" altLang="zh-CN" dirty="0">
              <a:solidFill>
                <a:prstClr val="black"/>
              </a:solidFill>
            </a:endParaRPr>
          </a:p>
          <a:p>
            <a:pPr marL="285750" lvl="0" indent="-285750" eaLnBrk="0" hangingPunct="0">
              <a:buFontTx/>
              <a:buChar char="-"/>
            </a:pPr>
            <a:endParaRPr lang="en-US" altLang="zh-CN" dirty="0">
              <a:solidFill>
                <a:prstClr val="black"/>
              </a:solidFill>
            </a:endParaRPr>
          </a:p>
          <a:p>
            <a:pPr marL="285750" lvl="0" indent="-285750" eaLnBrk="0" hangingPunct="0">
              <a:buFontTx/>
              <a:buChar char="-"/>
            </a:pPr>
            <a:endParaRPr lang="en-US" altLang="zh-CN" dirty="0">
              <a:solidFill>
                <a:prstClr val="black"/>
              </a:solidFill>
            </a:endParaRPr>
          </a:p>
          <a:p>
            <a:pPr marL="285750" lvl="0" indent="-285750" eaLnBrk="0" hangingPunct="0">
              <a:buFontTx/>
              <a:buChar char="-"/>
            </a:pPr>
            <a:endParaRPr lang="en-US" altLang="zh-CN" dirty="0">
              <a:solidFill>
                <a:prstClr val="black"/>
              </a:solidFill>
            </a:endParaRPr>
          </a:p>
          <a:p>
            <a:pPr marL="285750" lvl="0" indent="-285750" eaLnBrk="0" hangingPunct="0">
              <a:buFontTx/>
              <a:buChar char="-"/>
            </a:pPr>
            <a:endParaRPr lang="en-US" altLang="zh-CN" dirty="0">
              <a:solidFill>
                <a:prstClr val="black"/>
              </a:solidFill>
            </a:endParaRPr>
          </a:p>
          <a:p>
            <a:pPr marL="285750" lvl="0" indent="-285750" eaLnBrk="0" hangingPunct="0">
              <a:buFontTx/>
              <a:buChar char="-"/>
            </a:pPr>
            <a:endParaRPr lang="en-US" altLang="zh-CN" dirty="0">
              <a:solidFill>
                <a:prstClr val="black"/>
              </a:solidFill>
            </a:endParaRPr>
          </a:p>
          <a:p>
            <a:pPr lvl="0" eaLnBrk="0" hangingPunct="0"/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887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43360</TotalTime>
  <Words>457</Words>
  <Application>Microsoft Office PowerPoint</Application>
  <PresentationFormat>全屏显示(4:3)</PresentationFormat>
  <Paragraphs>164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MS Mincho</vt:lpstr>
      <vt:lpstr>宋体</vt:lpstr>
      <vt:lpstr>宋体</vt:lpstr>
      <vt:lpstr>Arial</vt:lpstr>
      <vt:lpstr>Calibri</vt:lpstr>
      <vt:lpstr>Times New Roman</vt:lpstr>
      <vt:lpstr>Office 主题</vt:lpstr>
      <vt:lpstr>Way forward on demodulation and CSI requirements for high capacity stationary wireless link and 1024QAM</vt:lpstr>
      <vt:lpstr>Demodulation requirements under fading conditions</vt:lpstr>
      <vt:lpstr>Demodulation requirements under fading conditions</vt:lpstr>
      <vt:lpstr>SDR test</vt:lpstr>
      <vt:lpstr>CQI reporting test (For information)</vt:lpstr>
      <vt:lpstr>DMRS overhead reduction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Liuyifan (Yifan)</cp:lastModifiedBy>
  <cp:revision>769</cp:revision>
  <dcterms:created xsi:type="dcterms:W3CDTF">2014-03-20T14:32:54Z</dcterms:created>
  <dcterms:modified xsi:type="dcterms:W3CDTF">2018-08-24T06:16:17Z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(3)1k0GxfkFqUqRT9UF8boGZMCSYLB+JF6oTBT+fauXADSn6CR5ascUMrGtxs1jM/xYZLWPYVPE
yIpKxceegBLnscmROUp8mMiopPp9WU2mf9axnmtpbw2KU++ZapbqnMvIWZtyejINow2ESOof
toCI7/JyT8vMS0foUF5pRahr+B0Hj5uiAf2vNqYrcY6ZURS0L2yt6BKW+UfuKinCMtHBx/Y7
aWFqoIEP0P4fcuEKQc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Z9GrPZiNrhQdsAOaez4QV5MtheCkp14nq/k3b+xyHJTJtTiqFCHTVd
nAkYBC4H9/Jcax+d4Fvd7KjwX+0SadP4pVyfLrkYq2vGTfRn0UPGQNb3RRVZ6txSKvPp89AK
brJVasC/y+ISpgX7foX+6+TNNthVV4TLNipWLmC2loEUOXG/ccQQ3HrJ3XBwd/kynA7DsMn7
noF3+iC/AL5StNNTuzMWc7OrJe0vkknYuxYN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r8OGwVyR6ez0G4h8q7SvK3YrqPaxkpOOPzZr
Vp2RYm5zdiQ9I0Yi6RJvaY3dY4IQQg==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2018-05-24 12:02:06Z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1524038777</vt:lpwstr>
  </property>
  <property fmtid="{D5CDD505-2E9C-101B-9397-08002B2CF9AE}" pid="18" name="CTPClassification">
    <vt:lpwstr>CTP_NT</vt:lpwstr>
  </property>
</Properties>
</file>