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3"/>
  </p:notesMasterIdLst>
  <p:sldIdLst>
    <p:sldId id="256" r:id="rId5"/>
    <p:sldId id="363" r:id="rId6"/>
    <p:sldId id="379" r:id="rId7"/>
    <p:sldId id="368" r:id="rId8"/>
    <p:sldId id="375" r:id="rId9"/>
    <p:sldId id="370" r:id="rId10"/>
    <p:sldId id="377" r:id="rId11"/>
    <p:sldId id="372" r:id="rId1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546" autoAdjust="0"/>
    <p:restoredTop sz="87234" autoAdjust="0"/>
  </p:normalViewPr>
  <p:slideViewPr>
    <p:cSldViewPr>
      <p:cViewPr varScale="1">
        <p:scale>
          <a:sx n="87" d="100"/>
          <a:sy n="87" d="100"/>
        </p:scale>
        <p:origin x="41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2624" y="4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10.08.2018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8/10/2018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8/10/2018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8/10/2018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8/10/2018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8/10/2018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8/10/2018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8/10/2018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8/10/2018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8/10/2018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8/10/2018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8/10/2018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8/10/2018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5gaa.org/membership/our-members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579120" y="2121281"/>
            <a:ext cx="7924800" cy="1963738"/>
          </a:xfrm>
        </p:spPr>
        <p:txBody>
          <a:bodyPr/>
          <a:lstStyle/>
          <a:p>
            <a:pPr eaLnBrk="1" hangingPunct="1"/>
            <a:r>
              <a:rPr lang="en-GB" altLang="en-US" sz="4000" dirty="0" smtClean="0"/>
              <a:t>Consideration on evaluation system performance </a:t>
            </a:r>
            <a:r>
              <a:rPr lang="en-GB" altLang="en-US" sz="4000" dirty="0" smtClean="0"/>
              <a:t>of </a:t>
            </a:r>
            <a:r>
              <a:rPr lang="en-GB" altLang="en-US" sz="4000" dirty="0" smtClean="0"/>
              <a:t>2RX vehicle </a:t>
            </a:r>
            <a:r>
              <a:rPr lang="en-GB" altLang="en-US" sz="4000" dirty="0"/>
              <a:t>mounted NR UE at FR1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chemeClr val="tx1"/>
                </a:solidFill>
              </a:rPr>
              <a:t>LG Electronics, </a:t>
            </a:r>
            <a:r>
              <a:rPr lang="en-US" altLang="en-US" sz="2800" dirty="0" smtClean="0">
                <a:solidFill>
                  <a:schemeClr val="tx1"/>
                </a:solidFill>
              </a:rPr>
              <a:t>Volkswagen </a:t>
            </a:r>
            <a:r>
              <a:rPr lang="en-US" altLang="en-US" sz="2800" dirty="0" smtClean="0">
                <a:solidFill>
                  <a:schemeClr val="tx1"/>
                </a:solidFill>
              </a:rPr>
              <a:t>AG, Samsung</a:t>
            </a:r>
            <a:endParaRPr lang="en-US" altLang="en-US" sz="2800" dirty="0">
              <a:solidFill>
                <a:srgbClr val="FF0000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419762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#</a:t>
            </a:r>
            <a:r>
              <a:rPr lang="en-US" altLang="zh-CN" sz="1800" b="1" dirty="0" smtClean="0"/>
              <a:t>88 </a:t>
            </a:r>
            <a:r>
              <a:rPr lang="en-US" altLang="zh-CN" sz="1800" b="1" dirty="0"/>
              <a:t>Meeting</a:t>
            </a:r>
            <a:br>
              <a:rPr lang="en-US" altLang="zh-CN" sz="1800" b="1" dirty="0"/>
            </a:br>
            <a:r>
              <a:rPr lang="it-IT" sz="1800" b="1" dirty="0" smtClean="0"/>
              <a:t>Gothenburg, Sweden, 20 </a:t>
            </a:r>
            <a:r>
              <a:rPr lang="it-IT" sz="1800" b="1" dirty="0"/>
              <a:t>- </a:t>
            </a:r>
            <a:r>
              <a:rPr lang="it-IT" sz="1800" b="1" dirty="0" smtClean="0"/>
              <a:t>24 August </a:t>
            </a:r>
            <a:r>
              <a:rPr lang="it-IT" sz="1800" b="1" dirty="0"/>
              <a:t>2018</a:t>
            </a:r>
            <a:br>
              <a:rPr lang="it-IT" sz="1800" b="1" dirty="0"/>
            </a:br>
            <a:r>
              <a:rPr lang="en-US" altLang="zh-CN" sz="1800" b="1" dirty="0"/>
              <a:t>Agenda Item: </a:t>
            </a:r>
            <a:r>
              <a:rPr lang="en-US" altLang="zh-CN" sz="1800" b="1" dirty="0" smtClean="0"/>
              <a:t>10</a:t>
            </a:r>
            <a:r>
              <a:rPr lang="en-GB" sz="1800" b="1" dirty="0" smtClean="0"/>
              <a:t>.</a:t>
            </a:r>
            <a:r>
              <a:rPr lang="en-GB" sz="1800" b="1" dirty="0" smtClean="0"/>
              <a:t>3</a:t>
            </a:r>
            <a:r>
              <a:rPr lang="en-GB" sz="1800" b="1" dirty="0" smtClean="0"/>
              <a:t>.2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GB" altLang="zh-CN" sz="1800" b="1" dirty="0" smtClean="0"/>
              <a:t>R4-1810454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ko-KR" dirty="0" smtClean="0"/>
              <a:t>Background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610600" cy="5654675"/>
          </a:xfrm>
        </p:spPr>
        <p:txBody>
          <a:bodyPr/>
          <a:lstStyle/>
          <a:p>
            <a:pPr marL="365760" indent="-365760"/>
            <a:r>
              <a:rPr lang="en-US" altLang="ko-KR" dirty="0" smtClean="0"/>
              <a:t>In </a:t>
            </a:r>
            <a:r>
              <a:rPr lang="en-US" altLang="ko-KR" dirty="0"/>
              <a:t>LS from 5GAA, Car OEM requested to allow 2Rx antenna</a:t>
            </a:r>
            <a:r>
              <a:rPr lang="en-US" altLang="ko-KR" strike="sngStrike" dirty="0"/>
              <a:t> </a:t>
            </a:r>
            <a:r>
              <a:rPr lang="en-US" altLang="ko-KR" dirty="0"/>
              <a:t>as exceptional case for vehicle mounted NR UE at frequency bands where 4Rx is mandated.</a:t>
            </a:r>
          </a:p>
          <a:p>
            <a:pPr marL="685800" lvl="1"/>
            <a:r>
              <a:rPr lang="en-US" altLang="ko-KR" dirty="0"/>
              <a:t>Use </a:t>
            </a:r>
            <a:r>
              <a:rPr lang="en-US" altLang="ko-KR" dirty="0" smtClean="0"/>
              <a:t>cases are broadband use cases like </a:t>
            </a:r>
            <a:r>
              <a:rPr lang="en-US" altLang="ko-KR" dirty="0"/>
              <a:t>infotainment or </a:t>
            </a:r>
            <a:r>
              <a:rPr lang="en-US" altLang="ko-KR" dirty="0" smtClean="0"/>
              <a:t>data exchange using </a:t>
            </a:r>
            <a:r>
              <a:rPr lang="en-US" altLang="ko-KR" dirty="0" err="1" smtClean="0"/>
              <a:t>Uu</a:t>
            </a:r>
            <a:r>
              <a:rPr lang="en-US" altLang="ko-KR" dirty="0" smtClean="0"/>
              <a:t> </a:t>
            </a:r>
            <a:r>
              <a:rPr lang="en-US" altLang="ko-KR" dirty="0"/>
              <a:t>interface</a:t>
            </a:r>
          </a:p>
          <a:p>
            <a:pPr marL="685800" lvl="1"/>
            <a:r>
              <a:rPr lang="en-US" altLang="ko-KR" dirty="0"/>
              <a:t>4Rx mandating for some NR operating bands </a:t>
            </a:r>
            <a:r>
              <a:rPr lang="en-US" altLang="ko-KR" dirty="0" smtClean="0"/>
              <a:t>(n7, n38</a:t>
            </a:r>
            <a:r>
              <a:rPr lang="en-US" altLang="ko-KR" dirty="0"/>
              <a:t>, n41, n77, n78, n79) at FR1 will restrict the design freedom of Car OEM</a:t>
            </a:r>
            <a:r>
              <a:rPr lang="en-US" altLang="ko-KR" dirty="0" smtClean="0"/>
              <a:t>. </a:t>
            </a:r>
            <a:r>
              <a:rPr lang="en-US" altLang="ko-KR" dirty="0" smtClean="0">
                <a:sym typeface="Wingdings" panose="05000000000000000000" pitchFamily="2" charset="2"/>
              </a:rPr>
              <a:t> need </a:t>
            </a:r>
            <a:r>
              <a:rPr lang="en-US" altLang="ko-KR" dirty="0" smtClean="0">
                <a:sym typeface="Wingdings" panose="05000000000000000000" pitchFamily="2" charset="2"/>
              </a:rPr>
              <a:t>for</a:t>
            </a:r>
            <a:r>
              <a:rPr lang="en-US" altLang="ko-KR" dirty="0" smtClean="0">
                <a:sym typeface="Wingdings" panose="05000000000000000000" pitchFamily="2" charset="2"/>
              </a:rPr>
              <a:t> </a:t>
            </a:r>
            <a:r>
              <a:rPr lang="en-US" altLang="ko-KR" dirty="0" smtClean="0">
                <a:sym typeface="Wingdings" panose="05000000000000000000" pitchFamily="2" charset="2"/>
              </a:rPr>
              <a:t>2Rx vehicle UE at </a:t>
            </a:r>
            <a:r>
              <a:rPr lang="en-US" altLang="ko-KR" dirty="0" smtClean="0">
                <a:sym typeface="Wingdings" panose="05000000000000000000" pitchFamily="2" charset="2"/>
              </a:rPr>
              <a:t>above listed </a:t>
            </a:r>
            <a:r>
              <a:rPr lang="en-US" altLang="ko-KR" dirty="0" smtClean="0">
                <a:sym typeface="Wingdings" panose="05000000000000000000" pitchFamily="2" charset="2"/>
              </a:rPr>
              <a:t>bands</a:t>
            </a:r>
            <a:endParaRPr lang="en-US" altLang="ko-KR" dirty="0"/>
          </a:p>
          <a:p>
            <a:pPr marL="685800" lvl="1"/>
            <a:r>
              <a:rPr lang="en-US" altLang="ko-KR" dirty="0"/>
              <a:t> If exceptional 2Rx antenna is not agreed,</a:t>
            </a:r>
            <a:r>
              <a:rPr lang="en-GB" altLang="ko-KR" dirty="0"/>
              <a:t> slower deployment of vehicle mounted NR UE is expected which can result in less positive market perception of 5G.</a:t>
            </a:r>
          </a:p>
          <a:p>
            <a:pPr marL="685800" lvl="1"/>
            <a:r>
              <a:rPr lang="en-US" altLang="ko-KR" dirty="0"/>
              <a:t>This exception request </a:t>
            </a:r>
            <a:r>
              <a:rPr lang="en-US" altLang="ko-KR" dirty="0" smtClean="0"/>
              <a:t>is </a:t>
            </a:r>
            <a:r>
              <a:rPr lang="en-US" altLang="ko-KR" dirty="0"/>
              <a:t>not for the </a:t>
            </a:r>
            <a:r>
              <a:rPr lang="en-US" altLang="ko-KR" dirty="0" smtClean="0"/>
              <a:t>NR </a:t>
            </a:r>
            <a:r>
              <a:rPr lang="en-US" altLang="ko-KR" dirty="0"/>
              <a:t>V2X service specified in SA1 in Rel-15.</a:t>
            </a:r>
          </a:p>
          <a:p>
            <a:pPr marL="1085850" lvl="2"/>
            <a:r>
              <a:rPr lang="en-GB" altLang="ko-KR" dirty="0"/>
              <a:t>No NR V2X WI in RAN as of now.</a:t>
            </a:r>
          </a:p>
          <a:p>
            <a:pPr marL="1085850" lvl="2"/>
            <a:r>
              <a:rPr lang="en-GB" altLang="ko-KR" dirty="0"/>
              <a:t>This issue is irrelevant with NR V2X</a:t>
            </a:r>
            <a:r>
              <a:rPr lang="en-GB" altLang="ko-KR" dirty="0" smtClean="0"/>
              <a:t>.</a:t>
            </a:r>
          </a:p>
          <a:p>
            <a:pPr marL="685800" lvl="1"/>
            <a:r>
              <a:rPr lang="en-GB" altLang="ko-KR" dirty="0" smtClean="0"/>
              <a:t>RAN4 agreed WF with three candidate options</a:t>
            </a:r>
            <a:endParaRPr lang="en-GB" altLang="ko-K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84836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ko-KR" dirty="0" smtClean="0"/>
              <a:t>Background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610600" cy="5654675"/>
          </a:xfrm>
        </p:spPr>
        <p:txBody>
          <a:bodyPr/>
          <a:lstStyle/>
          <a:p>
            <a:pPr marL="365760" indent="-365760"/>
            <a:r>
              <a:rPr lang="en-US" altLang="ko-KR" dirty="0" smtClean="0"/>
              <a:t>In last RAN Plenary meeting,  interested companies joined further discussion how to treat the </a:t>
            </a:r>
            <a:r>
              <a:rPr lang="en-US" altLang="ko-KR" dirty="0" smtClean="0"/>
              <a:t>automotive industry and 5GAA request for 2Rx </a:t>
            </a:r>
            <a:r>
              <a:rPr lang="en-US" altLang="ko-KR" dirty="0" smtClean="0"/>
              <a:t>exceptions </a:t>
            </a:r>
            <a:endParaRPr lang="en-US" altLang="ko-KR" dirty="0" smtClean="0"/>
          </a:p>
          <a:p>
            <a:pPr marL="365760" indent="-365760"/>
            <a:r>
              <a:rPr lang="en-US" altLang="ko-KR" dirty="0" smtClean="0"/>
              <a:t>RAN </a:t>
            </a:r>
            <a:r>
              <a:rPr lang="en-US" altLang="ko-KR" dirty="0" smtClean="0"/>
              <a:t>plenary </a:t>
            </a:r>
            <a:r>
              <a:rPr lang="en-US" altLang="ko-KR" dirty="0" smtClean="0"/>
              <a:t>agreed </a:t>
            </a:r>
            <a:r>
              <a:rPr lang="en-US" altLang="ko-KR" dirty="0" smtClean="0"/>
              <a:t>to study on evaluation for 2Rx exception in rel-15 vehicle NR mounted UE in RP-181467 with these objectives</a:t>
            </a:r>
            <a:endParaRPr lang="en-US" altLang="ko-KR" dirty="0"/>
          </a:p>
          <a:p>
            <a:pPr lvl="1"/>
            <a:r>
              <a:rPr lang="en-US" altLang="ko-KR" dirty="0"/>
              <a:t>Aspects to study in allowing 2 RX exception for vehicle mounted UEs in frequency bands where 4 Rx is mandated:  </a:t>
            </a:r>
            <a:endParaRPr lang="ko-KR" altLang="ko-KR"/>
          </a:p>
          <a:p>
            <a:pPr lvl="2"/>
            <a:r>
              <a:rPr lang="en-US" altLang="ko-KR" dirty="0"/>
              <a:t>Investigate the impact of 2Rx vehicle mounted UE on coverage and throughput and the possible ways to avoid or at least minimize such impact.</a:t>
            </a:r>
            <a:endParaRPr lang="ko-KR" altLang="ko-KR" sz="2600"/>
          </a:p>
          <a:p>
            <a:pPr lvl="3"/>
            <a:r>
              <a:rPr lang="en-GB" altLang="ko-KR" dirty="0"/>
              <a:t>Link budget with 2 RX vehicular UE </a:t>
            </a:r>
            <a:endParaRPr lang="ko-KR" altLang="ko-KR"/>
          </a:p>
          <a:p>
            <a:pPr lvl="3"/>
            <a:r>
              <a:rPr lang="en-US" altLang="ko-KR" dirty="0"/>
              <a:t>TCU receiver RF chain and architecture</a:t>
            </a:r>
            <a:endParaRPr lang="ko-KR" altLang="ko-KR"/>
          </a:p>
          <a:p>
            <a:pPr lvl="3"/>
            <a:r>
              <a:rPr lang="en-US" altLang="ko-KR" dirty="0"/>
              <a:t>Coverage and throughput impacts at system level</a:t>
            </a:r>
            <a:endParaRPr lang="ko-KR" altLang="ko-KR"/>
          </a:p>
          <a:p>
            <a:pPr lvl="2"/>
            <a:r>
              <a:rPr lang="en-US" altLang="ko-KR" dirty="0"/>
              <a:t> Methods to distinguish vehicular UE from handheld UE</a:t>
            </a:r>
            <a:endParaRPr lang="ko-KR" altLang="ko-KR" sz="2600"/>
          </a:p>
          <a:p>
            <a:pPr lvl="3"/>
            <a:r>
              <a:rPr lang="en-US" altLang="ko-KR" dirty="0"/>
              <a:t>Methods to define vehicle mounted UEs </a:t>
            </a:r>
            <a:endParaRPr lang="ko-KR" altLang="ko-KR"/>
          </a:p>
          <a:p>
            <a:pPr lvl="3"/>
            <a:r>
              <a:rPr lang="en-US" altLang="ko-KR" dirty="0"/>
              <a:t>Methods to verify conformance and GCF certification (excluding OTA scope)</a:t>
            </a:r>
            <a:endParaRPr lang="ko-KR" altLang="ko-KR" sz="2400"/>
          </a:p>
          <a:p>
            <a:pPr marL="457200" lvl="1" indent="0">
              <a:buNone/>
            </a:pPr>
            <a:endParaRPr lang="ko-KR" altLang="ko-KR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69488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715962"/>
          </a:xfrm>
        </p:spPr>
        <p:txBody>
          <a:bodyPr/>
          <a:lstStyle/>
          <a:p>
            <a:r>
              <a:rPr lang="en-US" altLang="ko-KR" dirty="0"/>
              <a:t>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8534400" cy="5502275"/>
          </a:xfrm>
        </p:spPr>
        <p:txBody>
          <a:bodyPr/>
          <a:lstStyle/>
          <a:p>
            <a:pPr marL="365760" indent="-365760"/>
            <a:r>
              <a:rPr lang="en-GB" altLang="ko-KR" dirty="0" smtClean="0"/>
              <a:t>RAN4 list up technical aspect for 2Rx vehicle UE </a:t>
            </a:r>
            <a:endParaRPr lang="en-GB" altLang="ko-KR" dirty="0"/>
          </a:p>
          <a:p>
            <a:pPr marL="765810" lvl="1" indent="-365760"/>
            <a:r>
              <a:rPr lang="en-GB" altLang="ko-KR" dirty="0"/>
              <a:t>1 : </a:t>
            </a:r>
            <a:r>
              <a:rPr lang="en-GB" altLang="ko-KR" dirty="0" smtClean="0"/>
              <a:t>System </a:t>
            </a:r>
            <a:r>
              <a:rPr lang="en-GB" altLang="ko-KR" dirty="0" smtClean="0"/>
              <a:t>throughput issues </a:t>
            </a:r>
            <a:r>
              <a:rPr lang="en-GB" altLang="ko-KR" dirty="0"/>
              <a:t>with 4Rx Handheld device and 2Rx Vehicle </a:t>
            </a:r>
            <a:r>
              <a:rPr lang="en-GB" altLang="ko-KR" dirty="0" smtClean="0"/>
              <a:t>UE</a:t>
            </a:r>
          </a:p>
          <a:p>
            <a:pPr marL="1165860" lvl="2" indent="-365760"/>
            <a:r>
              <a:rPr lang="en-GB" altLang="ko-KR" dirty="0" smtClean="0"/>
              <a:t>Whether or not need </a:t>
            </a:r>
            <a:r>
              <a:rPr lang="en-GB" altLang="ko-KR" dirty="0" smtClean="0"/>
              <a:t>to decide basic system parameters to evaluate system </a:t>
            </a:r>
            <a:r>
              <a:rPr lang="en-GB" altLang="ko-KR" dirty="0" smtClean="0"/>
              <a:t>throughput</a:t>
            </a:r>
            <a:endParaRPr lang="en-GB" altLang="ko-KR" dirty="0"/>
          </a:p>
          <a:p>
            <a:pPr marL="765810" lvl="1" indent="-365760"/>
            <a:r>
              <a:rPr lang="en-GB" altLang="ko-KR" dirty="0" smtClean="0"/>
              <a:t>2 </a:t>
            </a:r>
            <a:r>
              <a:rPr lang="en-GB" altLang="ko-KR" dirty="0"/>
              <a:t>: System </a:t>
            </a:r>
            <a:r>
              <a:rPr lang="en-GB" altLang="ko-KR" dirty="0" smtClean="0"/>
              <a:t>Coverage </a:t>
            </a:r>
            <a:r>
              <a:rPr lang="en-GB" altLang="ko-KR" dirty="0"/>
              <a:t>issues with 4Rx Handheld device and 2Rx Vehicle </a:t>
            </a:r>
            <a:r>
              <a:rPr lang="en-GB" altLang="ko-KR" dirty="0" smtClean="0"/>
              <a:t>UE</a:t>
            </a:r>
          </a:p>
          <a:p>
            <a:pPr marL="1165860" lvl="2" indent="-365760"/>
            <a:r>
              <a:rPr lang="en-GB" altLang="ko-KR" dirty="0" smtClean="0"/>
              <a:t>Need to agree the link budget for vehicle mounted NR UE</a:t>
            </a:r>
          </a:p>
          <a:p>
            <a:pPr marL="1165860" lvl="2" indent="-365760"/>
            <a:r>
              <a:rPr lang="en-GB" altLang="ko-KR" dirty="0" smtClean="0"/>
              <a:t>Antenna gain </a:t>
            </a:r>
            <a:r>
              <a:rPr lang="en-GB" altLang="ko-KR" dirty="0" smtClean="0"/>
              <a:t>including </a:t>
            </a:r>
            <a:r>
              <a:rPr lang="en-GB" altLang="ko-KR" dirty="0" smtClean="0"/>
              <a:t>losses </a:t>
            </a:r>
            <a:r>
              <a:rPr lang="en-GB" altLang="ko-KR" dirty="0" smtClean="0"/>
              <a:t>(caused by bodies or cables) for </a:t>
            </a:r>
            <a:r>
              <a:rPr lang="en-GB" altLang="ko-KR" dirty="0" smtClean="0"/>
              <a:t>both HH UE and vehicle UE</a:t>
            </a:r>
            <a:endParaRPr lang="en-GB" altLang="ko-KR" dirty="0"/>
          </a:p>
          <a:p>
            <a:pPr marL="765810" lvl="1" indent="-365760"/>
            <a:r>
              <a:rPr lang="en-GB" altLang="ko-KR" dirty="0"/>
              <a:t>3</a:t>
            </a:r>
            <a:r>
              <a:rPr lang="en-GB" altLang="ko-KR" dirty="0" smtClean="0"/>
              <a:t> </a:t>
            </a:r>
            <a:r>
              <a:rPr lang="en-GB" altLang="ko-KR" dirty="0"/>
              <a:t>: </a:t>
            </a:r>
            <a:r>
              <a:rPr lang="en-GB" altLang="ko-KR" dirty="0" smtClean="0"/>
              <a:t>How </a:t>
            </a:r>
            <a:r>
              <a:rPr lang="en-GB" altLang="ko-KR" dirty="0"/>
              <a:t>to distinguish Handheld UE and Vehicle UE in </a:t>
            </a:r>
            <a:r>
              <a:rPr lang="en-GB" altLang="ko-KR" dirty="0" smtClean="0"/>
              <a:t>FR1</a:t>
            </a:r>
            <a:endParaRPr lang="en-GB" altLang="ko-KR" dirty="0"/>
          </a:p>
          <a:p>
            <a:pPr marL="1165860" lvl="2" indent="-365760"/>
            <a:r>
              <a:rPr lang="en-GB" altLang="ko-KR" dirty="0"/>
              <a:t>Need to declare its type to TE vender</a:t>
            </a:r>
            <a:r>
              <a:rPr lang="en-GB" altLang="ko-KR" dirty="0" smtClean="0"/>
              <a:t>?</a:t>
            </a:r>
          </a:p>
          <a:p>
            <a:pPr marL="1165860" lvl="2" indent="-365760"/>
            <a:r>
              <a:rPr lang="en-GB" altLang="ko-KR" dirty="0" smtClean="0"/>
              <a:t>Whether or not need to MIMO layer indications(optional feature) for some 4Rx mandatory bands at FR1</a:t>
            </a:r>
            <a:endParaRPr lang="en-GB" altLang="ko-KR" dirty="0"/>
          </a:p>
          <a:p>
            <a:pPr marL="365760" indent="-365760">
              <a:buFont typeface="Wingdings" panose="05000000000000000000" pitchFamily="2" charset="2"/>
              <a:buChar char="§"/>
            </a:pPr>
            <a:endParaRPr lang="en-GB" altLang="ko-KR" dirty="0"/>
          </a:p>
          <a:p>
            <a:pPr>
              <a:buFont typeface="Arial"/>
              <a:buChar char="•"/>
              <a:tabLst>
                <a:tab pos="1371600" algn="l"/>
              </a:tabLst>
            </a:pPr>
            <a:endParaRPr lang="en-GB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432245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1. System </a:t>
            </a:r>
            <a:r>
              <a:rPr lang="en-US" altLang="ko-KR" dirty="0" smtClean="0"/>
              <a:t>throughput </a:t>
            </a:r>
            <a:r>
              <a:rPr lang="en-US" altLang="ko-KR" dirty="0" smtClean="0"/>
              <a:t>issue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19200"/>
            <a:ext cx="8382000" cy="5410200"/>
          </a:xfrm>
        </p:spPr>
        <p:txBody>
          <a:bodyPr/>
          <a:lstStyle/>
          <a:p>
            <a:r>
              <a:rPr lang="en-US" altLang="ko-KR" sz="2000" dirty="0" smtClean="0"/>
              <a:t>Whether or not need to evaluate the system performance?</a:t>
            </a:r>
          </a:p>
          <a:p>
            <a:pPr lvl="1"/>
            <a:r>
              <a:rPr lang="en-US" altLang="ko-KR" sz="1800" dirty="0" smtClean="0"/>
              <a:t>System capacity study is not responsibility of RAN4 </a:t>
            </a:r>
          </a:p>
          <a:p>
            <a:pPr lvl="2"/>
            <a:r>
              <a:rPr lang="en-US" altLang="ko-KR" sz="1600" dirty="0" smtClean="0"/>
              <a:t>Most WI treat in RAN1 for system capacity</a:t>
            </a:r>
          </a:p>
          <a:p>
            <a:pPr lvl="1"/>
            <a:r>
              <a:rPr lang="en-US" altLang="ko-KR" sz="1800" dirty="0" smtClean="0"/>
              <a:t>Rel-15 NR specifications allow 2Rx fallback as UE implementation</a:t>
            </a:r>
          </a:p>
          <a:p>
            <a:pPr lvl="2"/>
            <a:r>
              <a:rPr lang="en-US" altLang="ko-KR" sz="1600" dirty="0" smtClean="0"/>
              <a:t>In real field, some 4Rx UE can be fallback to 2Rx (e.g., to save the UE power) as far as they can remain in the network coverage.</a:t>
            </a:r>
          </a:p>
          <a:p>
            <a:pPr lvl="2">
              <a:spcAft>
                <a:spcPts val="400"/>
              </a:spcAft>
              <a:buFont typeface="Wingdings" panose="05000000000000000000" pitchFamily="2" charset="2"/>
              <a:buChar char="à"/>
            </a:pPr>
            <a:r>
              <a:rPr lang="en-US" altLang="ko-KR" sz="1600" dirty="0" smtClean="0">
                <a:sym typeface="Wingdings" panose="05000000000000000000" pitchFamily="2" charset="2"/>
              </a:rPr>
              <a:t> Effectively, 2Rx and 4Rx HH UE will exist in real field operation at specific band regardless of being vehicle UE.</a:t>
            </a:r>
            <a:endParaRPr lang="en-US" altLang="ko-KR" sz="1050" dirty="0" smtClean="0">
              <a:sym typeface="Wingdings" panose="05000000000000000000" pitchFamily="2" charset="2"/>
            </a:endParaRPr>
          </a:p>
          <a:p>
            <a:pPr marL="914400" lvl="2" indent="0">
              <a:buNone/>
            </a:pPr>
            <a:r>
              <a:rPr lang="en-US" altLang="ko-KR" dirty="0" smtClean="0">
                <a:solidFill>
                  <a:srgbClr val="FF0000"/>
                </a:solidFill>
                <a:sym typeface="Wingdings" panose="05000000000000000000" pitchFamily="2" charset="2"/>
              </a:rPr>
              <a:t> Therefore, RAN4 can conclude that allowing 2 RX for vehicle UEs does not cause additional negative impact on the system capacity.</a:t>
            </a:r>
            <a:endParaRPr lang="en-US" altLang="ko-KR" sz="1600" dirty="0" smtClean="0"/>
          </a:p>
          <a:p>
            <a:r>
              <a:rPr lang="en-US" altLang="ko-KR" sz="2000" dirty="0" smtClean="0"/>
              <a:t>In an event of </a:t>
            </a:r>
            <a:r>
              <a:rPr lang="en-US" altLang="ko-KR" sz="2000" dirty="0" smtClean="0"/>
              <a:t>impact </a:t>
            </a:r>
            <a:r>
              <a:rPr lang="en-US" altLang="ko-KR" sz="2000" dirty="0" smtClean="0"/>
              <a:t>on the system capacity, then the performance comparison should be between</a:t>
            </a:r>
          </a:p>
          <a:p>
            <a:pPr marL="1200150" lvl="2" indent="-342900">
              <a:buAutoNum type="arabicParenR"/>
            </a:pPr>
            <a:r>
              <a:rPr lang="en-US" altLang="ko-KR" sz="1600" dirty="0" smtClean="0"/>
              <a:t>When 2Rx vehicle exception is allowed (i.e., vehicle UEs with 2 RX), and</a:t>
            </a:r>
          </a:p>
          <a:p>
            <a:pPr marL="1200150" lvl="2" indent="-342900">
              <a:buAutoNum type="arabicParenR"/>
            </a:pPr>
            <a:r>
              <a:rPr lang="en-US" altLang="ko-KR" sz="1600" dirty="0" smtClean="0"/>
              <a:t>When 2Rx vehicle exception is NOT allowed (i.e., vehicle UEs with 4 RX</a:t>
            </a:r>
            <a:r>
              <a:rPr lang="en-US" altLang="ko-KR" sz="1600" dirty="0" smtClean="0"/>
              <a:t>)</a:t>
            </a:r>
          </a:p>
          <a:p>
            <a:pPr marL="857250" lvl="2" indent="0">
              <a:buNone/>
            </a:pPr>
            <a:r>
              <a:rPr lang="de-DE" altLang="ko-KR" sz="1600" dirty="0"/>
              <a:t>NOTE: Rx antenna implemations in vehicles differ from HH implementations in terms of gains and radiation pattern</a:t>
            </a:r>
            <a:endParaRPr lang="en-US" altLang="ko-KR" sz="1600" dirty="0" smtClean="0"/>
          </a:p>
          <a:p>
            <a:pPr lvl="1"/>
            <a:r>
              <a:rPr lang="en-US" altLang="ko-KR" sz="1800" dirty="0" smtClean="0"/>
              <a:t>Also consider aspects including the portion of HH UEs and the impact of fallback operation</a:t>
            </a:r>
            <a:r>
              <a:rPr lang="en-US" altLang="ko-KR" sz="1800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6195645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8534400" cy="5410200"/>
          </a:xfrm>
        </p:spPr>
        <p:txBody>
          <a:bodyPr/>
          <a:lstStyle/>
          <a:p>
            <a:pPr marL="765810" lvl="1" indent="-365760">
              <a:spcBef>
                <a:spcPts val="300"/>
              </a:spcBef>
            </a:pPr>
            <a:r>
              <a:rPr lang="en-US" altLang="ko-KR" sz="2400" dirty="0" smtClean="0"/>
              <a:t>Shall consider </a:t>
            </a:r>
            <a:r>
              <a:rPr lang="en-US" altLang="ko-KR" sz="2400" dirty="0"/>
              <a:t>reasonable link budget for vehicle UE </a:t>
            </a:r>
          </a:p>
          <a:p>
            <a:pPr marL="1165860" lvl="2" indent="-365760">
              <a:spcBef>
                <a:spcPts val="300"/>
              </a:spcBef>
            </a:pPr>
            <a:r>
              <a:rPr lang="en-US" altLang="ko-KR" sz="2000" dirty="0"/>
              <a:t>Vehicle reference </a:t>
            </a:r>
            <a:r>
              <a:rPr lang="en-US" altLang="ko-KR" sz="2000" dirty="0" smtClean="0"/>
              <a:t>architecture </a:t>
            </a:r>
            <a:r>
              <a:rPr lang="en-US" altLang="ko-KR" sz="2000" dirty="0"/>
              <a:t>-&gt; one implementation given in RP‑181117 </a:t>
            </a:r>
            <a:endParaRPr lang="en-US" altLang="ko-KR" sz="2000" dirty="0"/>
          </a:p>
          <a:p>
            <a:pPr marL="1165860" lvl="2" indent="-365760">
              <a:spcBef>
                <a:spcPts val="300"/>
              </a:spcBef>
            </a:pPr>
            <a:r>
              <a:rPr lang="en-US" altLang="ko-KR" sz="2000" dirty="0"/>
              <a:t>Comparison antenna gain </a:t>
            </a:r>
            <a:r>
              <a:rPr lang="en-US" altLang="ko-KR" sz="2000" dirty="0" smtClean="0"/>
              <a:t>(including </a:t>
            </a:r>
            <a:r>
              <a:rPr lang="en-US" altLang="ko-KR" sz="2000" dirty="0"/>
              <a:t>cable </a:t>
            </a:r>
            <a:r>
              <a:rPr lang="en-US" altLang="ko-KR" sz="2000" dirty="0" smtClean="0"/>
              <a:t>or body loss) </a:t>
            </a:r>
            <a:endParaRPr lang="en-US" altLang="ko-KR" sz="2000" dirty="0"/>
          </a:p>
          <a:p>
            <a:pPr marL="1623060" lvl="3" indent="-365760">
              <a:spcBef>
                <a:spcPts val="300"/>
              </a:spcBef>
            </a:pPr>
            <a:r>
              <a:rPr lang="en-US" altLang="ko-KR" sz="1800" dirty="0"/>
              <a:t>Handheld NR UE</a:t>
            </a:r>
          </a:p>
          <a:p>
            <a:pPr marL="1623060" lvl="3" indent="-365760">
              <a:spcBef>
                <a:spcPts val="300"/>
              </a:spcBef>
            </a:pPr>
            <a:r>
              <a:rPr lang="en-US" altLang="ko-KR" sz="1800" dirty="0"/>
              <a:t>Vehicle mounted NR UE </a:t>
            </a:r>
            <a:endParaRPr lang="en-US" altLang="ko-KR" sz="1800" dirty="0" smtClean="0"/>
          </a:p>
          <a:p>
            <a:pPr marL="1257300" lvl="3" indent="0">
              <a:spcBef>
                <a:spcPts val="300"/>
              </a:spcBef>
              <a:buNone/>
            </a:pPr>
            <a:endParaRPr lang="en-GB" altLang="ko-KR" dirty="0"/>
          </a:p>
          <a:p>
            <a:pPr marL="765810" lvl="1" indent="-365760">
              <a:spcBef>
                <a:spcPts val="300"/>
              </a:spcBef>
            </a:pPr>
            <a:r>
              <a:rPr lang="en-US" altLang="ko-KR" sz="2400" dirty="0" smtClean="0"/>
              <a:t>Vehicle UE antenna gain needs to be determined based on automotive industry input.</a:t>
            </a:r>
          </a:p>
          <a:p>
            <a:pPr marL="1165860" lvl="2" indent="-365760">
              <a:spcBef>
                <a:spcPts val="300"/>
              </a:spcBef>
            </a:pPr>
            <a:r>
              <a:rPr lang="en-US" altLang="ko-KR" dirty="0" smtClean="0"/>
              <a:t>Antenna gain in vehicle </a:t>
            </a:r>
            <a:r>
              <a:rPr lang="en-US" altLang="ko-KR" dirty="0"/>
              <a:t>is much higher (at least </a:t>
            </a:r>
            <a:r>
              <a:rPr lang="en-US" altLang="ko-KR" dirty="0" smtClean="0"/>
              <a:t>4dB) </a:t>
            </a:r>
            <a:r>
              <a:rPr lang="en-US" altLang="ko-KR" dirty="0"/>
              <a:t>than handheld UE</a:t>
            </a:r>
          </a:p>
          <a:p>
            <a:pPr marL="1165860" lvl="2" indent="-365760">
              <a:spcBef>
                <a:spcPts val="300"/>
              </a:spcBef>
            </a:pPr>
            <a:r>
              <a:rPr lang="en-US" altLang="ko-KR" dirty="0"/>
              <a:t>DL: Taking antenna gain into account, </a:t>
            </a:r>
            <a:r>
              <a:rPr lang="en-US" altLang="ko-KR" dirty="0" smtClean="0"/>
              <a:t>expected similar receiver SNR compare to 2Rx of vehicle UE and 4Rx handheld UE   </a:t>
            </a:r>
            <a:endParaRPr lang="en-US" altLang="ko-KR" dirty="0"/>
          </a:p>
          <a:p>
            <a:pPr marL="1165860" lvl="2" indent="-365760">
              <a:spcBef>
                <a:spcPts val="300"/>
              </a:spcBef>
            </a:pPr>
            <a:r>
              <a:rPr lang="en-US" altLang="ko-KR" dirty="0"/>
              <a:t>UL: Taking antenna gain into account, </a:t>
            </a:r>
            <a:r>
              <a:rPr lang="en-US" altLang="ko-KR" dirty="0" smtClean="0"/>
              <a:t>vehicle UE </a:t>
            </a:r>
            <a:r>
              <a:rPr lang="en-US" altLang="ko-KR" dirty="0"/>
              <a:t>has superior performance than handheld  device</a:t>
            </a:r>
            <a:r>
              <a:rPr lang="en-US" altLang="ko-KR" dirty="0" smtClean="0"/>
              <a:t>.</a:t>
            </a:r>
          </a:p>
          <a:p>
            <a:pPr marL="800100" lvl="2" indent="0">
              <a:buNone/>
            </a:pPr>
            <a:r>
              <a:rPr lang="de-DE" altLang="ko-KR" sz="2000" dirty="0" smtClean="0"/>
              <a:t>NOTE: In </a:t>
            </a:r>
            <a:r>
              <a:rPr lang="de-DE" altLang="ko-KR" sz="2000" dirty="0"/>
              <a:t>contrast to HH vehicular UE usage doesn‘t suffer from body and building losses.</a:t>
            </a:r>
            <a:endParaRPr lang="en-US" altLang="ko-KR" sz="2000" dirty="0"/>
          </a:p>
          <a:p>
            <a:pPr marL="800100" lvl="2" indent="0">
              <a:buNone/>
            </a:pPr>
            <a:endParaRPr lang="en-US" altLang="ko-KR" sz="2000" dirty="0">
              <a:solidFill>
                <a:srgbClr val="FF0000"/>
              </a:solidFill>
            </a:endParaRPr>
          </a:p>
          <a:p>
            <a:pPr marL="365760" indent="-365760">
              <a:buFont typeface="Wingdings" panose="05000000000000000000" pitchFamily="2" charset="2"/>
              <a:buChar char="§"/>
            </a:pPr>
            <a:endParaRPr lang="en-GB" altLang="ko-KR" dirty="0"/>
          </a:p>
          <a:p>
            <a:pPr>
              <a:buFont typeface="Arial"/>
              <a:buChar char="•"/>
              <a:tabLst>
                <a:tab pos="1371600" algn="l"/>
              </a:tabLst>
            </a:pPr>
            <a:endParaRPr lang="en-GB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 dirty="0"/>
          </a:p>
        </p:txBody>
      </p:sp>
      <p:sp>
        <p:nvSpPr>
          <p:cNvPr id="6" name="제목 1"/>
          <p:cNvSpPr txBox="1">
            <a:spLocks/>
          </p:cNvSpPr>
          <p:nvPr/>
        </p:nvSpPr>
        <p:spPr bwMode="auto">
          <a:xfrm>
            <a:off x="609600" y="304800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ko-KR" dirty="0" smtClean="0"/>
              <a:t>2. System Coverage issue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58295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609600"/>
          </a:xfrm>
        </p:spPr>
        <p:txBody>
          <a:bodyPr/>
          <a:lstStyle/>
          <a:p>
            <a:r>
              <a:rPr lang="en-US" altLang="ko-KR" dirty="0" smtClean="0"/>
              <a:t>3. </a:t>
            </a:r>
            <a:r>
              <a:rPr lang="en-US" altLang="ko-KR" dirty="0"/>
              <a:t>Method to distinguish vehicle NR UE from Handheld 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371600"/>
            <a:ext cx="8534400" cy="5029200"/>
          </a:xfrm>
        </p:spPr>
        <p:txBody>
          <a:bodyPr/>
          <a:lstStyle/>
          <a:p>
            <a:pPr marL="765810" lvl="1" indent="-365760">
              <a:spcBef>
                <a:spcPts val="300"/>
              </a:spcBef>
            </a:pPr>
            <a:r>
              <a:rPr lang="en-GB" altLang="ko-KR" sz="2200" dirty="0" smtClean="0"/>
              <a:t>Option1: UE declaration for testing (in RAN4 previous discussion)</a:t>
            </a:r>
            <a:endParaRPr lang="en-GB" altLang="ko-KR" sz="2200" dirty="0"/>
          </a:p>
          <a:p>
            <a:pPr marL="1165860" lvl="2" indent="-365760">
              <a:spcBef>
                <a:spcPts val="300"/>
              </a:spcBef>
            </a:pPr>
            <a:r>
              <a:rPr lang="en-GB" altLang="ko-KR" sz="2000" dirty="0" smtClean="0"/>
              <a:t>For conformance test</a:t>
            </a:r>
            <a:r>
              <a:rPr lang="en-GB" altLang="ko-KR" sz="2000" dirty="0"/>
              <a:t>, both 2Rx </a:t>
            </a:r>
            <a:r>
              <a:rPr lang="en-GB" altLang="ko-KR" sz="2000" dirty="0" smtClean="0"/>
              <a:t>and </a:t>
            </a:r>
            <a:r>
              <a:rPr lang="en-GB" altLang="ko-KR" sz="2000" dirty="0"/>
              <a:t>4Rx </a:t>
            </a:r>
            <a:r>
              <a:rPr lang="en-GB" altLang="ko-KR" sz="2000" dirty="0" smtClean="0"/>
              <a:t>can be declared for all chipset</a:t>
            </a:r>
            <a:endParaRPr lang="en-GB" altLang="ko-KR" sz="2000" dirty="0"/>
          </a:p>
          <a:p>
            <a:pPr marL="1165860" lvl="2" indent="-365760">
              <a:spcBef>
                <a:spcPts val="300"/>
              </a:spcBef>
            </a:pPr>
            <a:r>
              <a:rPr lang="en-GB" altLang="ko-KR" sz="2000" dirty="0"/>
              <a:t>For device </a:t>
            </a:r>
            <a:r>
              <a:rPr lang="en-GB" altLang="ko-KR" sz="2000" dirty="0" smtClean="0"/>
              <a:t>conformance </a:t>
            </a:r>
            <a:r>
              <a:rPr lang="en-GB" altLang="ko-KR" sz="2000" dirty="0"/>
              <a:t>test, </a:t>
            </a:r>
            <a:r>
              <a:rPr lang="en-GB" altLang="ko-KR" sz="2000" dirty="0" smtClean="0"/>
              <a:t>vehicle UE can </a:t>
            </a:r>
            <a:r>
              <a:rPr lang="en-GB" altLang="ko-KR" sz="2000" dirty="0"/>
              <a:t>only declare </a:t>
            </a:r>
            <a:r>
              <a:rPr lang="en-GB" altLang="ko-KR" sz="2000" dirty="0" smtClean="0"/>
              <a:t>2Rx for some specific 4Rx mandating NR Bands</a:t>
            </a:r>
            <a:endParaRPr lang="en-GB" altLang="ko-KR" sz="2000" dirty="0"/>
          </a:p>
          <a:p>
            <a:pPr marL="765810" lvl="1" indent="-365760">
              <a:spcBef>
                <a:spcPts val="300"/>
              </a:spcBef>
            </a:pPr>
            <a:r>
              <a:rPr lang="en-GB" altLang="ko-KR" dirty="0" smtClean="0"/>
              <a:t>Option2: use MIMO layer signalling (defined the UE capability signalling as optional feature in NR)</a:t>
            </a:r>
          </a:p>
          <a:p>
            <a:pPr marL="1165860" lvl="2" indent="-365760">
              <a:spcBef>
                <a:spcPts val="300"/>
              </a:spcBef>
            </a:pPr>
            <a:r>
              <a:rPr lang="en-GB" altLang="ko-KR" dirty="0" smtClean="0"/>
              <a:t>RAN agreed 4 layer was mandatory for 4Rx mandatory operating NR Bands.</a:t>
            </a:r>
          </a:p>
          <a:p>
            <a:pPr marL="1623060" lvl="3" indent="-365760">
              <a:spcBef>
                <a:spcPts val="300"/>
              </a:spcBef>
            </a:pPr>
            <a:r>
              <a:rPr lang="en-GB" altLang="ko-KR" dirty="0" smtClean="0"/>
              <a:t>It means HH UE signal the MIMO layer with 4 layer </a:t>
            </a:r>
          </a:p>
          <a:p>
            <a:pPr marL="1165860" lvl="2" indent="-365760">
              <a:spcBef>
                <a:spcPts val="300"/>
              </a:spcBef>
            </a:pPr>
            <a:r>
              <a:rPr lang="en-GB" altLang="ko-KR" dirty="0" smtClean="0"/>
              <a:t>Vehicle UE can signal the number of layer </a:t>
            </a:r>
            <a:r>
              <a:rPr lang="en-GB" altLang="ko-KR" dirty="0" smtClean="0">
                <a:solidFill>
                  <a:srgbClr val="FF0000"/>
                </a:solidFill>
              </a:rPr>
              <a:t>with 2 layer </a:t>
            </a:r>
            <a:r>
              <a:rPr lang="en-GB" altLang="ko-KR" dirty="0" smtClean="0"/>
              <a:t>to </a:t>
            </a:r>
            <a:r>
              <a:rPr lang="en-GB" altLang="ko-KR" dirty="0" err="1" smtClean="0"/>
              <a:t>gNB</a:t>
            </a:r>
            <a:r>
              <a:rPr lang="en-GB" altLang="ko-KR" dirty="0"/>
              <a:t> </a:t>
            </a:r>
            <a:r>
              <a:rPr lang="en-GB" altLang="ko-KR" dirty="0" smtClean="0"/>
              <a:t>to distinguish between V UE and HH UE </a:t>
            </a:r>
            <a:r>
              <a:rPr lang="en-GB" altLang="ko-KR" dirty="0" smtClean="0">
                <a:sym typeface="Wingdings" panose="05000000000000000000" pitchFamily="2" charset="2"/>
              </a:rPr>
              <a:t> Then </a:t>
            </a:r>
            <a:r>
              <a:rPr lang="en-GB" altLang="ko-KR" dirty="0" err="1" smtClean="0">
                <a:sym typeface="Wingdings" panose="05000000000000000000" pitchFamily="2" charset="2"/>
              </a:rPr>
              <a:t>gNB</a:t>
            </a:r>
            <a:r>
              <a:rPr lang="en-GB" altLang="ko-KR" dirty="0" smtClean="0">
                <a:sym typeface="Wingdings" panose="05000000000000000000" pitchFamily="2" charset="2"/>
              </a:rPr>
              <a:t> optimize the NR UE scheduling resource.</a:t>
            </a:r>
          </a:p>
          <a:p>
            <a:pPr marL="1165860" lvl="2" indent="-365760">
              <a:spcBef>
                <a:spcPts val="300"/>
              </a:spcBef>
            </a:pPr>
            <a:r>
              <a:rPr lang="en-GB" altLang="ko-KR" dirty="0" smtClean="0">
                <a:sym typeface="Wingdings" panose="05000000000000000000" pitchFamily="2" charset="2"/>
              </a:rPr>
              <a:t>Also, in conformance test, V UE signalled the number of layer with 2 layer.</a:t>
            </a:r>
          </a:p>
          <a:p>
            <a:pPr marL="1165860" lvl="2" indent="-365760">
              <a:spcBef>
                <a:spcPts val="300"/>
              </a:spcBef>
            </a:pPr>
            <a:endParaRPr lang="en-GB" altLang="ko-KR" dirty="0"/>
          </a:p>
          <a:p>
            <a:pPr marL="765810" lvl="1" indent="-365760">
              <a:spcBef>
                <a:spcPts val="300"/>
              </a:spcBef>
            </a:pPr>
            <a:r>
              <a:rPr lang="en-GB" altLang="ko-KR" dirty="0" smtClean="0">
                <a:solidFill>
                  <a:srgbClr val="FF0000"/>
                </a:solidFill>
              </a:rPr>
              <a:t>Option 2 is more clear in both real field and conformance test</a:t>
            </a:r>
            <a:endParaRPr lang="en-GB" altLang="ko-KR" dirty="0">
              <a:solidFill>
                <a:srgbClr val="FF0000"/>
              </a:solidFill>
            </a:endParaRPr>
          </a:p>
          <a:p>
            <a:pPr marL="765810" lvl="1" indent="-365760"/>
            <a:endParaRPr lang="en-US" altLang="ko-KR" dirty="0">
              <a:solidFill>
                <a:srgbClr val="FF0000"/>
              </a:solidFill>
            </a:endParaRPr>
          </a:p>
          <a:p>
            <a:pPr marL="365760" indent="-365760">
              <a:buFont typeface="Wingdings" panose="05000000000000000000" pitchFamily="2" charset="2"/>
              <a:buChar char="§"/>
            </a:pPr>
            <a:endParaRPr lang="en-GB" altLang="ko-KR" dirty="0"/>
          </a:p>
          <a:p>
            <a:pPr>
              <a:buFont typeface="Arial"/>
              <a:buChar char="•"/>
              <a:tabLst>
                <a:tab pos="1371600" algn="l"/>
              </a:tabLst>
            </a:pPr>
            <a:endParaRPr lang="en-GB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7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1729449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r>
              <a:rPr lang="en-US" altLang="ko-KR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143000"/>
            <a:ext cx="8305800" cy="5502275"/>
          </a:xfrm>
        </p:spPr>
        <p:txBody>
          <a:bodyPr/>
          <a:lstStyle/>
          <a:p>
            <a:pPr marL="0" indent="0">
              <a:buNone/>
            </a:pPr>
            <a:r>
              <a:rPr lang="en-US" altLang="ko-KR" dirty="0"/>
              <a:t>[1]</a:t>
            </a:r>
            <a:r>
              <a:rPr lang="en-US" altLang="ko-KR" u="sng" dirty="0"/>
              <a:t> </a:t>
            </a:r>
            <a:r>
              <a:rPr lang="en-GB" altLang="ko-KR" dirty="0" smtClean="0"/>
              <a:t>R4-1806681 Consideration </a:t>
            </a:r>
            <a:r>
              <a:rPr lang="en-GB" altLang="ko-KR" dirty="0"/>
              <a:t>on 2Rx REFSNES for NR vehicular UE at FR1</a:t>
            </a:r>
            <a:br>
              <a:rPr lang="en-GB" altLang="ko-KR" dirty="0"/>
            </a:br>
            <a:r>
              <a:rPr lang="en-US" altLang="zh-CN" dirty="0"/>
              <a:t>[2] </a:t>
            </a:r>
            <a:r>
              <a:rPr lang="en-US" altLang="ko-KR" dirty="0" smtClean="0"/>
              <a:t>ECCREP228 (Refer </a:t>
            </a:r>
            <a:r>
              <a:rPr lang="en-US" altLang="zh-CN" dirty="0" smtClean="0"/>
              <a:t>Antenna gain in 2.4)</a:t>
            </a:r>
          </a:p>
          <a:p>
            <a:pPr marL="0" indent="0">
              <a:buNone/>
            </a:pPr>
            <a:r>
              <a:rPr lang="en-US" altLang="zh-CN" dirty="0" smtClean="0"/>
              <a:t>[3] </a:t>
            </a:r>
            <a:r>
              <a:rPr lang="en-US" altLang="zh-CN" dirty="0">
                <a:hlinkClick r:id="rId2"/>
              </a:rPr>
              <a:t>http://5gaa.org/membership/our-members</a:t>
            </a:r>
            <a:r>
              <a:rPr lang="en-US" altLang="zh-CN" dirty="0" smtClean="0">
                <a:hlinkClick r:id="rId2"/>
              </a:rPr>
              <a:t>/</a:t>
            </a:r>
            <a:endParaRPr lang="en-US" altLang="zh-CN" dirty="0" smtClean="0"/>
          </a:p>
          <a:p>
            <a:pPr marL="0" indent="0">
              <a:buNone/>
            </a:pPr>
            <a:r>
              <a:rPr lang="de-DE" altLang="zh-CN" dirty="0"/>
              <a:t>[4] RP-181117 </a:t>
            </a:r>
            <a:r>
              <a:rPr lang="en-US" altLang="zh-CN" dirty="0"/>
              <a:t>Minimum requirement of 2Rx antennas for permanently mounted UE in vehicles for NR</a:t>
            </a:r>
          </a:p>
          <a:p>
            <a:pPr marL="0" indent="0">
              <a:buNone/>
            </a:pPr>
            <a:r>
              <a:rPr lang="en-US" altLang="zh-CN" dirty="0" smtClean="0"/>
              <a:t> </a:t>
            </a:r>
            <a:endParaRPr lang="en-US" altLang="zh-CN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753935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00F65EB-5730-43A8-9AFA-15BFC5DC8F7F}">
  <ds:schemaRefs>
    <ds:schemaRef ds:uri="http://purl.org/dc/elements/1.1/"/>
    <ds:schemaRef ds:uri="http://schemas.microsoft.com/office/2006/documentManagement/types"/>
    <ds:schemaRef ds:uri="http://purl.org/dc/terms/"/>
    <ds:schemaRef ds:uri="66EEDB98-F073-460B-B9B0-9643F9FE785E"/>
    <ds:schemaRef ds:uri="http://schemas.microsoft.com/office/2006/metadata/properties"/>
    <ds:schemaRef ds:uri="17c5c574-4f42-45b3-8a7f-77d8e859d074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3569</TotalTime>
  <Words>874</Words>
  <Application>Microsoft Office PowerPoint</Application>
  <PresentationFormat>화면 슬라이드 쇼(4:3)</PresentationFormat>
  <Paragraphs>84</Paragraphs>
  <Slides>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4" baseType="lpstr">
      <vt:lpstr>宋体</vt:lpstr>
      <vt:lpstr>맑은 고딕</vt:lpstr>
      <vt:lpstr>Arial</vt:lpstr>
      <vt:lpstr>Calibri</vt:lpstr>
      <vt:lpstr>Wingdings</vt:lpstr>
      <vt:lpstr>Office Theme</vt:lpstr>
      <vt:lpstr>Consideration on evaluation system performance of 2RX vehicle mounted NR UE at FR1</vt:lpstr>
      <vt:lpstr>Background (1)</vt:lpstr>
      <vt:lpstr>Background (2)</vt:lpstr>
      <vt:lpstr>Issues</vt:lpstr>
      <vt:lpstr>1. System throughput issue</vt:lpstr>
      <vt:lpstr>PowerPoint 프레젠테이션</vt:lpstr>
      <vt:lpstr>3. Method to distinguish vehicle NR UE from Handheld UE</vt:lpstr>
      <vt:lpstr>References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2Rx vehicle NR UE</dc:title>
  <dc:creator>LG Electronics</dc:creator>
  <cp:keywords>2Rx vehicle</cp:keywords>
  <cp:lastModifiedBy>임수환/책임연구원/차세대표준(연)CAS팀(suhwan.lim@lge.com)</cp:lastModifiedBy>
  <cp:revision>1015</cp:revision>
  <dcterms:created xsi:type="dcterms:W3CDTF">2013-05-13T16:02:00Z</dcterms:created>
  <dcterms:modified xsi:type="dcterms:W3CDTF">2018-08-10T14:49:56Z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648246c3-0213-4edc-a844-f0c7749f2e87</vt:lpwstr>
  </property>
  <property fmtid="{D5CDD505-2E9C-101B-9397-08002B2CF9AE}" pid="7" name="CTP_TimeStamp">
    <vt:lpwstr>2018-01-24 17:32:04Z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(3)NVhkhYA/8IiLsO+Ckh9IkD6gHIoU37BTQ0mMoLKDO/Zbkq5VJjrWL2tMr4giQ+3VAzf8AgIn
6NVjflrVWdufDTK4ujxlQT9LBl2CDegUqBOUjWrEFI8iPPjiwJZUvsf8dt8sb+aMY0whEEeE
KSV8uwe1ikcIb+W9bVFBKZ7zh3s8DXdDp7Tgx/qxAjNILxQTE2IycciwF2Eqv9Cxs9uLch9Q
xpHrcd2gcb9EjLUKL0</vt:lpwstr>
  </property>
  <property fmtid="{D5CDD505-2E9C-101B-9397-08002B2CF9AE}" pid="13" name="_2015_ms_pID_7253431">
    <vt:lpwstr>szik728v5YNL9TObTNdnK9WRbWzo9sYPxktR+upvkZ/NfiowMVlbcU
jxCe52LtJ/XtMOsgQO2RE2lzgZs5t6uahYfczGKrLOMb6UkPDltC5/SLlGnuIcfAA9/rJ9/i
3mlXKTqjufjLnbWD3p/nDhPowuvnvHqLWzsfCv9Xtope22FEd9FF2GRw+BQFltbn9BMpv750
3gM6nR6wv4iYrQ8vbYqCMklgeXxjKStfQ6RU</vt:lpwstr>
  </property>
  <property fmtid="{D5CDD505-2E9C-101B-9397-08002B2CF9AE}" pid="14" name="_2015_ms_pID_7253432">
    <vt:lpwstr>BQ==</vt:lpwstr>
  </property>
  <property fmtid="{D5CDD505-2E9C-101B-9397-08002B2CF9AE}" pid="15" name="CTPClassification">
    <vt:lpwstr>CTP_NT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1523778411</vt:lpwstr>
  </property>
</Properties>
</file>