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0" r:id="rId4"/>
    <p:sldId id="268" r:id="rId5"/>
    <p:sldId id="269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55" d="100"/>
          <a:sy n="55" d="100"/>
        </p:scale>
        <p:origin x="614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4/19/2018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3371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4/19/2018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565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4/19/2018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6346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4/19/2018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9940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4/19/2018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995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4/19/2018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0541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4/19/2018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083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4/19/2018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722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4/19/2018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5629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4/19/2018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392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4/19/2018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8216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DB8DB8-1775-4072-8A34-DCFB216D5579}" type="datetimeFigureOut">
              <a:rPr lang="en-US" smtClean="0"/>
              <a:pPr/>
              <a:t>4/19/2018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051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0327" y="2031693"/>
            <a:ext cx="11236037" cy="2387600"/>
          </a:xfrm>
        </p:spPr>
        <p:txBody>
          <a:bodyPr anchor="ctr">
            <a:normAutofit/>
          </a:bodyPr>
          <a:lstStyle/>
          <a:p>
            <a:r>
              <a:rPr lang="en-US" sz="4800" dirty="0"/>
              <a:t>WF for FR2 Power Control Requirements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711940"/>
            <a:ext cx="9144000" cy="1280160"/>
          </a:xfrm>
        </p:spPr>
        <p:txBody>
          <a:bodyPr anchor="ctr">
            <a:normAutofit/>
          </a:bodyPr>
          <a:lstStyle/>
          <a:p>
            <a:r>
              <a:rPr lang="en-US" sz="2800" dirty="0"/>
              <a:t>MediaTek Inc.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655320" y="342900"/>
            <a:ext cx="10942320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sv-SE" sz="2400" b="1" dirty="0">
                <a:cs typeface="Arial" panose="020B0604020202020204" pitchFamily="34" charset="0"/>
              </a:rPr>
              <a:t>3GPP TSG-RAN WG4 #86bis Meeting                                                                    R4-1805701</a:t>
            </a:r>
            <a:endParaRPr lang="sv-SE" altLang="sv-SE" sz="2400" b="1" dirty="0">
              <a:cs typeface="Arial" panose="020B0604020202020204" pitchFamily="34" charset="0"/>
            </a:endParaRPr>
          </a:p>
          <a:p>
            <a:pPr>
              <a:buNone/>
            </a:pPr>
            <a:r>
              <a:rPr lang="en-US" altLang="sv-SE" sz="2400" b="1" dirty="0">
                <a:cs typeface="Arial" panose="020B0604020202020204" pitchFamily="34" charset="0"/>
              </a:rPr>
              <a:t>Melbourne, Australia, April 16</a:t>
            </a:r>
            <a:r>
              <a:rPr lang="en-US" altLang="sv-SE" sz="2400" b="1" baseline="30000" dirty="0">
                <a:cs typeface="Arial" panose="020B0604020202020204" pitchFamily="34" charset="0"/>
              </a:rPr>
              <a:t>th</a:t>
            </a:r>
            <a:r>
              <a:rPr lang="en-US" altLang="sv-SE" sz="2400" b="1" dirty="0">
                <a:cs typeface="Arial" panose="020B0604020202020204" pitchFamily="34" charset="0"/>
              </a:rPr>
              <a:t> – 20</a:t>
            </a:r>
            <a:r>
              <a:rPr lang="en-US" altLang="sv-SE" sz="2400" b="1" baseline="30000" dirty="0">
                <a:cs typeface="Arial" panose="020B0604020202020204" pitchFamily="34" charset="0"/>
              </a:rPr>
              <a:t>th</a:t>
            </a:r>
            <a:r>
              <a:rPr lang="en-US" altLang="sv-SE" sz="2400" b="1" dirty="0">
                <a:cs typeface="Arial" panose="020B0604020202020204" pitchFamily="34" charset="0"/>
              </a:rPr>
              <a:t>, 2018</a:t>
            </a:r>
            <a:endParaRPr lang="sv-SE" altLang="sv-SE" sz="2400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8912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800" dirty="0"/>
              <a:t>Background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690689"/>
            <a:ext cx="10515600" cy="4599276"/>
          </a:xfrm>
        </p:spPr>
        <p:txBody>
          <a:bodyPr>
            <a:normAutofit/>
          </a:bodyPr>
          <a:lstStyle/>
          <a:p>
            <a:pPr marL="365760" indent="-365760"/>
            <a:r>
              <a:rPr lang="en-US" sz="3200" dirty="0"/>
              <a:t>FR2 UE power control has been further discussed in this meeting [1-4] following the way forward in RAN4 #86 meeting [5].</a:t>
            </a:r>
          </a:p>
          <a:p>
            <a:pPr marL="365760" indent="-365760"/>
            <a:r>
              <a:rPr lang="en-US" sz="3200" dirty="0"/>
              <a:t>Open-loop power control (absolute power) test method and requirements has been proposed in [1-3]. </a:t>
            </a:r>
          </a:p>
          <a:p>
            <a:pPr marL="365760" indent="-365760"/>
            <a:r>
              <a:rPr lang="en-US" sz="3200" dirty="0"/>
              <a:t>Relative power control tolerance requirements were proposed in [1].  </a:t>
            </a:r>
          </a:p>
          <a:p>
            <a:pPr marL="365760" indent="-365760"/>
            <a:endParaRPr lang="en-US" dirty="0"/>
          </a:p>
          <a:p>
            <a:pPr marL="365760" indent="-365760"/>
            <a:endParaRPr lang="en-US" dirty="0"/>
          </a:p>
          <a:p>
            <a:pPr marL="365760" indent="-365760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29454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800" dirty="0"/>
              <a:t>Agreements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690689"/>
            <a:ext cx="10515600" cy="4608512"/>
          </a:xfrm>
        </p:spPr>
        <p:txBody>
          <a:bodyPr>
            <a:normAutofit/>
          </a:bodyPr>
          <a:lstStyle/>
          <a:p>
            <a:pPr marL="365760" indent="-365760"/>
            <a:r>
              <a:rPr lang="en-US" sz="3200" dirty="0" smtClean="0"/>
              <a:t>Both </a:t>
            </a:r>
            <a:r>
              <a:rPr lang="en-US" sz="3200" dirty="0"/>
              <a:t>open-loop power control and relative power control tolerance requirements are verified under beam-locked condition. </a:t>
            </a:r>
          </a:p>
          <a:p>
            <a:pPr marL="365760" indent="-365760"/>
            <a:r>
              <a:rPr lang="en-US" sz="3200" dirty="0" smtClean="0"/>
              <a:t>Relative </a:t>
            </a:r>
            <a:r>
              <a:rPr lang="en-US" sz="3200" dirty="0"/>
              <a:t>power control tolerance is verified in peak EIRP direction.</a:t>
            </a:r>
          </a:p>
          <a:p>
            <a:pPr marL="365760" indent="-365760"/>
            <a:endParaRPr lang="en-US" dirty="0"/>
          </a:p>
          <a:p>
            <a:pPr marL="365760" indent="-365760"/>
            <a:endParaRPr lang="en-US" dirty="0"/>
          </a:p>
          <a:p>
            <a:pPr marL="365760" indent="-365760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51509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Way Forward (1)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593273"/>
            <a:ext cx="10515600" cy="5070763"/>
          </a:xfrm>
        </p:spPr>
        <p:txBody>
          <a:bodyPr>
            <a:normAutofit/>
          </a:bodyPr>
          <a:lstStyle/>
          <a:p>
            <a:pPr marL="365760" indent="-365760"/>
            <a:r>
              <a:rPr lang="en-US" sz="3200" dirty="0"/>
              <a:t>To define open-loop power control requirements</a:t>
            </a:r>
          </a:p>
          <a:p>
            <a:pPr marL="822960" lvl="1" indent="-365760"/>
            <a:r>
              <a:rPr lang="en-US" sz="2800" dirty="0"/>
              <a:t>The output power to be set such that the received power at the test system is within a range defined by the target received power and the absolute </a:t>
            </a:r>
            <a:r>
              <a:rPr lang="en-US" sz="2800" dirty="0" smtClean="0"/>
              <a:t>tolerance.</a:t>
            </a:r>
            <a:r>
              <a:rPr lang="en-US" dirty="0" smtClean="0"/>
              <a:t> </a:t>
            </a:r>
            <a:endParaRPr lang="en-US" dirty="0"/>
          </a:p>
          <a:p>
            <a:pPr marL="822960" lvl="1" indent="-365760"/>
            <a:r>
              <a:rPr lang="en-US" sz="2800" dirty="0" smtClean="0"/>
              <a:t>Tolerance </a:t>
            </a:r>
            <a:r>
              <a:rPr lang="en-US" sz="2800" dirty="0"/>
              <a:t>requirement to be considered as a starting point</a:t>
            </a:r>
          </a:p>
          <a:p>
            <a:pPr marL="1280160" lvl="2" indent="-365760"/>
            <a:r>
              <a:rPr lang="en-US" sz="2400" dirty="0"/>
              <a:t>[+/- 12 dB] under normal condition</a:t>
            </a:r>
          </a:p>
        </p:txBody>
      </p:sp>
    </p:spTree>
    <p:extLst>
      <p:ext uri="{BB962C8B-B14F-4D97-AF65-F5344CB8AC3E}">
        <p14:creationId xmlns:p14="http://schemas.microsoft.com/office/powerpoint/2010/main" val="21281823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Way Forward (2)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65760" indent="-365760"/>
            <a:r>
              <a:rPr lang="en-US" dirty="0"/>
              <a:t>Consider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smtClean="0"/>
              <a:t>relative </a:t>
            </a:r>
            <a:r>
              <a:rPr lang="en-US" dirty="0"/>
              <a:t>power control requirement using the following numbers </a:t>
            </a:r>
            <a:r>
              <a:rPr lang="en-US" dirty="0" smtClean="0"/>
              <a:t>as a </a:t>
            </a:r>
            <a:r>
              <a:rPr lang="en-US" dirty="0"/>
              <a:t>starting point.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6299774"/>
              </p:ext>
            </p:extLst>
          </p:nvPr>
        </p:nvGraphicFramePr>
        <p:xfrm>
          <a:off x="2921000" y="3107214"/>
          <a:ext cx="5702300" cy="21945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145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18774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2103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Power step </a:t>
                      </a:r>
                      <a:r>
                        <a:rPr lang="en-GB" sz="1600" dirty="0">
                          <a:effectLst/>
                          <a:latin typeface="Symbol" panose="05050102010706020507" pitchFamily="18" charset="2"/>
                        </a:rPr>
                        <a:t>D</a:t>
                      </a:r>
                      <a:r>
                        <a:rPr lang="en-GB" sz="1600" dirty="0">
                          <a:effectLst/>
                        </a:rPr>
                        <a:t>P (Up or down) </a:t>
                      </a:r>
                      <a:endParaRPr lang="en-US" sz="1600" dirty="0"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 [dB]</a:t>
                      </a:r>
                      <a:endParaRPr lang="en-US" sz="16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All combinations of PUSCH and PUCCH,  PUSCH/PUCCH and SRS transitions between sub-frames, PRACH [dB]</a:t>
                      </a:r>
                      <a:endParaRPr lang="en-US" sz="16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751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ΔP &lt; 2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[±3.0]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751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2 ≤ ΔP &lt; 3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[±4.0]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751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3 ≤ ΔP &lt; 4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[±5.0]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751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4 ≤ ΔP &lt; 10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[±6.0]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751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10 ≤ ΔP &lt; 15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[±8.0]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751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15 ≤ ΔP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[±9.0]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6333296"/>
              </p:ext>
            </p:extLst>
          </p:nvPr>
        </p:nvGraphicFramePr>
        <p:xfrm>
          <a:off x="2197100" y="5789097"/>
          <a:ext cx="7150100" cy="77573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54535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69025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91449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87866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TPC command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UL channel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Aggregate power tolerance within [21] ms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87866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0 dB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PUCCH/PUSCH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effectLst/>
                        </a:rPr>
                        <a:t>[±3.5 dB]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2746514" y="2725182"/>
            <a:ext cx="6051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Relative power tolerance for transmission (normal conditions)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3135746" y="5401231"/>
            <a:ext cx="54289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Aggregate power control </a:t>
            </a:r>
            <a:r>
              <a:rPr lang="en-GB" b="1" dirty="0" smtClean="0"/>
              <a:t>tolerance (normal conditions)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7608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References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626985"/>
          </a:xfrm>
        </p:spPr>
        <p:txBody>
          <a:bodyPr>
            <a:normAutofit/>
          </a:bodyPr>
          <a:lstStyle/>
          <a:p>
            <a:pPr marL="0" indent="0">
              <a:spcBef>
                <a:spcPts val="600"/>
              </a:spcBef>
              <a:buNone/>
            </a:pPr>
            <a:r>
              <a:rPr lang="en-US" sz="2400" dirty="0"/>
              <a:t>[1] R4-1804159, “Open loop TPC for FR2”, Intel Corporation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sz="2400" dirty="0"/>
              <a:t>[2] R4-1804213, “</a:t>
            </a:r>
            <a:r>
              <a:rPr lang="en-US" sz="2400" dirty="0"/>
              <a:t>Pcmax</a:t>
            </a:r>
            <a:r>
              <a:rPr lang="en-US" sz="2400" dirty="0"/>
              <a:t> in FR2 UL power control”, Intel Corporation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sz="2400" dirty="0"/>
              <a:t>[3] R4-1804264, “Absolute power control accuracy and relation to beam correspondence for FR2”, Ericsson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sz="2400" dirty="0"/>
              <a:t>[4] R4-1804333, “FR2 UE power control requirements”, </a:t>
            </a:r>
            <a:r>
              <a:rPr lang="en-US" sz="2400" dirty="0"/>
              <a:t>MediaTek</a:t>
            </a:r>
            <a:r>
              <a:rPr lang="en-US" sz="2400" dirty="0"/>
              <a:t> Inc.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sz="2400" dirty="0"/>
              <a:t>[5] R4-1803371, “Way Forward on FR2 Power Control”, MediaTek Inc., Intel, Ericsson, LGE</a:t>
            </a:r>
          </a:p>
          <a:p>
            <a:pPr marL="0" indent="0">
              <a:spcBef>
                <a:spcPts val="600"/>
              </a:spcBef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1924904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7183</TotalTime>
  <Words>381</Words>
  <Application>Microsoft Office PowerPoint</Application>
  <PresentationFormat>Widescreen</PresentationFormat>
  <Paragraphs>51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宋体</vt:lpstr>
      <vt:lpstr>Arial</vt:lpstr>
      <vt:lpstr>Calibri</vt:lpstr>
      <vt:lpstr>Calibri Light</vt:lpstr>
      <vt:lpstr>Symbol</vt:lpstr>
      <vt:lpstr>Times New Roman</vt:lpstr>
      <vt:lpstr>Office Theme</vt:lpstr>
      <vt:lpstr>WF for FR2 Power Control Requirements</vt:lpstr>
      <vt:lpstr>Background</vt:lpstr>
      <vt:lpstr>Agreements </vt:lpstr>
      <vt:lpstr>Way Forward (1)</vt:lpstr>
      <vt:lpstr>Way Forward (2)</vt:lpstr>
      <vt:lpstr>References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carrier BW for NR</dc:title>
  <dc:creator>Jamesf Wang</dc:creator>
  <cp:lastModifiedBy>Jamesf Wang</cp:lastModifiedBy>
  <cp:revision>190</cp:revision>
  <dcterms:created xsi:type="dcterms:W3CDTF">2017-01-18T06:26:21Z</dcterms:created>
  <dcterms:modified xsi:type="dcterms:W3CDTF">2018-04-19T22:35:26Z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