
<file path=[Content_Types].xml><?xml version="1.0" encoding="utf-8"?>
<Types xmlns="http://schemas.openxmlformats.org/package/2006/content-types"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bin" ContentType="application/vnd.openxmlformats-officedocument.oleObject"/>
  <Override PartName="/customXml/itemProps1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revisionInfo.xml" ContentType="application/vnd.ms-powerpoint.revisioninfo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wmf" ContentType="image/x-w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ppt/theme/themeOverride1.xml" ContentType="application/vnd.openxmlformats-officedocument.themeOverride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slideLayouts/slideLayout10.xml" ContentType="application/vnd.openxmlformats-officedocument.presentationml.slideLayout+xml"/>
  <Default Extension="vml" ContentType="application/vnd.openxmlformats-officedocument.vmlDrawing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4"/>
  </p:sldMasterIdLst>
  <p:notesMasterIdLst>
    <p:notesMasterId r:id="rId11"/>
  </p:notesMasterIdLst>
  <p:sldIdLst>
    <p:sldId id="256" r:id="rId5"/>
    <p:sldId id="380" r:id="rId6"/>
    <p:sldId id="389" r:id="rId7"/>
    <p:sldId id="390" r:id="rId8"/>
    <p:sldId id="391" r:id="rId9"/>
    <p:sldId id="393" r:id="rId10"/>
  </p:sldIdLst>
  <p:sldSz cx="12192000" cy="6858000"/>
  <p:notesSz cx="6858000" cy="9144000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angmeng (WN)" initials="Z(" lastIdx="5" clrIdx="0">
    <p:extLst>
      <p:ext uri="{19B8F6BF-5375-455C-9EA6-DF929625EA0E}">
        <p15:presenceInfo xmlns:p15="http://schemas.microsoft.com/office/powerpoint/2012/main" xmlns="" userId="S-1-5-21-147214757-305610072-1517763936-512399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clrMru>
    <a:srgbClr val="009900"/>
  </p:clrMru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  <p:ext uri="{FD5EFAAD-0ECE-453E-9831-46B23BE46B34}">
      <p15:chartTrackingRefBased xmlns:p15="http://schemas.microsoft.com/office/powerpoint/2012/main" xmlns="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/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250" autoAdjust="0"/>
    <p:restoredTop sz="87234" autoAdjust="0"/>
  </p:normalViewPr>
  <p:slideViewPr>
    <p:cSldViewPr>
      <p:cViewPr varScale="1">
        <p:scale>
          <a:sx n="73" d="100"/>
          <a:sy n="73" d="100"/>
        </p:scale>
        <p:origin x="-978" y="-10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4.xml"/><Relationship Id="rId13" Type="http://schemas.openxmlformats.org/officeDocument/2006/relationships/presProps" Target="presProps.xml"/><Relationship Id="rId3" Type="http://schemas.openxmlformats.org/officeDocument/2006/relationships/customXml" Target="../customXml/item3.xml"/><Relationship Id="rId7" Type="http://schemas.openxmlformats.org/officeDocument/2006/relationships/slide" Target="slides/slide3.xml"/><Relationship Id="rId12" Type="http://schemas.openxmlformats.org/officeDocument/2006/relationships/commentAuthors" Target="commentAuthors.xml"/><Relationship Id="rId17" Type="http://schemas.microsoft.com/office/2015/10/relationships/revisionInfo" Target="revisionInfo.xml"/><Relationship Id="rId2" Type="http://schemas.openxmlformats.org/officeDocument/2006/relationships/customXml" Target="../customXml/item2.xml"/><Relationship Id="rId16" Type="http://schemas.openxmlformats.org/officeDocument/2006/relationships/tableStyles" Target="tableStyles.xml"/><Relationship Id="rId1" Type="http://schemas.openxmlformats.org/officeDocument/2006/relationships/customXml" Target="../customXml/item1.xml"/><Relationship Id="rId6" Type="http://schemas.openxmlformats.org/officeDocument/2006/relationships/slide" Target="slides/slide2.xml"/><Relationship Id="rId11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15" Type="http://schemas.openxmlformats.org/officeDocument/2006/relationships/theme" Target="theme/theme1.xml"/><Relationship Id="rId10" Type="http://schemas.openxmlformats.org/officeDocument/2006/relationships/slide" Target="slides/slide6.xml"/><Relationship Id="rId4" Type="http://schemas.openxmlformats.org/officeDocument/2006/relationships/slideMaster" Target="slideMasters/slideMaster1.xml"/><Relationship Id="rId9" Type="http://schemas.openxmlformats.org/officeDocument/2006/relationships/slide" Target="slides/slide5.xml"/><Relationship Id="rId14" Type="http://schemas.openxmlformats.org/officeDocument/2006/relationships/viewProps" Target="viewProps.xml"/></Relationships>
</file>

<file path=ppt/drawings/_rels/vmlDrawing1.vml.rels><?xml version="1.0" encoding="UTF-8" standalone="yes"?>
<Relationships xmlns="http://schemas.openxmlformats.org/package/2006/relationships"><Relationship Id="rId2" Type="http://schemas.openxmlformats.org/officeDocument/2006/relationships/image" Target="../media/image2.wmf"/><Relationship Id="rId1" Type="http://schemas.openxmlformats.org/officeDocument/2006/relationships/image" Target="../media/image1.wmf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4.wmf"/><Relationship Id="rId1" Type="http://schemas.openxmlformats.org/officeDocument/2006/relationships/image" Target="../media/image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75537853-6863-43AE-85A5-FD2BFAE74ADB}" type="datetimeFigureOut">
              <a:rPr lang="ru-RU"/>
              <a:pPr>
                <a:defRPr/>
              </a:pPr>
              <a:t>20.04.2018</a:t>
            </a:fld>
            <a:endParaRPr lang="ru-RU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ru-RU" noProof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zh-CN" noProof="0"/>
              <a:t>Click to edit Master text styles</a:t>
            </a:r>
          </a:p>
          <a:p>
            <a:pPr lvl="1"/>
            <a:r>
              <a:rPr lang="en-US" altLang="zh-CN" noProof="0"/>
              <a:t>Second level</a:t>
            </a:r>
          </a:p>
          <a:p>
            <a:pPr lvl="2"/>
            <a:r>
              <a:rPr lang="en-US" altLang="zh-CN" noProof="0"/>
              <a:t>Third level</a:t>
            </a:r>
          </a:p>
          <a:p>
            <a:pPr lvl="3"/>
            <a:r>
              <a:rPr lang="en-US" altLang="zh-CN" noProof="0"/>
              <a:t>Fourth level</a:t>
            </a:r>
          </a:p>
          <a:p>
            <a:pPr lvl="4"/>
            <a:r>
              <a:rPr lang="en-US" altLang="zh-CN" noProof="0"/>
              <a:t>Fifth level</a:t>
            </a:r>
            <a:endParaRPr lang="ru-RU" noProof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eaLnBrk="1" hangingPunct="1">
              <a:defRPr sz="1200"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 eaLnBrk="1" hangingPunct="1">
              <a:defRPr sz="1200"/>
            </a:lvl1pPr>
          </a:lstStyle>
          <a:p>
            <a:pPr>
              <a:defRPr/>
            </a:pPr>
            <a:fld id="{27CD4769-0BB6-45D4-A064-74B83B7F08AD}" type="slidenum">
              <a:rPr lang="ru-RU" altLang="zh-CN"/>
              <a:pPr>
                <a:defRPr/>
              </a:pPr>
              <a:t>‹#›</a:t>
            </a:fld>
            <a:endParaRPr lang="ru-RU" altLang="zh-CN"/>
          </a:p>
        </p:txBody>
      </p:sp>
    </p:spTree>
    <p:extLst>
      <p:ext uri="{BB962C8B-B14F-4D97-AF65-F5344CB8AC3E}">
        <p14:creationId xmlns:p14="http://schemas.microsoft.com/office/powerpoint/2010/main" xmlns="" val="826989252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CBC4CC9-6CB1-437C-8D3A-FA6995039102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0849302-6650-4055-83F8-DA6D08ACFB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2704440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7A79AAC-5642-4F71-8177-64111B0BF4D0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5A969E-5C91-486B-A857-B8BBFC6B2E7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18040418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84EB096-859F-4893-9F1B-B8A59FA668CF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2ACC07C-8C39-42AD-87B8-871AB2DE5869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3183869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7F5C329-75CE-4A6D-B5E7-4752A06958A6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42F0DE-7C71-41E7-B4AE-5A68D73E055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11023827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9045E17-89E3-4769-AE64-2B62E066696A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1952A3-AB64-4612-8C6C-13B7E916577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126646259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7DAC5F-74A5-4C1D-B7B8-9A6BF01BB73B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4182F7-EE69-412D-A062-2B0476207AB6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1170117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657A4B-F923-47F7-80E1-128ACDCB0439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4AEEA2-3481-4E5C-8CB1-930B3944770D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86305647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13CFB-026D-4E5F-9883-A175DE4CF109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0B388A-8BD3-4B0F-840B-09B37A17269F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5890040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5649C7-FA0E-496C-AC49-A32A1ECA3AF3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6E1543B-E6D4-4420-A69A-678F14AB25F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86678723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71A6E54-37F6-482B-AAB4-F1C37D5B425C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5DFAAE-6313-4347-9F3B-EDDB7B297E1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305361232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B86E9C-760C-48F7-A642-B4481A2DB990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C4FB88-7B7D-4DBD-B264-A12BF7B529F4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xmlns="" val="4015182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Title Placeholder 1"/>
          <p:cNvSpPr>
            <a:spLocks noGrp="1"/>
          </p:cNvSpPr>
          <p:nvPr>
            <p:ph type="title"/>
          </p:nvPr>
        </p:nvSpPr>
        <p:spPr bwMode="auto">
          <a:xfrm>
            <a:off x="609600" y="274638"/>
            <a:ext cx="10972800" cy="7921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609600" y="1219201"/>
            <a:ext cx="10972800" cy="4906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C59409CB-252A-4827-ACE8-6A0B23E018A7}" type="datetime1">
              <a:rPr lang="en-US" altLang="zh-CN"/>
              <a:pPr>
                <a:defRPr/>
              </a:pPr>
              <a:t>4/20/2018</a:t>
            </a:fld>
            <a:endParaRPr lang="en-US" altLang="zh-CN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zh-CN" altLang="zh-CN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fld id="{0E1758D0-0D5E-407D-BE7F-8007B73ECF62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6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36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1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1.vml"/><Relationship Id="rId4" Type="http://schemas.openxmlformats.org/officeDocument/2006/relationships/oleObject" Target="../embeddings/oleObject2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3.bin"/><Relationship Id="rId2" Type="http://schemas.openxmlformats.org/officeDocument/2006/relationships/slideLayout" Target="../slideLayouts/slideLayout2.xml"/><Relationship Id="rId1" Type="http://schemas.openxmlformats.org/officeDocument/2006/relationships/vmlDrawing" Target="../drawings/vmlDrawing2.vml"/><Relationship Id="rId4" Type="http://schemas.openxmlformats.org/officeDocument/2006/relationships/oleObject" Target="../embeddings/oleObject4.bin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>
          <a:xfrm>
            <a:off x="2209800" y="2130425"/>
            <a:ext cx="7772400" cy="1963738"/>
          </a:xfrm>
        </p:spPr>
        <p:txBody>
          <a:bodyPr/>
          <a:lstStyle/>
          <a:p>
            <a:pPr eaLnBrk="1" hangingPunct="1"/>
            <a:r>
              <a:rPr lang="sv-SE" altLang="zh-CN" sz="4000" dirty="0"/>
              <a:t>Way forward </a:t>
            </a:r>
            <a:r>
              <a:rPr lang="en-US" altLang="zh-CN" sz="4000" dirty="0"/>
              <a:t>on SSB-based inter-frequency measurement requirements</a:t>
            </a:r>
            <a:endParaRPr lang="en-GB" altLang="en-US" sz="4000" dirty="0"/>
          </a:p>
        </p:txBody>
      </p:sp>
      <p:sp>
        <p:nvSpPr>
          <p:cNvPr id="3075" name="Subtitle 2"/>
          <p:cNvSpPr>
            <a:spLocks noGrp="1"/>
          </p:cNvSpPr>
          <p:nvPr>
            <p:ph type="subTitle" idx="1"/>
          </p:nvPr>
        </p:nvSpPr>
        <p:spPr>
          <a:xfrm>
            <a:off x="2057400" y="4654550"/>
            <a:ext cx="7924800" cy="1752600"/>
          </a:xfrm>
        </p:spPr>
        <p:txBody>
          <a:bodyPr/>
          <a:lstStyle/>
          <a:p>
            <a:pPr eaLnBrk="1" hangingPunct="1"/>
            <a:r>
              <a:rPr lang="en-US" altLang="zh-CN" sz="2800" dirty="0">
                <a:solidFill>
                  <a:srgbClr val="898989"/>
                </a:solidFill>
              </a:rPr>
              <a:t>Huawei, </a:t>
            </a:r>
            <a:r>
              <a:rPr lang="en-US" altLang="zh-CN" sz="2800" dirty="0" smtClean="0">
                <a:solidFill>
                  <a:srgbClr val="898989"/>
                </a:solidFill>
              </a:rPr>
              <a:t>HiSilicon</a:t>
            </a:r>
            <a:endParaRPr lang="en-US" altLang="en-US" sz="2800" dirty="0">
              <a:solidFill>
                <a:srgbClr val="898989"/>
              </a:solidFill>
            </a:endParaRPr>
          </a:p>
        </p:txBody>
      </p:sp>
      <p:sp>
        <p:nvSpPr>
          <p:cNvPr id="3076" name="TextBox 3"/>
          <p:cNvSpPr txBox="1">
            <a:spLocks noChangeArrowheads="1"/>
          </p:cNvSpPr>
          <p:nvPr/>
        </p:nvSpPr>
        <p:spPr bwMode="auto">
          <a:xfrm>
            <a:off x="304800" y="298076"/>
            <a:ext cx="4373698" cy="97872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>
              <a:buNone/>
            </a:pPr>
            <a:r>
              <a:rPr lang="en-US" altLang="zh-CN" sz="1800" b="1" dirty="0"/>
              <a:t>3GPP TSG-RAN WG4 Meeting #</a:t>
            </a:r>
            <a:r>
              <a:rPr lang="ru-RU" altLang="zh-CN" sz="1800" b="1" dirty="0"/>
              <a:t>8</a:t>
            </a:r>
            <a:r>
              <a:rPr lang="en-US" altLang="zh-CN" sz="1800" b="1" dirty="0" smtClean="0"/>
              <a:t>6bis</a:t>
            </a:r>
            <a:r>
              <a:rPr lang="en-US" altLang="zh-CN" sz="1800" b="1" dirty="0"/>
              <a:t/>
            </a:r>
            <a:br>
              <a:rPr lang="en-US" altLang="zh-CN" sz="1800" b="1" dirty="0"/>
            </a:br>
            <a:r>
              <a:rPr lang="en-US" sz="1800" b="1" dirty="0" smtClean="0"/>
              <a:t>Melbourne, Australia, 16</a:t>
            </a:r>
            <a:r>
              <a:rPr lang="en-US" sz="1800" b="1" baseline="30000" dirty="0" smtClean="0"/>
              <a:t>th</a:t>
            </a:r>
            <a:r>
              <a:rPr lang="en-US" sz="1800" b="1" dirty="0" smtClean="0"/>
              <a:t> – 20</a:t>
            </a:r>
            <a:r>
              <a:rPr lang="en-US" sz="1800" b="1" baseline="30000" dirty="0" smtClean="0"/>
              <a:t>th</a:t>
            </a:r>
            <a:r>
              <a:rPr lang="en-US" sz="1800" b="1" dirty="0" smtClean="0"/>
              <a:t> April, </a:t>
            </a:r>
            <a:r>
              <a:rPr lang="en-US" sz="1800" b="1" dirty="0"/>
              <a:t>2018</a:t>
            </a:r>
          </a:p>
          <a:p>
            <a:pPr>
              <a:buNone/>
            </a:pPr>
            <a:r>
              <a:rPr lang="en-US" sz="1800" b="1" dirty="0"/>
              <a:t>Agenda item</a:t>
            </a:r>
            <a:r>
              <a:rPr lang="en-US" sz="1800" b="1" dirty="0" smtClean="0"/>
              <a:t>: 7.9.4.2</a:t>
            </a:r>
            <a:endParaRPr lang="en-GB" sz="1800" b="1" dirty="0"/>
          </a:p>
        </p:txBody>
      </p:sp>
      <p:sp>
        <p:nvSpPr>
          <p:cNvPr id="3077" name="TextBox 4"/>
          <p:cNvSpPr txBox="1">
            <a:spLocks noChangeArrowheads="1"/>
          </p:cNvSpPr>
          <p:nvPr/>
        </p:nvSpPr>
        <p:spPr bwMode="auto">
          <a:xfrm>
            <a:off x="10667999" y="298076"/>
            <a:ext cx="1321196" cy="36933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spcBef>
                <a:spcPct val="20000"/>
              </a:spcBef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Font typeface="Arial" panose="020B0604020202020204" pitchFamily="34" charset="0"/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Font typeface="Arial" panose="020B0604020202020204" pitchFamily="34" charset="0"/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algn="r" eaLnBrk="1" hangingPunct="1">
              <a:spcBef>
                <a:spcPct val="0"/>
              </a:spcBef>
              <a:buFontTx/>
              <a:buNone/>
            </a:pPr>
            <a:r>
              <a:rPr lang="en-US" altLang="zh-CN" sz="1800" b="1" dirty="0" smtClean="0"/>
              <a:t>R4-1805565</a:t>
            </a:r>
            <a:endParaRPr lang="zh-CN" altLang="en-US" sz="1800" b="1" dirty="0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125A4C6-85EB-4151-B27F-C85BDE8B3B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1C6C1391-3214-495D-89DC-F801A095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2</a:t>
            </a:fld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altLang="zh-CN" sz="2000" dirty="0"/>
              <a:t>Measurement objects with same SMTC periodicity and offset within the same FR range should share the same delay requirement.</a:t>
            </a:r>
          </a:p>
          <a:p>
            <a:r>
              <a:rPr lang="en-US" altLang="zh-CN" sz="2000" dirty="0"/>
              <a:t>Strive to address the SMTC overlapping issue should be based on SMTC periodicity and offset grouping and each group has its own scaling factor</a:t>
            </a:r>
          </a:p>
          <a:p>
            <a:pPr lvl="1"/>
            <a:r>
              <a:rPr lang="en-US" altLang="zh-CN" sz="1600" dirty="0"/>
              <a:t>The definition of SMTC periodicity and offset grouping is FFS</a:t>
            </a:r>
          </a:p>
          <a:p>
            <a:pPr lvl="1"/>
            <a:r>
              <a:rPr lang="en-GB" altLang="zh-CN" sz="1600" dirty="0"/>
              <a:t>When all SMTC occasions are non colliding (no measurement gap contains SMTC from more than one frequency layer) there is no need for an additional scaling factor</a:t>
            </a:r>
            <a:endParaRPr lang="en-US" altLang="zh-CN" sz="1600" dirty="0"/>
          </a:p>
          <a:p>
            <a:r>
              <a:rPr lang="en-US" altLang="zh-CN" sz="2000" dirty="0"/>
              <a:t>Strive to keep UE measurement flexibility the same as LTE</a:t>
            </a:r>
          </a:p>
          <a:p>
            <a:r>
              <a:rPr lang="en-US" altLang="zh-CN" sz="2000" dirty="0"/>
              <a:t>Companies are encouraged to suggest the principle to define the requirement methodologies within the below options:</a:t>
            </a:r>
          </a:p>
          <a:p>
            <a:pPr lvl="1"/>
            <a:r>
              <a:rPr lang="en-US" altLang="zh-CN" sz="1600" dirty="0"/>
              <a:t>Option 1</a:t>
            </a:r>
            <a:r>
              <a:rPr lang="en-US" altLang="zh-CN" sz="1600" dirty="0" smtClean="0"/>
              <a:t>: unified delay requirement among different carriers</a:t>
            </a:r>
            <a:endParaRPr lang="en-US" altLang="zh-CN" sz="1600" strike="sngStrike" dirty="0"/>
          </a:p>
          <a:p>
            <a:pPr lvl="1"/>
            <a:r>
              <a:rPr lang="en-US" altLang="zh-CN" sz="1600" dirty="0"/>
              <a:t>Option 2: requirements are defined per </a:t>
            </a:r>
            <a:r>
              <a:rPr lang="en-US" altLang="zh-CN" sz="1600" dirty="0" smtClean="0"/>
              <a:t>carrier</a:t>
            </a:r>
            <a:endParaRPr lang="en-US" altLang="zh-CN" sz="1600" strike="sngStrike" dirty="0" smtClean="0"/>
          </a:p>
          <a:p>
            <a:r>
              <a:rPr lang="en-US" altLang="zh-CN" sz="2000" dirty="0" smtClean="0"/>
              <a:t>Companies are encouraged to provide views on the impact of AGC issue</a:t>
            </a:r>
          </a:p>
          <a:p>
            <a:r>
              <a:rPr lang="en-US" altLang="zh-CN" sz="2000" dirty="0" smtClean="0"/>
              <a:t>FFS </a:t>
            </a:r>
            <a:r>
              <a:rPr lang="en-US" altLang="zh-CN" sz="2000" dirty="0"/>
              <a:t>the delay caused by gap sharing with intra-frequency measurement and DRX mode.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388061123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125A4C6-85EB-4151-B27F-C85BDE8B3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96258"/>
            <a:ext cx="10972800" cy="792162"/>
          </a:xfrm>
        </p:spPr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1C6C1391-3214-495D-89DC-F801A095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3</a:t>
            </a:fld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822325"/>
            <a:ext cx="10972800" cy="5502275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Conclusion on the methodology of defining inter-frequency measurement requirements will be expected in RAN4#87 meeting.</a:t>
            </a:r>
          </a:p>
          <a:p>
            <a:r>
              <a:rPr lang="en-US" altLang="zh-CN" sz="2000" dirty="0" smtClean="0"/>
              <a:t>Companies are encouraged to provide analysis and investigation on four alternatives of defining the inter-frequency measurement requirements in considering of the following aspects</a:t>
            </a:r>
            <a:endParaRPr lang="en-US" altLang="zh-CN" sz="2000" dirty="0"/>
          </a:p>
          <a:p>
            <a:pPr lvl="1"/>
            <a:r>
              <a:rPr lang="en-US" altLang="zh-CN" dirty="0" smtClean="0"/>
              <a:t>Factor 1: Margin for UE implementation</a:t>
            </a:r>
          </a:p>
          <a:p>
            <a:pPr lvl="1"/>
            <a:r>
              <a:rPr lang="en-US" altLang="zh-CN" dirty="0" smtClean="0"/>
              <a:t>Factor 2: Gap utilization</a:t>
            </a:r>
          </a:p>
          <a:p>
            <a:pPr lvl="1"/>
            <a:r>
              <a:rPr lang="en-US" altLang="zh-CN" dirty="0" smtClean="0"/>
              <a:t>Factor 3: Trade-off between Factor 1 and Factor 2.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43567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125A4C6-85EB-4151-B27F-C85BDE8B3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96258"/>
            <a:ext cx="10972800" cy="792162"/>
          </a:xfrm>
        </p:spPr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1C6C1391-3214-495D-89DC-F801A095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4</a:t>
            </a:fld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822325"/>
            <a:ext cx="10972800" cy="5502275"/>
          </a:xfrm>
        </p:spPr>
        <p:txBody>
          <a:bodyPr>
            <a:normAutofit/>
          </a:bodyPr>
          <a:lstStyle/>
          <a:p>
            <a:r>
              <a:rPr lang="en-US" altLang="zh-CN" sz="2100" b="1" dirty="0" smtClean="0">
                <a:solidFill>
                  <a:srgbClr val="C00000"/>
                </a:solidFill>
              </a:rPr>
              <a:t>Atl1</a:t>
            </a:r>
            <a:r>
              <a:rPr lang="en-US" altLang="zh-CN" sz="2100" b="1" dirty="0" smtClean="0"/>
              <a:t>: </a:t>
            </a:r>
            <a:r>
              <a:rPr lang="en-US" altLang="zh-CN" sz="2100" dirty="0" smtClean="0"/>
              <a:t>The delay requirement is </a:t>
            </a:r>
            <a:r>
              <a:rPr lang="en-US" altLang="zh-CN" sz="2100" b="1" dirty="0" smtClean="0"/>
              <a:t>unified </a:t>
            </a:r>
            <a:r>
              <a:rPr lang="en-US" altLang="zh-CN" sz="2100" dirty="0" smtClean="0"/>
              <a:t>among different carriers, and the requirement of inter-frequency carrier #</a:t>
            </a:r>
            <a:r>
              <a:rPr lang="en-US" altLang="zh-CN" sz="2100" dirty="0" err="1" smtClean="0"/>
              <a:t>i</a:t>
            </a:r>
            <a:r>
              <a:rPr lang="en-US" altLang="zh-CN" sz="2100" dirty="0" smtClean="0"/>
              <a:t> can be expressed as: </a:t>
            </a:r>
          </a:p>
          <a:p>
            <a:endParaRPr lang="en-US" altLang="zh-CN" sz="2000" dirty="0" smtClean="0"/>
          </a:p>
          <a:p>
            <a:endParaRPr lang="en-US" altLang="zh-CN" sz="2000" dirty="0" smtClean="0"/>
          </a:p>
          <a:p>
            <a:endParaRPr lang="en-US" altLang="zh-CN" sz="2000" dirty="0" smtClean="0"/>
          </a:p>
          <a:p>
            <a:endParaRPr lang="en-US" altLang="zh-CN" sz="2000" dirty="0" smtClean="0"/>
          </a:p>
          <a:p>
            <a:r>
              <a:rPr lang="en-US" altLang="zh-CN" sz="2000" b="1" dirty="0" smtClean="0">
                <a:solidFill>
                  <a:srgbClr val="C00000"/>
                </a:solidFill>
              </a:rPr>
              <a:t>Atl2</a:t>
            </a:r>
            <a:r>
              <a:rPr lang="en-US" altLang="zh-CN" sz="2000" b="1" dirty="0" smtClean="0"/>
              <a:t>: </a:t>
            </a:r>
            <a:r>
              <a:rPr lang="en-US" altLang="zh-CN" sz="2000" dirty="0" smtClean="0"/>
              <a:t>The delay requirement is </a:t>
            </a:r>
            <a:r>
              <a:rPr lang="en-US" altLang="zh-CN" sz="2000" b="1" dirty="0" smtClean="0"/>
              <a:t>per-carrier defined </a:t>
            </a:r>
            <a:r>
              <a:rPr lang="en-US" altLang="zh-CN" sz="2000" dirty="0" smtClean="0"/>
              <a:t>for each carrier, and the requirement of inter-frequency carrier #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 can be expressed as: </a:t>
            </a:r>
          </a:p>
          <a:p>
            <a:endParaRPr lang="en-US" altLang="zh-CN" sz="2000" dirty="0" smtClean="0"/>
          </a:p>
          <a:p>
            <a:endParaRPr lang="en-US" altLang="zh-CN" sz="2000" dirty="0" smtClean="0"/>
          </a:p>
          <a:p>
            <a:pPr lvl="1"/>
            <a:r>
              <a:rPr lang="en-US" altLang="zh-CN" sz="2000" dirty="0" smtClean="0"/>
              <a:t>	</a:t>
            </a:r>
            <a:r>
              <a:rPr lang="en-US" dirty="0" smtClean="0"/>
              <a:t>The value of scaling factor in each carrier </a:t>
            </a:r>
            <a:r>
              <a:rPr lang="en-US" altLang="zh-CN" i="1" dirty="0" smtClean="0"/>
              <a:t>N</a:t>
            </a:r>
            <a:r>
              <a:rPr lang="en-US" altLang="zh-CN" i="1" baseline="-25000" dirty="0" smtClean="0"/>
              <a:t>scaling1,carrier_i </a:t>
            </a:r>
            <a:r>
              <a:rPr lang="en-US" altLang="zh-CN" dirty="0" smtClean="0"/>
              <a:t>= </a:t>
            </a:r>
            <a:r>
              <a:rPr lang="en-US" altLang="zh-CN" i="1" dirty="0" err="1" smtClean="0"/>
              <a:t>N</a:t>
            </a:r>
            <a:r>
              <a:rPr lang="en-US" altLang="zh-CN" i="1" baseline="-25000" dirty="0" err="1" smtClean="0"/>
              <a:t>freq,fully</a:t>
            </a:r>
            <a:r>
              <a:rPr lang="en-US" altLang="zh-CN" i="1" dirty="0" smtClean="0"/>
              <a:t> </a:t>
            </a:r>
            <a:r>
              <a:rPr lang="en-US" altLang="zh-CN" dirty="0" smtClean="0"/>
              <a:t>+ </a:t>
            </a:r>
            <a:r>
              <a:rPr lang="en-US" altLang="zh-CN" i="1" dirty="0" err="1" smtClean="0"/>
              <a:t>N</a:t>
            </a:r>
            <a:r>
              <a:rPr lang="en-US" altLang="zh-CN" i="1" baseline="-25000" dirty="0" err="1" smtClean="0"/>
              <a:t>freq,partially</a:t>
            </a:r>
            <a:r>
              <a:rPr lang="en-US" altLang="zh-CN" i="1" baseline="-25000" dirty="0" smtClean="0"/>
              <a:t> </a:t>
            </a:r>
            <a:r>
              <a:rPr lang="en-US" altLang="zh-CN" dirty="0" smtClean="0"/>
              <a:t>+ 1 ≤ </a:t>
            </a:r>
            <a:r>
              <a:rPr lang="en-US" altLang="zh-CN" i="1" dirty="0" err="1" smtClean="0"/>
              <a:t>N</a:t>
            </a:r>
            <a:r>
              <a:rPr lang="en-US" altLang="zh-CN" i="1" baseline="-25000" dirty="0" err="1" smtClean="0"/>
              <a:t>freq</a:t>
            </a:r>
            <a:r>
              <a:rPr lang="en-US" altLang="zh-CN" i="1" baseline="-25000" dirty="0" smtClean="0"/>
              <a:t> </a:t>
            </a:r>
            <a:endParaRPr lang="en-US" dirty="0" smtClean="0"/>
          </a:p>
          <a:p>
            <a:pPr lvl="2"/>
            <a:r>
              <a:rPr lang="en-US" dirty="0" smtClean="0"/>
              <a:t>Where </a:t>
            </a:r>
            <a:r>
              <a:rPr lang="en-US" altLang="zh-CN" i="1" dirty="0" err="1" smtClean="0"/>
              <a:t>N</a:t>
            </a:r>
            <a:r>
              <a:rPr lang="en-US" altLang="zh-CN" i="1" baseline="-25000" dirty="0" err="1" smtClean="0"/>
              <a:t>freq,fully</a:t>
            </a:r>
            <a:r>
              <a:rPr lang="en-US" i="1" dirty="0" smtClean="0"/>
              <a:t> </a:t>
            </a:r>
            <a:r>
              <a:rPr lang="en-US" dirty="0" smtClean="0"/>
              <a:t>is the number of carriers whose SMTC occasions are fully colliding with the SMTC occasions of carrier </a:t>
            </a:r>
            <a:r>
              <a:rPr lang="en-US" i="1" dirty="0" smtClean="0"/>
              <a:t>#</a:t>
            </a:r>
            <a:r>
              <a:rPr lang="en-US" i="1" dirty="0" err="1" smtClean="0"/>
              <a:t>i</a:t>
            </a:r>
            <a:r>
              <a:rPr lang="en-US" dirty="0" smtClean="0"/>
              <a:t>. </a:t>
            </a:r>
          </a:p>
          <a:p>
            <a:pPr lvl="2"/>
            <a:r>
              <a:rPr lang="en-US" dirty="0" smtClean="0"/>
              <a:t>Where </a:t>
            </a:r>
            <a:r>
              <a:rPr lang="en-US" altLang="zh-CN" i="1" dirty="0" err="1" smtClean="0"/>
              <a:t>N</a:t>
            </a:r>
            <a:r>
              <a:rPr lang="en-US" altLang="zh-CN" i="1" baseline="-25000" dirty="0" err="1" smtClean="0"/>
              <a:t>freq,fully</a:t>
            </a:r>
            <a:r>
              <a:rPr lang="en-US" dirty="0" smtClean="0"/>
              <a:t> is the number of carriers whose SMTC occasions are partially colliding with the SMTC occasions of carrier </a:t>
            </a:r>
            <a:r>
              <a:rPr lang="en-US" i="1" dirty="0" smtClean="0"/>
              <a:t>#</a:t>
            </a:r>
            <a:r>
              <a:rPr lang="en-US" i="1" dirty="0" err="1" smtClean="0"/>
              <a:t>i</a:t>
            </a:r>
            <a:r>
              <a:rPr lang="en-US" dirty="0" smtClean="0"/>
              <a:t>. </a:t>
            </a:r>
          </a:p>
          <a:p>
            <a:pPr lvl="2"/>
            <a:endParaRPr lang="en-US" dirty="0" smtClean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9" name="Object 8"/>
          <p:cNvGraphicFramePr>
            <a:graphicFrameLocks noChangeAspect="1"/>
          </p:cNvGraphicFramePr>
          <p:nvPr/>
        </p:nvGraphicFramePr>
        <p:xfrm>
          <a:off x="2432050" y="1600200"/>
          <a:ext cx="7588250" cy="928688"/>
        </p:xfrm>
        <a:graphic>
          <a:graphicData uri="http://schemas.openxmlformats.org/presentationml/2006/ole">
            <p:oleObj spid="_x0000_s1035" name="Equation" r:id="rId3" imgW="3733800" imgH="457200" progId="Equation.DSMT4">
              <p:embed/>
            </p:oleObj>
          </a:graphicData>
        </a:graphic>
      </p:graphicFrame>
      <p:graphicFrame>
        <p:nvGraphicFramePr>
          <p:cNvPr id="1030" name="Object 6"/>
          <p:cNvGraphicFramePr>
            <a:graphicFrameLocks noChangeAspect="1"/>
          </p:cNvGraphicFramePr>
          <p:nvPr/>
        </p:nvGraphicFramePr>
        <p:xfrm>
          <a:off x="2514600" y="3810000"/>
          <a:ext cx="8592051" cy="465456"/>
        </p:xfrm>
        <a:graphic>
          <a:graphicData uri="http://schemas.openxmlformats.org/presentationml/2006/ole">
            <p:oleObj spid="_x0000_s1036" name="Equation" r:id="rId4" imgW="4445000" imgH="241300" progId="Equation.DSMT4">
              <p:embed/>
            </p:oleObj>
          </a:graphicData>
        </a:graphic>
      </p:graphicFrame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xmlns="" val="1343567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125A4C6-85EB-4151-B27F-C85BDE8B3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96258"/>
            <a:ext cx="10972800" cy="792162"/>
          </a:xfrm>
        </p:spPr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1C6C1391-3214-495D-89DC-F801A095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5</a:t>
            </a:fld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822325"/>
            <a:ext cx="10972800" cy="5502275"/>
          </a:xfrm>
        </p:spPr>
        <p:txBody>
          <a:bodyPr>
            <a:normAutofit/>
          </a:bodyPr>
          <a:lstStyle/>
          <a:p>
            <a:r>
              <a:rPr lang="en-US" altLang="zh-CN" sz="2000" b="1" dirty="0" smtClean="0">
                <a:solidFill>
                  <a:srgbClr val="C00000"/>
                </a:solidFill>
              </a:rPr>
              <a:t>Atl3</a:t>
            </a:r>
            <a:r>
              <a:rPr lang="en-US" altLang="zh-CN" sz="2000" b="1" dirty="0" smtClean="0"/>
              <a:t>: </a:t>
            </a:r>
            <a:r>
              <a:rPr lang="en-US" altLang="zh-CN" sz="2000" dirty="0" smtClean="0"/>
              <a:t>The delay requirement is </a:t>
            </a:r>
            <a:r>
              <a:rPr lang="en-US" altLang="zh-CN" sz="2000" b="1" dirty="0" smtClean="0"/>
              <a:t>per-carrier defined </a:t>
            </a:r>
            <a:r>
              <a:rPr lang="en-US" altLang="zh-CN" sz="2000" dirty="0" smtClean="0"/>
              <a:t>for each carrier, and the requirement of inter-frequency carrier #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 can be expressed as: </a:t>
            </a:r>
          </a:p>
          <a:p>
            <a:endParaRPr lang="en-US" altLang="zh-CN" sz="2000" dirty="0" smtClean="0"/>
          </a:p>
          <a:p>
            <a:endParaRPr lang="en-US" altLang="zh-CN" sz="2000" dirty="0" smtClean="0"/>
          </a:p>
          <a:p>
            <a:pPr lvl="1"/>
            <a:r>
              <a:rPr lang="en-US" altLang="zh-CN" dirty="0" smtClean="0"/>
              <a:t>	</a:t>
            </a:r>
            <a:r>
              <a:rPr lang="en-US" dirty="0" smtClean="0"/>
              <a:t>The value of scaling factor in each carrier </a:t>
            </a:r>
            <a:r>
              <a:rPr lang="en-US" altLang="zh-CN" i="1" dirty="0" smtClean="0"/>
              <a:t>N</a:t>
            </a:r>
            <a:r>
              <a:rPr lang="en-US" altLang="zh-CN" i="1" baseline="-25000" dirty="0" smtClean="0"/>
              <a:t>scaling2,carrier_i </a:t>
            </a:r>
            <a:r>
              <a:rPr lang="en-US" altLang="zh-CN" dirty="0" smtClean="0"/>
              <a:t>≤ </a:t>
            </a:r>
            <a:r>
              <a:rPr lang="en-US" altLang="zh-CN" i="1" dirty="0" err="1" smtClean="0"/>
              <a:t>N</a:t>
            </a:r>
            <a:r>
              <a:rPr lang="en-US" altLang="zh-CN" i="1" baseline="-25000" dirty="0" err="1" smtClean="0"/>
              <a:t>freq</a:t>
            </a:r>
            <a:r>
              <a:rPr lang="en-US" altLang="zh-CN" i="1" baseline="-25000" dirty="0" smtClean="0"/>
              <a:t> </a:t>
            </a:r>
            <a:endParaRPr lang="en-US" dirty="0" smtClean="0"/>
          </a:p>
          <a:p>
            <a:pPr lvl="2"/>
            <a:r>
              <a:rPr lang="en-US" altLang="zh-CN" dirty="0" smtClean="0"/>
              <a:t>The </a:t>
            </a:r>
            <a:r>
              <a:rPr lang="en-US" dirty="0" smtClean="0"/>
              <a:t>scaling factor is based on the assumption</a:t>
            </a:r>
            <a:endParaRPr lang="en-US" altLang="zh-CN" dirty="0" smtClean="0"/>
          </a:p>
          <a:p>
            <a:pPr lvl="2"/>
            <a:r>
              <a:rPr lang="en-US" altLang="zh-CN" dirty="0" smtClean="0"/>
              <a:t>The detailed principles to decide the value of </a:t>
            </a:r>
            <a:r>
              <a:rPr lang="en-US" altLang="zh-CN" i="1" dirty="0" err="1" smtClean="0"/>
              <a:t>N</a:t>
            </a:r>
            <a:r>
              <a:rPr lang="en-US" altLang="zh-CN" i="1" baseline="-25000" dirty="0" err="1" smtClean="0"/>
              <a:t>scaling,carrier_i</a:t>
            </a:r>
            <a:r>
              <a:rPr lang="en-US" dirty="0" smtClean="0"/>
              <a:t> refer to the Proposal 1 in [R4-1803787, Ericsson]</a:t>
            </a:r>
          </a:p>
          <a:p>
            <a:pPr lvl="2"/>
            <a:endParaRPr lang="en-US" dirty="0" smtClean="0"/>
          </a:p>
          <a:p>
            <a:r>
              <a:rPr lang="en-US" altLang="zh-CN" sz="2000" b="1" dirty="0" smtClean="0">
                <a:solidFill>
                  <a:srgbClr val="C00000"/>
                </a:solidFill>
              </a:rPr>
              <a:t>Atl4</a:t>
            </a:r>
            <a:r>
              <a:rPr lang="en-US" altLang="zh-CN" sz="2000" b="1" dirty="0" smtClean="0"/>
              <a:t>: </a:t>
            </a:r>
            <a:r>
              <a:rPr lang="en-US" altLang="zh-CN" sz="2000" dirty="0" smtClean="0"/>
              <a:t>The delay requirement is </a:t>
            </a:r>
            <a:r>
              <a:rPr lang="en-US" altLang="zh-CN" sz="2000" b="1" dirty="0" smtClean="0"/>
              <a:t>per-carrier defined </a:t>
            </a:r>
            <a:r>
              <a:rPr lang="en-US" altLang="zh-CN" sz="2000" dirty="0" smtClean="0"/>
              <a:t>for each carrier, and the requirement of inter-frequency carrier #</a:t>
            </a:r>
            <a:r>
              <a:rPr lang="en-US" altLang="zh-CN" sz="2000" dirty="0" err="1" smtClean="0"/>
              <a:t>i</a:t>
            </a:r>
            <a:r>
              <a:rPr lang="en-US" altLang="zh-CN" sz="2000" dirty="0" smtClean="0"/>
              <a:t> can be expressed as: </a:t>
            </a:r>
          </a:p>
          <a:p>
            <a:endParaRPr lang="en-US" altLang="zh-CN" sz="2000" dirty="0" smtClean="0"/>
          </a:p>
          <a:p>
            <a:endParaRPr lang="en-US" altLang="zh-CN" sz="2000" dirty="0" smtClean="0"/>
          </a:p>
          <a:p>
            <a:pPr lvl="1"/>
            <a:r>
              <a:rPr lang="en-US" altLang="zh-CN" dirty="0" smtClean="0"/>
              <a:t>	</a:t>
            </a:r>
            <a:r>
              <a:rPr lang="en-US" dirty="0" smtClean="0"/>
              <a:t>The value of scaling factor in each carrier </a:t>
            </a:r>
            <a:r>
              <a:rPr lang="en-US" altLang="zh-CN" i="1" dirty="0" smtClean="0"/>
              <a:t>N</a:t>
            </a:r>
            <a:r>
              <a:rPr lang="en-US" altLang="zh-CN" i="1" baseline="-25000" dirty="0" smtClean="0"/>
              <a:t>scaling3,carrier_i </a:t>
            </a:r>
            <a:r>
              <a:rPr lang="en-US" altLang="zh-CN" dirty="0" smtClean="0"/>
              <a:t>≤ </a:t>
            </a:r>
            <a:r>
              <a:rPr lang="en-US" altLang="zh-CN" i="1" dirty="0" err="1" smtClean="0"/>
              <a:t>N</a:t>
            </a:r>
            <a:r>
              <a:rPr lang="en-US" altLang="zh-CN" i="1" baseline="-25000" dirty="0" err="1" smtClean="0"/>
              <a:t>freq</a:t>
            </a:r>
            <a:r>
              <a:rPr lang="en-US" altLang="zh-CN" i="1" baseline="-25000" dirty="0" smtClean="0"/>
              <a:t> </a:t>
            </a:r>
            <a:endParaRPr lang="en-US" dirty="0" smtClean="0"/>
          </a:p>
          <a:p>
            <a:pPr lvl="2"/>
            <a:r>
              <a:rPr lang="en-US" altLang="zh-CN" dirty="0" smtClean="0"/>
              <a:t>The detailed principles to decide the value of </a:t>
            </a:r>
            <a:r>
              <a:rPr lang="en-US" altLang="zh-CN" i="1" dirty="0" err="1" smtClean="0"/>
              <a:t>N</a:t>
            </a:r>
            <a:r>
              <a:rPr lang="en-US" altLang="zh-CN" i="1" baseline="-25000" dirty="0" err="1" smtClean="0"/>
              <a:t>scaling,carrier_i</a:t>
            </a:r>
            <a:r>
              <a:rPr lang="en-US" dirty="0" smtClean="0"/>
              <a:t> refer to Page 4 in [R4-1804608, NTT DOCOMO]</a:t>
            </a:r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02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sp>
        <p:nvSpPr>
          <p:cNvPr id="1032" name="Rectangle 8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graphicFrame>
        <p:nvGraphicFramePr>
          <p:cNvPr id="1035" name="Object 11"/>
          <p:cNvGraphicFramePr>
            <a:graphicFrameLocks noChangeAspect="1"/>
          </p:cNvGraphicFramePr>
          <p:nvPr/>
        </p:nvGraphicFramePr>
        <p:xfrm>
          <a:off x="1981200" y="1676400"/>
          <a:ext cx="8808290" cy="475777"/>
        </p:xfrm>
        <a:graphic>
          <a:graphicData uri="http://schemas.openxmlformats.org/presentationml/2006/ole">
            <p:oleObj spid="_x0000_s23562" name="Equation" r:id="rId3" imgW="4457700" imgH="241300" progId="Equation.DSMT4">
              <p:embed/>
            </p:oleObj>
          </a:graphicData>
        </a:graphic>
      </p:graphicFrame>
      <p:graphicFrame>
        <p:nvGraphicFramePr>
          <p:cNvPr id="1036" name="Object 12"/>
          <p:cNvGraphicFramePr>
            <a:graphicFrameLocks noChangeAspect="1"/>
          </p:cNvGraphicFramePr>
          <p:nvPr/>
        </p:nvGraphicFramePr>
        <p:xfrm>
          <a:off x="2057400" y="4648200"/>
          <a:ext cx="8464363" cy="457200"/>
        </p:xfrm>
        <a:graphic>
          <a:graphicData uri="http://schemas.openxmlformats.org/presentationml/2006/ole">
            <p:oleObj spid="_x0000_s23563" name="Equation" r:id="rId4" imgW="4457700" imgH="241300" progId="Equation.DSMT4">
              <p:embed/>
            </p:oleObj>
          </a:graphicData>
        </a:graphic>
      </p:graphicFrame>
    </p:spTree>
    <p:extLst>
      <p:ext uri="{BB962C8B-B14F-4D97-AF65-F5344CB8AC3E}">
        <p14:creationId xmlns:p14="http://schemas.microsoft.com/office/powerpoint/2010/main" xmlns="" val="1343567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C125A4C6-85EB-4151-B27F-C85BDE8B3B4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609600" y="96258"/>
            <a:ext cx="10972800" cy="792162"/>
          </a:xfrm>
        </p:spPr>
        <p:txBody>
          <a:bodyPr/>
          <a:lstStyle/>
          <a:p>
            <a:r>
              <a:rPr lang="en-US" dirty="0"/>
              <a:t>Way forward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="" xmlns:a16="http://schemas.microsoft.com/office/drawing/2014/main" id="{1C6C1391-3214-495D-89DC-F801A095E9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>
              <a:defRPr/>
            </a:pPr>
            <a:fld id="{A242F0DE-7C71-41E7-B4AE-5A68D73E055F}" type="slidenum">
              <a:rPr lang="en-US" altLang="zh-CN" smtClean="0"/>
              <a:pPr>
                <a:defRPr/>
              </a:pPr>
              <a:t>6</a:t>
            </a:fld>
            <a:endParaRPr lang="en-US" altLang="zh-CN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609600" y="822325"/>
            <a:ext cx="10972800" cy="5502275"/>
          </a:xfrm>
        </p:spPr>
        <p:txBody>
          <a:bodyPr>
            <a:normAutofit/>
          </a:bodyPr>
          <a:lstStyle/>
          <a:p>
            <a:r>
              <a:rPr lang="en-US" altLang="zh-CN" sz="2000" dirty="0" smtClean="0"/>
              <a:t>For Alt 1-4, it is assumed that there are totally </a:t>
            </a:r>
            <a:r>
              <a:rPr lang="en-US" altLang="zh-CN" sz="2000" i="1" dirty="0" err="1" smtClean="0"/>
              <a:t>N</a:t>
            </a:r>
            <a:r>
              <a:rPr lang="en-US" altLang="zh-CN" sz="2000" i="1" baseline="-25000" dirty="0" err="1" smtClean="0"/>
              <a:t>freq</a:t>
            </a:r>
            <a:r>
              <a:rPr lang="en-US" altLang="zh-CN" sz="2000" dirty="0" smtClean="0"/>
              <a:t> inter-frequency layers to be monitored via this gap pattern.</a:t>
            </a:r>
          </a:p>
          <a:p>
            <a:r>
              <a:rPr lang="en-US" altLang="zh-CN" sz="2000" dirty="0"/>
              <a:t>Companies are encouraged to provide views on </a:t>
            </a:r>
            <a:r>
              <a:rPr lang="en-US" altLang="zh-CN" sz="2000" dirty="0" smtClean="0"/>
              <a:t>how to resolve the AGC issue, e.g.,</a:t>
            </a:r>
          </a:p>
          <a:p>
            <a:pPr lvl="1"/>
            <a:r>
              <a:rPr lang="en-US" altLang="zh-CN" dirty="0" smtClean="0"/>
              <a:t>Increasing </a:t>
            </a:r>
            <a:r>
              <a:rPr lang="en-US" altLang="zh-CN" dirty="0"/>
              <a:t>UE’s dynamic range </a:t>
            </a:r>
            <a:endParaRPr lang="en-US" altLang="zh-CN" dirty="0" smtClean="0"/>
          </a:p>
          <a:p>
            <a:pPr lvl="1"/>
            <a:r>
              <a:rPr lang="en-US" altLang="zh-CN" dirty="0" smtClean="0"/>
              <a:t>Extending the M </a:t>
            </a:r>
            <a:r>
              <a:rPr lang="en-US" altLang="zh-CN" dirty="0"/>
              <a:t>value </a:t>
            </a:r>
            <a:r>
              <a:rPr lang="en-US" altLang="zh-CN" dirty="0" smtClean="0"/>
              <a:t>which is the </a:t>
            </a:r>
            <a:r>
              <a:rPr lang="en-US" altLang="zh-CN" dirty="0"/>
              <a:t>required sample number </a:t>
            </a:r>
            <a:r>
              <a:rPr lang="en-US" altLang="zh-CN" sz="2000" dirty="0" smtClean="0"/>
              <a:t>for inter-frequency measurement.</a:t>
            </a:r>
          </a:p>
          <a:p>
            <a:pPr lvl="1"/>
            <a:r>
              <a:rPr lang="en-US" altLang="zh-CN" dirty="0" smtClean="0"/>
              <a:t>Duplicating </a:t>
            </a:r>
            <a:r>
              <a:rPr lang="en-US" altLang="zh-CN" dirty="0"/>
              <a:t>same beam direction to 2 SSBs</a:t>
            </a:r>
            <a:endParaRPr lang="en-US" altLang="zh-CN" sz="2000" dirty="0" smtClean="0"/>
          </a:p>
          <a:p>
            <a:r>
              <a:rPr lang="en-US" altLang="zh-CN" sz="2000" dirty="0" smtClean="0"/>
              <a:t>The requirements derived for Alt 1-4 do not yet consider the delay caused by gap sharing with intra-frequency measurement and DRX mode.</a:t>
            </a:r>
          </a:p>
          <a:p>
            <a:pPr lvl="1"/>
            <a:r>
              <a:rPr lang="en-US" altLang="zh-CN" dirty="0" smtClean="0"/>
              <a:t>Note: FFS on how to capture the scaling factor K for gap sharing and DRX.</a:t>
            </a:r>
          </a:p>
          <a:p>
            <a:r>
              <a:rPr lang="en-US" altLang="zh-CN" sz="2000" dirty="0" smtClean="0"/>
              <a:t>The requirements derived for Alt 1-4  are suggested to consider the number of inter-RAT carriers configured in the UE</a:t>
            </a:r>
          </a:p>
          <a:p>
            <a:endParaRPr lang="en-US" altLang="zh-CN" sz="2000" dirty="0" smtClean="0"/>
          </a:p>
          <a:p>
            <a:endParaRPr lang="en-US" altLang="zh-CN" sz="2000" dirty="0" smtClean="0"/>
          </a:p>
          <a:p>
            <a:pPr lvl="1"/>
            <a:endParaRPr lang="en-US" altLang="zh-CN" i="1" dirty="0" smtClean="0"/>
          </a:p>
        </p:txBody>
      </p:sp>
      <p:sp>
        <p:nvSpPr>
          <p:cNvPr id="6" name="Rectangle 2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  <p:sp>
        <p:nvSpPr>
          <p:cNvPr id="11" name="Rectangle 7"/>
          <p:cNvSpPr>
            <a:spLocks noChangeArrowheads="1"/>
          </p:cNvSpPr>
          <p:nvPr/>
        </p:nvSpPr>
        <p:spPr bwMode="auto">
          <a:xfrm>
            <a:off x="0" y="0"/>
            <a:ext cx="12192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 xmlns="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 xmlns="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non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xmlns="" val="13435679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</a:themeOverrid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LongProperties xmlns="http://schemas.microsoft.com/office/2006/metadata/longProperties">
  <LongProp xmlns="" name="Links"><![CDATA[<?xml version="1.0" encoding="UTF-8"?><Result><NewXML><PWSLinkDataSet xmlns="http://schemas.microsoft.com/office/project/server/webservices/PWSLinkDataSet/" /></NewXML><ProjectUID>00000000-0000-0000-0000-000000000000</ProjectUID><OldXML><PWSLinkDataSet xmlns="http://schemas.microsoft.com/office/project/server/webservices/PWSLinkDataSet/" /></OldXML><ItemType>3</ItemType><PSURL></PSURL></Result>]]></LongProp>
</LongProperties>
</file>

<file path=customXml/item2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Links xmlns="66EEDB98-F073-460B-B9B0-9643F9FE785E">&lt;?xml version="1.0" encoding="UTF-8"?&gt;&lt;Result&gt;&lt;NewXML&gt;&lt;PWSLinkDataSet xmlns="http://schemas.microsoft.com/office/project/server/webservices/PWSLinkDataSet/" /&gt;&lt;/NewXML&gt;&lt;ProjectUID&gt;00000000-0000-0000-0000-000000000000&lt;/ProjectUID&gt;&lt;OldXML&gt;&lt;PWSLinkDataSet xmlns="http://schemas.microsoft.com/office/project/server/webservices/PWSLinkDataSet/" /&gt;&lt;/OldXML&gt;&lt;ItemType&gt;3&lt;/ItemType&gt;&lt;PSURL&gt;&lt;/PSURL&gt;&lt;/Result&gt;</Links>
    <Owner xmlns="66EEDB98-F073-460B-B9B0-9643F9FE785E">
      <UserInfo>
        <DisplayName/>
        <AccountId xsi:nil="true"/>
        <AccountType/>
      </UserInfo>
    </Owner>
    <Status xmlns="66EEDB98-F073-460B-B9B0-9643F9FE785E">Draft</Status>
  </documentManagement>
</p:properties>
</file>

<file path=customXml/item3.xml><?xml version="1.0" encoding="utf-8"?>
<ct:contentTypeSchema xmlns:ct="http://schemas.microsoft.com/office/2006/metadata/contentType" xmlns:ma="http://schemas.microsoft.com/office/2006/metadata/properties/metaAttributes" ct:_="" ma:_="" ma:contentTypeName="Project Site Document" ma:contentTypeID="0x0101008A98423170284BEEB635F43C3CF4E98B00C295C80E1AC1FA4D858807D5CFC8A6BB" ma:contentTypeVersion="0" ma:contentTypeDescription="" ma:contentTypeScope="" ma:versionID="ea74359ef5009f26136f19a32c6f8a68">
  <xsd:schema xmlns:xsd="http://www.w3.org/2001/XMLSchema" xmlns:xs="http://www.w3.org/2001/XMLSchema" xmlns:p="http://schemas.microsoft.com/office/2006/metadata/properties" xmlns:ns2="66EEDB98-F073-460B-B9B0-9643F9FE785E" xmlns:ns3="17c5c574-4f42-45b3-8a7f-77d8e859d074" targetNamespace="http://schemas.microsoft.com/office/2006/metadata/properties" ma:root="true" ma:fieldsID="1cc92f964277f20f2b794a28a7b69374" ns2:_="" ns3:_="">
    <xsd:import namespace="66EEDB98-F073-460B-B9B0-9643F9FE785E"/>
    <xsd:import namespace="17c5c574-4f42-45b3-8a7f-77d8e859d074"/>
    <xsd:element name="properties">
      <xsd:complexType>
        <xsd:sequence>
          <xsd:element name="documentManagement">
            <xsd:complexType>
              <xsd:all>
                <xsd:element ref="ns2:Owner" minOccurs="0"/>
                <xsd:element ref="ns2:Status" minOccurs="0"/>
                <xsd:element ref="ns2:Links" minOccurs="0"/>
                <xsd:element ref="ns3:_dlc_DocId" minOccurs="0"/>
                <xsd:element ref="ns3:_dlc_DocIdUrl" minOccurs="0"/>
                <xsd:element ref="ns3:_dlc_DocIdPersistId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66EEDB98-F073-460B-B9B0-9643F9FE785E" elementFormDefault="qualified">
    <xsd:import namespace="http://schemas.microsoft.com/office/2006/documentManagement/types"/>
    <xsd:import namespace="http://schemas.microsoft.com/office/infopath/2007/PartnerControls"/>
    <xsd:element name="Owner" ma:index="8" nillable="true" ma:displayName="Owner" ma:list="UserInfo" ma:internalName="Owner">
      <xsd:complexType>
        <xsd:complexContent>
          <xsd:extension base="dms:User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tatus" ma:index="9" nillable="true" ma:displayName="Status" ma:default="Draft" ma:internalName="Status">
      <xsd:simpleType>
        <xsd:restriction base="dms:Choice">
          <xsd:enumeration value="Draft"/>
          <xsd:enumeration value="Ready For Review"/>
          <xsd:enumeration value="Final"/>
        </xsd:restriction>
      </xsd:simpleType>
    </xsd:element>
    <xsd:element name="Links" ma:index="10" nillable="true" ma:displayName="Links" ma:internalName="Links">
      <xsd:simpleType>
        <xsd:restriction base="dms:Unknown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17c5c574-4f42-45b3-8a7f-77d8e859d074" elementFormDefault="qualified">
    <xsd:import namespace="http://schemas.microsoft.com/office/2006/documentManagement/types"/>
    <xsd:import namespace="http://schemas.microsoft.com/office/infopath/2007/PartnerControls"/>
    <xsd:element name="_dlc_DocId" ma:index="11" nillable="true" ma:displayName="Document ID Value" ma:description="The value of the document ID assigned to this item." ma:internalName="_dlc_DocId" ma:readOnly="true">
      <xsd:simpleType>
        <xsd:restriction base="dms:Text"/>
      </xsd:simpleType>
    </xsd:element>
    <xsd:element name="_dlc_DocIdUrl" ma:index="12" nillable="true" ma:displayName="Document ID" ma:description="Permanent link to this document." ma:hidden="true" ma:internalName="_dlc_DocIdUrl" ma:readOnly="true">
      <xsd:complexType>
        <xsd:complexContent>
          <xsd:extension base="dms:URL">
            <xsd:sequence>
              <xsd:element name="Url" type="dms:ValidUrl" minOccurs="0" nillable="true"/>
              <xsd:element name="Description" type="xsd:string" nillable="true"/>
            </xsd:sequence>
          </xsd:extension>
        </xsd:complexContent>
      </xsd:complexType>
    </xsd:element>
    <xsd:element name="_dlc_DocIdPersistId" ma:index="13" nillable="true" ma:displayName="Persist ID" ma:description="Keep ID on add." ma:hidden="true" ma:internalName="_dlc_DocIdPersistId" ma:readOnly="true">
      <xsd:simpleType>
        <xsd:restriction base="dms:Boolean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Props1.xml><?xml version="1.0" encoding="utf-8"?>
<ds:datastoreItem xmlns:ds="http://schemas.openxmlformats.org/officeDocument/2006/customXml" ds:itemID="{537067DF-937D-49A5-8644-955C54DF1C27}">
  <ds:schemaRefs>
    <ds:schemaRef ds:uri="http://schemas.microsoft.com/office/2006/metadata/longProperties"/>
    <ds:schemaRef ds:uri=""/>
  </ds:schemaRefs>
</ds:datastoreItem>
</file>

<file path=customXml/itemProps2.xml><?xml version="1.0" encoding="utf-8"?>
<ds:datastoreItem xmlns:ds="http://schemas.openxmlformats.org/officeDocument/2006/customXml" ds:itemID="{200F65EB-5730-43A8-9AFA-15BFC5DC8F7F}">
  <ds:schemaRefs>
    <ds:schemaRef ds:uri="http://schemas.microsoft.com/office/2006/metadata/properties"/>
    <ds:schemaRef ds:uri="http://purl.org/dc/elements/1.1/"/>
    <ds:schemaRef ds:uri="http://schemas.microsoft.com/office/2006/documentManagement/types"/>
    <ds:schemaRef ds:uri="66EEDB98-F073-460B-B9B0-9643F9FE785E"/>
    <ds:schemaRef ds:uri="http://schemas.microsoft.com/office/infopath/2007/PartnerControls"/>
    <ds:schemaRef ds:uri="17c5c574-4f42-45b3-8a7f-77d8e859d074"/>
    <ds:schemaRef ds:uri="http://purl.org/dc/terms/"/>
    <ds:schemaRef ds:uri="http://schemas.openxmlformats.org/package/2006/metadata/core-properties"/>
    <ds:schemaRef ds:uri="http://www.w3.org/XML/1998/namespace"/>
    <ds:schemaRef ds:uri="http://purl.org/dc/dcmitype/"/>
  </ds:schemaRefs>
</ds:datastoreItem>
</file>

<file path=customXml/itemProps3.xml><?xml version="1.0" encoding="utf-8"?>
<ds:datastoreItem xmlns:ds="http://schemas.openxmlformats.org/officeDocument/2006/customXml" ds:itemID="{340FFF4D-EC63-4F79-8286-8DF790742A8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66EEDB98-F073-460B-B9B0-9643F9FE785E"/>
    <ds:schemaRef ds:uri="17c5c574-4f42-45b3-8a7f-77d8e859d074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14925</TotalTime>
  <Words>430</Words>
  <Application>Microsoft Office PowerPoint</Application>
  <PresentationFormat>Custom</PresentationFormat>
  <Paragraphs>62</Paragraphs>
  <Slides>6</Slides>
  <Notes>0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6</vt:i4>
      </vt:variant>
    </vt:vector>
  </HeadingPairs>
  <TitlesOfParts>
    <vt:vector size="8" baseType="lpstr">
      <vt:lpstr>Office Theme</vt:lpstr>
      <vt:lpstr>Equation</vt:lpstr>
      <vt:lpstr>Way forward on SSB-based inter-frequency measurement requirements</vt:lpstr>
      <vt:lpstr>Background</vt:lpstr>
      <vt:lpstr>Way forward</vt:lpstr>
      <vt:lpstr>Way forward</vt:lpstr>
      <vt:lpstr>Way forward</vt:lpstr>
      <vt:lpstr>Way forward</vt:lpstr>
    </vt:vector>
  </TitlesOfParts>
  <Company>Qualcomm Incorporated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Huawei</dc:creator>
  <cp:keywords>CTPClassification=:VisualMarkings=, CTPClassification=CTP_PUBLIC:VisualMarkings=</cp:keywords>
  <cp:lastModifiedBy>Huawei</cp:lastModifiedBy>
  <cp:revision>1191</cp:revision>
  <dcterms:created xsi:type="dcterms:W3CDTF">2013-05-13T16:02:00Z</dcterms:created>
  <dcterms:modified xsi:type="dcterms:W3CDTF">2018-04-20T03:40:41Z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0x0101008A98423170284BEEB635F43C3CF4E98B00C295C80E1AC1FA4D858807D5CFC8A6BB</vt:lpwstr>
  </property>
  <property fmtid="{D5CDD505-2E9C-101B-9397-08002B2CF9AE}" pid="3" name="_dlc_DocIdItemGuid">
    <vt:lpwstr>2a01973d-3b8b-4e03-ad6e-a4ed4baa7131</vt:lpwstr>
  </property>
  <property fmtid="{D5CDD505-2E9C-101B-9397-08002B2CF9AE}" pid="4" name="_dlc_DocId">
    <vt:lpwstr>H4P5ACNAWDMP-2-1995</vt:lpwstr>
  </property>
  <property fmtid="{D5CDD505-2E9C-101B-9397-08002B2CF9AE}" pid="5" name="_dlc_DocIdUrl">
    <vt:lpwstr>http://projects/sites/LTED/_layouts/DocIdRedir.aspx?ID=H4P5ACNAWDMP-2-1995, H4P5ACNAWDMP-2-1995</vt:lpwstr>
  </property>
  <property fmtid="{D5CDD505-2E9C-101B-9397-08002B2CF9AE}" pid="6" name="TitusGUID">
    <vt:lpwstr>0755fb4a-e43a-4d5c-80d1-f6e170670078</vt:lpwstr>
  </property>
  <property fmtid="{D5CDD505-2E9C-101B-9397-08002B2CF9AE}" pid="7" name="CTP_TimeStamp">
    <vt:lpwstr>2017-02-16 07:48:43Z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_NewReviewCycle">
    <vt:lpwstr/>
  </property>
  <property fmtid="{D5CDD505-2E9C-101B-9397-08002B2CF9AE}" pid="12" name="CTPClassification">
    <vt:lpwstr>CTP_PUBLIC</vt:lpwstr>
  </property>
  <property fmtid="{D5CDD505-2E9C-101B-9397-08002B2CF9AE}" pid="13" name="_2015_ms_pID_725343">
    <vt:lpwstr>(3)RJfdmFGnj68PNxVtCN5YVRJn61Rbb2ADKVnVdkA5PJj49O7cJyt4yaf/BN6QwLKqd6/HHm/D
MFIQM1zPa7RnH+VzH4yw38+q8Dt9megVvS+rFbUYxLihEtjWBynRuDZC6tYm/wrd4ha3oT7k
7ht1/ES5WBZbf1Ew9zD39FF9aoQO61JRe9usF9RDngNaioszmbt4jc6FYhbeVTVsBxQ4Yv99
qRUWKHgcz0yxgboUne</vt:lpwstr>
  </property>
  <property fmtid="{D5CDD505-2E9C-101B-9397-08002B2CF9AE}" pid="14" name="_2015_ms_pID_7253431">
    <vt:lpwstr>6qSXEFBNeisgBb+fn0q20FYh7Qo7S4crKvuhsC9BPtxR+0ohNlTfmq
ljZS0X9qHKUM+TJfRchwR2R4OpbTtlDp88ujXxkeToRViYgnzl+ubAz4UNDvkPJUVjBaDJGf
f0hXbDxussTmSs/byZhnwfJUa8xPyj/DdOoKz7Mwc2a+wpljUkK6u3ZMhL7e+J1qrQjcf2lb
3ST5gRI4g53bRprlgaigkdeec6Oc2T4o892Z</vt:lpwstr>
  </property>
  <property fmtid="{D5CDD505-2E9C-101B-9397-08002B2CF9AE}" pid="15" name="_2015_ms_pID_7253432">
    <vt:lpwstr>1c0ZT3xjZmg3K7ifiMCFhEg=</vt:lpwstr>
  </property>
  <property fmtid="{D5CDD505-2E9C-101B-9397-08002B2CF9AE}" pid="16" name="_readonly">
    <vt:lpwstr/>
  </property>
  <property fmtid="{D5CDD505-2E9C-101B-9397-08002B2CF9AE}" pid="17" name="_change">
    <vt:lpwstr/>
  </property>
  <property fmtid="{D5CDD505-2E9C-101B-9397-08002B2CF9AE}" pid="18" name="_full-control">
    <vt:lpwstr/>
  </property>
  <property fmtid="{D5CDD505-2E9C-101B-9397-08002B2CF9AE}" pid="19" name="sflag">
    <vt:lpwstr>1522987097</vt:lpwstr>
  </property>
</Properties>
</file>