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59" r:id="rId5"/>
    <p:sldId id="262" r:id="rId6"/>
    <p:sldId id="263" r:id="rId7"/>
    <p:sldId id="264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7DC8AE-883B-4D20-A55A-C140514E2D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C44530E-7C60-42CA-B330-45D51F9389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A539AD-2DC0-4A32-BE6D-4CE28E6BD8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1349A5-7F8C-4891-91EA-43E18A4D8F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FB8669-AAC9-43AD-845F-AD403F3B5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933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10B90D-C4F6-443E-95CF-ED9923A9A2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A6DAA2-D63A-446A-B7AC-11BBF17C01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92562A-5DA2-4DD5-AEE1-93230B9347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4342BF-6177-441F-8708-489DA8F85B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270018-3D45-42DA-8548-1333F6A91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8383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81E953F-CB86-4247-9D97-99BB4E13223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99E0DD-01E8-4805-B292-BE0AB8845E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CD5204-6444-4482-A772-3A0C4F18D4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3098FC-95C5-48D1-956C-FB59FA9E94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2925DB-5234-46BF-B662-2D9EB4D6E9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7551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AF5260-D560-45B0-8662-EEE675F9AB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47021E-87EB-4AA2-ABA0-A79A3E1C86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6C5583-885C-4963-940B-081A17DA57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CB24EA-33D2-4912-9A2D-F7639376E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C471D7-9675-4BC7-8529-7A077E9F0B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7062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408283-8B27-4623-995A-D11F238666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C91784-33C9-4EB2-A562-4D9461ABDC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B1C20F-7975-4030-8C3A-28C65AA220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A5FB42-C3F2-4544-B2AA-EE7C83262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92B91A-7F87-4806-8E38-EA2FA542F2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88958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405A0C-7EBB-4E25-93F6-6B19DF5F9F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E458E7-9773-47BF-BD1A-5B71A9DD89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967C16-A343-4DFC-A97D-2EB4B89EFD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C7C1B9-CB02-4C6A-A9E3-3666AB4FF1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283C2F-17F5-4822-A30F-F7D48599C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B5E5B6-6B34-4D63-A510-DDA6E44367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6144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0012D-8024-4B26-93F8-DA76DD88E6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C2FF42-B33A-4B37-B7FF-BB775B7302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455837-98AA-4882-B15D-FAF5A6FD73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050D04-8B22-4CF2-9441-726B94C4CB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29A1B5D-CAA7-4150-AD07-2C28771ACF2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17B51E4-B0ED-4F1C-BC37-B3D2A007E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AD550F-04AC-4DB3-9DD9-F6C588F599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A339A9-DDF0-4A3F-A3BD-DD0BBF370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0001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BADAF0-E02B-4F80-9EE8-A2931BD61B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EB1080-DBD9-4B40-9C41-3B1D3FF82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7195EAB-23AC-471B-B233-228200558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7E72E9-9441-4FF9-9E0C-8F0467CDC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509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D6895C0-601D-4659-AFB8-179C9833E6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5F04A6A-4BC3-4504-B23D-03B7687E0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765CE4-D518-4784-AA66-36B1C85FD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3603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FFCCCE-F93A-41CD-B659-FE2DCADE8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EC5C9F-7A52-42D5-876C-37206EBB21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0B71296-071B-438F-9A80-5E58EDCC53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BB189A-2471-4DA6-91B4-301C7F2F97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1A3F00-67AF-44DB-9683-AB2EAF3D0B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EB4AC3-9BD6-4B15-8185-E32216A383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970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33EC3B-C696-44C6-9E03-8CF7AD690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18654D2-3860-4433-81ED-BDDC675268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FDB289-2392-4853-B1E0-6F233C1B55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A59A94-1766-4418-B25B-996C37CA3C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1F636B-4DC7-483F-B3DD-7D1E530336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000C26-5828-464B-BE8A-7FD2D36412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6203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D0DDED8-953F-4A48-881C-F826DAB027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A58655-1995-45A5-93BB-EE692D8C9D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EF4AB1-BDDA-45A0-9B91-DD48A7F426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C77646-6AEC-4BFF-AA0B-248AF3D6E0DF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F27560-814C-4D0C-8C7B-333AB2C6F1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A8359A-2BFE-4C9A-A3AF-DF91991E9E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360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FA4FB5-CA75-4B1B-A155-43B40F5960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9572" y="2042319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Way forward on NR Inactive Mode and Mobility for SA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26629F7-82FB-4154-87A7-DF7BF969F6E7}"/>
              </a:ext>
            </a:extLst>
          </p:cNvPr>
          <p:cNvSpPr txBox="1"/>
          <p:nvPr/>
        </p:nvSpPr>
        <p:spPr>
          <a:xfrm>
            <a:off x="350874" y="350874"/>
            <a:ext cx="114725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t>3GPP TSG-RAN WG4 #86							            </a:t>
            </a:r>
            <a:r>
              <a:rPr kumimoji="0" lang="en-GB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t>R4-1803500</a:t>
            </a:r>
            <a:r>
              <a:rPr kumimoji="0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t>	</a:t>
            </a:r>
            <a:endParaRPr kumimoji="0" lang="ja-JP" altLang="ja-JP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ja-JP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t>Athens, Greece, February 26</a:t>
            </a:r>
            <a:r>
              <a:rPr kumimoji="0" lang="en-GB" altLang="ja-JP" sz="18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t>th</a:t>
            </a:r>
            <a:r>
              <a:rPr lang="en-GB" altLang="ja-JP" b="1" dirty="0">
                <a:solidFill>
                  <a:prstClr val="black"/>
                </a:solidFill>
                <a:latin typeface="Calibri" panose="020F0502020204030204"/>
              </a:rPr>
              <a:t> – March 2</a:t>
            </a:r>
            <a:r>
              <a:rPr lang="en-GB" altLang="ja-JP" b="1" baseline="30000" dirty="0">
                <a:solidFill>
                  <a:prstClr val="black"/>
                </a:solidFill>
                <a:latin typeface="Calibri" panose="020F0502020204030204"/>
              </a:rPr>
              <a:t>nd</a:t>
            </a:r>
            <a:r>
              <a:rPr kumimoji="0" lang="en-GB" altLang="ja-JP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t>, 2018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Agenda item: 7.9.5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D760FA1-FE2B-408B-8445-0DC0447089A8}"/>
              </a:ext>
            </a:extLst>
          </p:cNvPr>
          <p:cNvSpPr txBox="1"/>
          <p:nvPr/>
        </p:nvSpPr>
        <p:spPr>
          <a:xfrm>
            <a:off x="3349256" y="4551703"/>
            <a:ext cx="57374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3600" dirty="0"/>
              <a:t>Nokia, Nokia Shanghai Bell, 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4061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1B0528-1691-4464-BACB-BABBF467A4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NR Inactive Mode and Mobility for SA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A165BB-9909-4CBD-91BE-C3DD0A345B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i-FI" dirty="0" err="1"/>
              <a:t>Define</a:t>
            </a:r>
            <a:r>
              <a:rPr lang="fi-FI" dirty="0"/>
              <a:t> </a:t>
            </a:r>
            <a:r>
              <a:rPr lang="fi-FI" dirty="0" err="1"/>
              <a:t>requirements</a:t>
            </a:r>
            <a:r>
              <a:rPr lang="fi-FI" dirty="0"/>
              <a:t> for NR RRC_INACTIVE </a:t>
            </a:r>
            <a:r>
              <a:rPr lang="fi-FI" dirty="0" err="1"/>
              <a:t>state</a:t>
            </a:r>
            <a:r>
              <a:rPr lang="fi-FI" dirty="0"/>
              <a:t> </a:t>
            </a:r>
            <a:r>
              <a:rPr lang="fi-FI" dirty="0" err="1"/>
              <a:t>mobility</a:t>
            </a:r>
            <a:endParaRPr lang="fi-FI" dirty="0"/>
          </a:p>
          <a:p>
            <a:pPr lvl="1"/>
            <a:r>
              <a:rPr lang="fi-FI" dirty="0" err="1"/>
              <a:t>Inactive</a:t>
            </a:r>
            <a:r>
              <a:rPr lang="fi-FI" dirty="0"/>
              <a:t> </a:t>
            </a:r>
            <a:r>
              <a:rPr lang="fi-FI" dirty="0" err="1"/>
              <a:t>Mode</a:t>
            </a:r>
            <a:r>
              <a:rPr lang="fi-FI" dirty="0"/>
              <a:t> </a:t>
            </a:r>
            <a:r>
              <a:rPr lang="fi-FI" dirty="0" err="1"/>
              <a:t>mobility</a:t>
            </a:r>
            <a:endParaRPr lang="fi-FI" dirty="0"/>
          </a:p>
          <a:p>
            <a:pPr lvl="1"/>
            <a:r>
              <a:rPr lang="en-US" dirty="0"/>
              <a:t>Evaluation of cell reselection criteria</a:t>
            </a:r>
          </a:p>
          <a:p>
            <a:pPr lvl="1"/>
            <a:r>
              <a:rPr lang="en-US" dirty="0"/>
              <a:t>Maximum interruption in paging reception</a:t>
            </a:r>
            <a:endParaRPr lang="fi-FI" dirty="0"/>
          </a:p>
          <a:p>
            <a:r>
              <a:rPr lang="fi-FI" dirty="0" err="1"/>
              <a:t>Further</a:t>
            </a:r>
            <a:r>
              <a:rPr lang="fi-FI" dirty="0"/>
              <a:t> </a:t>
            </a:r>
            <a:r>
              <a:rPr lang="fi-FI" dirty="0" err="1"/>
              <a:t>details</a:t>
            </a:r>
            <a:r>
              <a:rPr lang="fi-FI" dirty="0"/>
              <a:t> on </a:t>
            </a:r>
            <a:r>
              <a:rPr lang="fi-FI" dirty="0" err="1"/>
              <a:t>page</a:t>
            </a:r>
            <a:r>
              <a:rPr lang="fi-FI" dirty="0"/>
              <a:t> 3 - 7.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24278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E836C1-F035-410B-AF56-95983F4B3A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NR Inactive Mode and Mobility for SA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F17360-8A14-4DAD-A1AF-0EC0073688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i-FI" dirty="0"/>
              <a:t>UE </a:t>
            </a:r>
            <a:r>
              <a:rPr lang="fi-FI" dirty="0" err="1"/>
              <a:t>measurement</a:t>
            </a:r>
            <a:r>
              <a:rPr lang="fi-FI" dirty="0"/>
              <a:t> </a:t>
            </a:r>
            <a:r>
              <a:rPr lang="fi-FI" dirty="0" err="1"/>
              <a:t>capability</a:t>
            </a:r>
            <a:endParaRPr lang="fi-FI" dirty="0">
              <a:solidFill>
                <a:srgbClr val="FF0000"/>
              </a:solidFill>
            </a:endParaRPr>
          </a:p>
          <a:p>
            <a:pPr lvl="1"/>
            <a:r>
              <a:rPr lang="fi-FI" dirty="0" err="1"/>
              <a:t>number</a:t>
            </a:r>
            <a:r>
              <a:rPr lang="fi-FI" dirty="0"/>
              <a:t> of NR inter-</a:t>
            </a:r>
            <a:r>
              <a:rPr lang="fi-FI" dirty="0" err="1"/>
              <a:t>frequency</a:t>
            </a:r>
            <a:r>
              <a:rPr lang="fi-FI" dirty="0"/>
              <a:t> </a:t>
            </a:r>
            <a:r>
              <a:rPr lang="fi-FI" dirty="0" err="1"/>
              <a:t>carriers</a:t>
            </a:r>
            <a:r>
              <a:rPr lang="fi-FI" dirty="0"/>
              <a:t>: [7]</a:t>
            </a:r>
          </a:p>
          <a:p>
            <a:pPr lvl="1"/>
            <a:r>
              <a:rPr lang="fi-FI" dirty="0" err="1"/>
              <a:t>number</a:t>
            </a:r>
            <a:r>
              <a:rPr lang="fi-FI" dirty="0"/>
              <a:t> of E-UTRAN Inter-RAT </a:t>
            </a:r>
            <a:r>
              <a:rPr lang="fi-FI" dirty="0" err="1"/>
              <a:t>carriers</a:t>
            </a:r>
            <a:r>
              <a:rPr lang="fi-FI" dirty="0"/>
              <a:t>: </a:t>
            </a:r>
          </a:p>
          <a:p>
            <a:pPr lvl="2"/>
            <a:r>
              <a:rPr lang="fi-FI" dirty="0"/>
              <a:t>FDD [7], </a:t>
            </a:r>
          </a:p>
          <a:p>
            <a:pPr lvl="2"/>
            <a:r>
              <a:rPr lang="fi-FI" dirty="0"/>
              <a:t>TDD [7]</a:t>
            </a:r>
          </a:p>
          <a:p>
            <a:pPr lvl="1"/>
            <a:r>
              <a:rPr lang="fi-FI" dirty="0"/>
              <a:t>Total </a:t>
            </a:r>
            <a:r>
              <a:rPr lang="fi-FI" dirty="0" err="1"/>
              <a:t>number</a:t>
            </a:r>
            <a:r>
              <a:rPr lang="fi-FI" dirty="0"/>
              <a:t> of </a:t>
            </a:r>
            <a:r>
              <a:rPr lang="fi-FI" dirty="0" err="1"/>
              <a:t>carriers</a:t>
            </a:r>
            <a:r>
              <a:rPr lang="fi-FI" dirty="0"/>
              <a:t>: [14]</a:t>
            </a:r>
          </a:p>
          <a:p>
            <a:r>
              <a:rPr lang="en-US" dirty="0"/>
              <a:t>Measurements and evaluation of serving cell:</a:t>
            </a:r>
          </a:p>
          <a:p>
            <a:pPr lvl="1"/>
            <a:r>
              <a:rPr lang="fi-FI" dirty="0" err="1"/>
              <a:t>Measurements</a:t>
            </a:r>
            <a:r>
              <a:rPr lang="fi-FI" dirty="0"/>
              <a:t>: </a:t>
            </a:r>
          </a:p>
          <a:p>
            <a:pPr lvl="2"/>
            <a:r>
              <a:rPr lang="fi-FI" dirty="0"/>
              <a:t>SS-RSRP, </a:t>
            </a:r>
          </a:p>
          <a:p>
            <a:pPr lvl="2"/>
            <a:r>
              <a:rPr lang="fi-FI" dirty="0"/>
              <a:t>SS-RSRQ</a:t>
            </a:r>
          </a:p>
          <a:p>
            <a:pPr lvl="1"/>
            <a:r>
              <a:rPr lang="fi-FI" dirty="0" err="1"/>
              <a:t>Measurement</a:t>
            </a:r>
            <a:r>
              <a:rPr lang="fi-FI" dirty="0"/>
              <a:t> </a:t>
            </a:r>
            <a:r>
              <a:rPr lang="fi-FI" dirty="0" err="1"/>
              <a:t>averaging</a:t>
            </a:r>
            <a:r>
              <a:rPr lang="fi-FI" dirty="0"/>
              <a:t>:</a:t>
            </a:r>
          </a:p>
          <a:p>
            <a:pPr lvl="2"/>
            <a:r>
              <a:rPr lang="fi-FI" dirty="0" err="1"/>
              <a:t>number</a:t>
            </a:r>
            <a:r>
              <a:rPr lang="fi-FI" dirty="0"/>
              <a:t> of </a:t>
            </a:r>
            <a:r>
              <a:rPr lang="fi-FI" dirty="0" err="1"/>
              <a:t>samples</a:t>
            </a:r>
            <a:r>
              <a:rPr lang="fi-FI" dirty="0"/>
              <a:t>: [2],</a:t>
            </a:r>
          </a:p>
          <a:p>
            <a:pPr lvl="2"/>
            <a:r>
              <a:rPr lang="fi-FI" dirty="0" err="1"/>
              <a:t>sample</a:t>
            </a:r>
            <a:r>
              <a:rPr lang="fi-FI" dirty="0"/>
              <a:t> </a:t>
            </a:r>
            <a:r>
              <a:rPr lang="fi-FI" dirty="0" err="1"/>
              <a:t>window</a:t>
            </a:r>
            <a:r>
              <a:rPr lang="fi-FI" dirty="0"/>
              <a:t>: [DRX/2]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01964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519D8B-54BC-4E38-BE00-3AAEF40380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NR Inactive Mode and Mobility for SA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84D66D-9DFE-4829-B59A-B80648030A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Measurements of intra-frequency NR cells</a:t>
            </a:r>
          </a:p>
          <a:p>
            <a:pPr lvl="1"/>
            <a:r>
              <a:rPr lang="fi-FI" dirty="0" err="1"/>
              <a:t>Measurements</a:t>
            </a:r>
            <a:r>
              <a:rPr lang="fi-FI" dirty="0"/>
              <a:t>: </a:t>
            </a:r>
          </a:p>
          <a:p>
            <a:pPr lvl="2"/>
            <a:r>
              <a:rPr lang="fi-FI" dirty="0"/>
              <a:t>SS-RSRP, </a:t>
            </a:r>
          </a:p>
          <a:p>
            <a:pPr lvl="2"/>
            <a:r>
              <a:rPr lang="fi-FI" dirty="0"/>
              <a:t>SS-RSRQ</a:t>
            </a:r>
          </a:p>
          <a:p>
            <a:pPr lvl="1"/>
            <a:r>
              <a:rPr lang="fi-FI" dirty="0" err="1"/>
              <a:t>Measurement</a:t>
            </a:r>
            <a:r>
              <a:rPr lang="fi-FI" dirty="0"/>
              <a:t> </a:t>
            </a:r>
            <a:r>
              <a:rPr lang="fi-FI" dirty="0" err="1"/>
              <a:t>averaging</a:t>
            </a:r>
            <a:r>
              <a:rPr lang="fi-FI" dirty="0"/>
              <a:t>:</a:t>
            </a:r>
          </a:p>
          <a:p>
            <a:pPr lvl="2"/>
            <a:r>
              <a:rPr lang="fi-FI" dirty="0" err="1"/>
              <a:t>number</a:t>
            </a:r>
            <a:r>
              <a:rPr lang="fi-FI" dirty="0"/>
              <a:t> of </a:t>
            </a:r>
            <a:r>
              <a:rPr lang="fi-FI" dirty="0" err="1"/>
              <a:t>samples</a:t>
            </a:r>
            <a:r>
              <a:rPr lang="fi-FI" dirty="0"/>
              <a:t>: [2],</a:t>
            </a:r>
          </a:p>
          <a:p>
            <a:pPr lvl="2"/>
            <a:r>
              <a:rPr lang="fi-FI" dirty="0" err="1"/>
              <a:t>sample</a:t>
            </a:r>
            <a:r>
              <a:rPr lang="fi-FI" dirty="0"/>
              <a:t> </a:t>
            </a:r>
            <a:r>
              <a:rPr lang="fi-FI" dirty="0" err="1"/>
              <a:t>window</a:t>
            </a:r>
            <a:r>
              <a:rPr lang="fi-FI" dirty="0"/>
              <a:t>: [DRX/2]</a:t>
            </a:r>
            <a:endParaRPr lang="en-US" dirty="0"/>
          </a:p>
          <a:p>
            <a:pPr lvl="1"/>
            <a:r>
              <a:rPr lang="en-US" altLang="zh-CN" dirty="0"/>
              <a:t>Measurements of intra-frequency NR cells</a:t>
            </a:r>
            <a:endParaRPr lang="en-US" dirty="0"/>
          </a:p>
          <a:p>
            <a:pPr lvl="2"/>
            <a:r>
              <a:rPr lang="en-US" dirty="0"/>
              <a:t>Cell detection time (</a:t>
            </a:r>
            <a:r>
              <a:rPr lang="en-US" dirty="0" err="1"/>
              <a:t>Tdetect,NR_Intra</a:t>
            </a:r>
            <a:r>
              <a:rPr lang="en-US" dirty="0"/>
              <a:t>): [TBD]</a:t>
            </a:r>
          </a:p>
          <a:p>
            <a:pPr lvl="2"/>
            <a:r>
              <a:rPr lang="en-US" dirty="0"/>
              <a:t>Measurement interval (</a:t>
            </a:r>
            <a:r>
              <a:rPr lang="en-US" dirty="0" err="1"/>
              <a:t>Tmeasure,NR_Intra</a:t>
            </a:r>
            <a:r>
              <a:rPr lang="en-US" dirty="0"/>
              <a:t>): [TBD]</a:t>
            </a:r>
          </a:p>
          <a:p>
            <a:pPr lvl="2"/>
            <a:r>
              <a:rPr lang="en-US" dirty="0"/>
              <a:t>Cell evaluation time (</a:t>
            </a:r>
            <a:r>
              <a:rPr lang="en-US" dirty="0" err="1"/>
              <a:t>Tevaluate,NR_intra</a:t>
            </a:r>
            <a:r>
              <a:rPr lang="en-US" dirty="0"/>
              <a:t>): [TBD]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18337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FA339A-77EF-4581-9A03-C1CC5A45FF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NR Inactive Mode and Mobility for SA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7EA171-D1BF-40A1-B757-DA8F4CD451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Measurements of inter-frequency NR cells</a:t>
            </a:r>
          </a:p>
          <a:p>
            <a:pPr lvl="1"/>
            <a:r>
              <a:rPr lang="fi-FI" dirty="0" err="1"/>
              <a:t>Measurements</a:t>
            </a:r>
            <a:r>
              <a:rPr lang="fi-FI" dirty="0"/>
              <a:t>: </a:t>
            </a:r>
          </a:p>
          <a:p>
            <a:pPr lvl="2"/>
            <a:r>
              <a:rPr lang="fi-FI" dirty="0"/>
              <a:t>SS-RSRP, </a:t>
            </a:r>
          </a:p>
          <a:p>
            <a:pPr lvl="2"/>
            <a:r>
              <a:rPr lang="fi-FI" dirty="0"/>
              <a:t>SS-RSRQ</a:t>
            </a:r>
          </a:p>
          <a:p>
            <a:pPr lvl="1"/>
            <a:r>
              <a:rPr lang="fi-FI" dirty="0" err="1"/>
              <a:t>Measurement</a:t>
            </a:r>
            <a:r>
              <a:rPr lang="fi-FI" dirty="0"/>
              <a:t> </a:t>
            </a:r>
            <a:r>
              <a:rPr lang="fi-FI" dirty="0" err="1"/>
              <a:t>averaging</a:t>
            </a:r>
            <a:r>
              <a:rPr lang="fi-FI" dirty="0"/>
              <a:t>:</a:t>
            </a:r>
          </a:p>
          <a:p>
            <a:pPr lvl="2"/>
            <a:r>
              <a:rPr lang="fi-FI" dirty="0" err="1"/>
              <a:t>number</a:t>
            </a:r>
            <a:r>
              <a:rPr lang="fi-FI" dirty="0"/>
              <a:t> of </a:t>
            </a:r>
            <a:r>
              <a:rPr lang="fi-FI" dirty="0" err="1"/>
              <a:t>samples</a:t>
            </a:r>
            <a:r>
              <a:rPr lang="fi-FI" dirty="0"/>
              <a:t>: [2],</a:t>
            </a:r>
          </a:p>
          <a:p>
            <a:pPr lvl="2"/>
            <a:r>
              <a:rPr lang="fi-FI" dirty="0" err="1"/>
              <a:t>sample</a:t>
            </a:r>
            <a:r>
              <a:rPr lang="fi-FI" dirty="0"/>
              <a:t> </a:t>
            </a:r>
            <a:r>
              <a:rPr lang="fi-FI" dirty="0" err="1"/>
              <a:t>window</a:t>
            </a:r>
            <a:r>
              <a:rPr lang="fi-FI" dirty="0"/>
              <a:t>: [DRX/2]</a:t>
            </a:r>
            <a:endParaRPr lang="en-US" dirty="0"/>
          </a:p>
          <a:p>
            <a:pPr lvl="1"/>
            <a:r>
              <a:rPr lang="en-US" dirty="0"/>
              <a:t>Measurements of inter-frequency NR cells</a:t>
            </a:r>
          </a:p>
          <a:p>
            <a:pPr lvl="2"/>
            <a:r>
              <a:rPr lang="en-US" dirty="0"/>
              <a:t>Cell detection time (</a:t>
            </a:r>
            <a:r>
              <a:rPr lang="en-US" dirty="0" err="1"/>
              <a:t>Tdetect,NR_Inter</a:t>
            </a:r>
            <a:r>
              <a:rPr lang="en-US" dirty="0"/>
              <a:t>): [TBD]</a:t>
            </a:r>
          </a:p>
          <a:p>
            <a:pPr lvl="2"/>
            <a:r>
              <a:rPr lang="en-US" dirty="0"/>
              <a:t>Measurement interval (</a:t>
            </a:r>
            <a:r>
              <a:rPr lang="en-US" dirty="0" err="1"/>
              <a:t>Tmeasure,NR_Inter</a:t>
            </a:r>
            <a:r>
              <a:rPr lang="en-US" dirty="0"/>
              <a:t>): [TBD]</a:t>
            </a:r>
          </a:p>
          <a:p>
            <a:pPr lvl="2"/>
            <a:r>
              <a:rPr lang="en-US" dirty="0"/>
              <a:t>Cell evaluation time (</a:t>
            </a:r>
            <a:r>
              <a:rPr lang="en-US" dirty="0" err="1"/>
              <a:t>Tevaluate,NR_inter</a:t>
            </a:r>
            <a:r>
              <a:rPr lang="en-US" dirty="0"/>
              <a:t>): [TBD]</a:t>
            </a:r>
          </a:p>
        </p:txBody>
      </p:sp>
    </p:spTree>
    <p:extLst>
      <p:ext uri="{BB962C8B-B14F-4D97-AF65-F5344CB8AC3E}">
        <p14:creationId xmlns:p14="http://schemas.microsoft.com/office/powerpoint/2010/main" val="9733686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F5784B-F083-4339-A05F-20803E7A80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NR Inactive Mode and Mobility for SA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179C1F-5AF9-4BEB-948C-E447E50831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Measurements of inter-RAT E-UTRAN cells</a:t>
            </a:r>
          </a:p>
          <a:p>
            <a:pPr lvl="1"/>
            <a:r>
              <a:rPr lang="fi-FI" dirty="0" err="1"/>
              <a:t>Measurements</a:t>
            </a:r>
            <a:r>
              <a:rPr lang="fi-FI" dirty="0"/>
              <a:t>: </a:t>
            </a:r>
          </a:p>
          <a:p>
            <a:pPr lvl="2"/>
            <a:r>
              <a:rPr lang="fi-FI" dirty="0"/>
              <a:t>SS-RSRP, </a:t>
            </a:r>
          </a:p>
          <a:p>
            <a:pPr lvl="2"/>
            <a:r>
              <a:rPr lang="fi-FI" dirty="0"/>
              <a:t>SS-RSRQ</a:t>
            </a:r>
          </a:p>
          <a:p>
            <a:pPr lvl="1"/>
            <a:r>
              <a:rPr lang="fi-FI" dirty="0" err="1"/>
              <a:t>Measurement</a:t>
            </a:r>
            <a:r>
              <a:rPr lang="fi-FI" dirty="0"/>
              <a:t> </a:t>
            </a:r>
            <a:r>
              <a:rPr lang="fi-FI" dirty="0" err="1"/>
              <a:t>averaging</a:t>
            </a:r>
            <a:r>
              <a:rPr lang="fi-FI" dirty="0"/>
              <a:t>:</a:t>
            </a:r>
          </a:p>
          <a:p>
            <a:pPr lvl="2"/>
            <a:r>
              <a:rPr lang="fi-FI" dirty="0" err="1"/>
              <a:t>number</a:t>
            </a:r>
            <a:r>
              <a:rPr lang="fi-FI" dirty="0"/>
              <a:t> of </a:t>
            </a:r>
            <a:r>
              <a:rPr lang="fi-FI" dirty="0" err="1"/>
              <a:t>samples</a:t>
            </a:r>
            <a:r>
              <a:rPr lang="fi-FI" dirty="0"/>
              <a:t>: [2],</a:t>
            </a:r>
          </a:p>
          <a:p>
            <a:pPr lvl="2"/>
            <a:r>
              <a:rPr lang="fi-FI" dirty="0" err="1"/>
              <a:t>sample</a:t>
            </a:r>
            <a:r>
              <a:rPr lang="fi-FI" dirty="0"/>
              <a:t> </a:t>
            </a:r>
            <a:r>
              <a:rPr lang="fi-FI" dirty="0" err="1"/>
              <a:t>window</a:t>
            </a:r>
            <a:r>
              <a:rPr lang="fi-FI" dirty="0"/>
              <a:t>: [DRX/2]</a:t>
            </a:r>
            <a:endParaRPr lang="en-US" dirty="0"/>
          </a:p>
          <a:p>
            <a:pPr lvl="1"/>
            <a:r>
              <a:rPr lang="en-US" dirty="0"/>
              <a:t>Measurements of inter-RAT E-UTRAN cells</a:t>
            </a:r>
          </a:p>
          <a:p>
            <a:pPr lvl="2"/>
            <a:r>
              <a:rPr lang="en-US" dirty="0"/>
              <a:t>Cell detection delay (</a:t>
            </a:r>
            <a:r>
              <a:rPr lang="en-US" dirty="0" err="1"/>
              <a:t>Tdetect,EUTRAN_Inter</a:t>
            </a:r>
            <a:r>
              <a:rPr lang="en-US" dirty="0"/>
              <a:t>): [TBD]</a:t>
            </a:r>
          </a:p>
          <a:p>
            <a:pPr lvl="2"/>
            <a:r>
              <a:rPr lang="en-US" dirty="0"/>
              <a:t>Measurement interval (</a:t>
            </a:r>
            <a:r>
              <a:rPr lang="en-US" dirty="0" err="1"/>
              <a:t>Tmeasure,EUTRAN_Inter</a:t>
            </a:r>
            <a:r>
              <a:rPr lang="en-US" dirty="0"/>
              <a:t>): [TBD]</a:t>
            </a:r>
          </a:p>
          <a:p>
            <a:pPr lvl="2"/>
            <a:r>
              <a:rPr lang="en-US" dirty="0"/>
              <a:t>Cell evaluation time (</a:t>
            </a:r>
            <a:r>
              <a:rPr lang="en-US" dirty="0" err="1"/>
              <a:t>Tevaluate,E-UTRAN_inter</a:t>
            </a:r>
            <a:r>
              <a:rPr lang="en-US" dirty="0"/>
              <a:t>): [TBD]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14293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0A3F14-613A-4646-966B-9975F98E38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NR Inactive Mode and Mobility for SA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F3BC31-EE61-42BD-B729-67CFC51A24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Evaluation of cell reselection criteria</a:t>
            </a:r>
          </a:p>
          <a:p>
            <a:pPr lvl="1"/>
            <a:r>
              <a:rPr lang="en-US" sz="2000" dirty="0"/>
              <a:t>UE cell reselection criteria requirements need to be defined. Both intra-frequency, inter-frequency and inter-RAT evaluation.</a:t>
            </a:r>
            <a:endParaRPr lang="fi-FI" sz="2000" dirty="0"/>
          </a:p>
          <a:p>
            <a:r>
              <a:rPr lang="en-US" dirty="0"/>
              <a:t>Maximum interruption in paging reception</a:t>
            </a:r>
            <a:endParaRPr lang="fi-FI" dirty="0"/>
          </a:p>
          <a:p>
            <a:pPr lvl="1"/>
            <a:r>
              <a:rPr lang="fi-FI" sz="2000" dirty="0"/>
              <a:t>UE </a:t>
            </a:r>
            <a:r>
              <a:rPr lang="fi-FI" sz="2000" dirty="0" err="1"/>
              <a:t>requirements</a:t>
            </a:r>
            <a:r>
              <a:rPr lang="fi-FI" sz="2000" dirty="0"/>
              <a:t> </a:t>
            </a:r>
            <a:r>
              <a:rPr lang="fi-FI" sz="2000" dirty="0" err="1"/>
              <a:t>related</a:t>
            </a:r>
            <a:r>
              <a:rPr lang="fi-FI" sz="2000" dirty="0"/>
              <a:t> to </a:t>
            </a:r>
            <a:r>
              <a:rPr lang="fi-FI" sz="2000" dirty="0" err="1"/>
              <a:t>maximum</a:t>
            </a:r>
            <a:r>
              <a:rPr lang="fi-FI" sz="2000" dirty="0"/>
              <a:t> </a:t>
            </a:r>
            <a:r>
              <a:rPr lang="fi-FI" sz="2000" dirty="0" err="1"/>
              <a:t>interruption</a:t>
            </a:r>
            <a:r>
              <a:rPr lang="fi-FI" sz="2000" dirty="0"/>
              <a:t> </a:t>
            </a:r>
            <a:r>
              <a:rPr lang="fi-FI" sz="2000" dirty="0" err="1"/>
              <a:t>time</a:t>
            </a:r>
            <a:r>
              <a:rPr lang="fi-FI" sz="2000" dirty="0"/>
              <a:t> in </a:t>
            </a:r>
            <a:r>
              <a:rPr lang="fi-FI" sz="2000" dirty="0" err="1"/>
              <a:t>paging</a:t>
            </a:r>
            <a:r>
              <a:rPr lang="fi-FI" sz="2000" dirty="0"/>
              <a:t> </a:t>
            </a:r>
            <a:r>
              <a:rPr lang="fi-FI" sz="2000" dirty="0" err="1"/>
              <a:t>reception</a:t>
            </a:r>
            <a:r>
              <a:rPr lang="fi-FI" sz="2000" dirty="0"/>
              <a:t> in </a:t>
            </a:r>
            <a:r>
              <a:rPr lang="fi-FI" sz="2000" dirty="0" err="1"/>
              <a:t>connection</a:t>
            </a:r>
            <a:r>
              <a:rPr lang="fi-FI" sz="2000" dirty="0"/>
              <a:t> </a:t>
            </a:r>
            <a:r>
              <a:rPr lang="fi-FI" sz="2000" dirty="0" err="1"/>
              <a:t>with</a:t>
            </a:r>
            <a:r>
              <a:rPr lang="fi-FI" sz="2000" dirty="0"/>
              <a:t> </a:t>
            </a:r>
            <a:r>
              <a:rPr lang="fi-FI" sz="2000" dirty="0" err="1"/>
              <a:t>cell</a:t>
            </a:r>
            <a:r>
              <a:rPr lang="fi-FI" sz="2000" dirty="0"/>
              <a:t> </a:t>
            </a:r>
            <a:r>
              <a:rPr lang="fi-FI" sz="2000" dirty="0" err="1"/>
              <a:t>reselection</a:t>
            </a:r>
            <a:r>
              <a:rPr lang="fi-FI" sz="2000" dirty="0"/>
              <a:t> </a:t>
            </a:r>
            <a:r>
              <a:rPr lang="fi-FI" sz="2000" dirty="0" err="1"/>
              <a:t>need</a:t>
            </a:r>
            <a:r>
              <a:rPr lang="fi-FI" sz="2000" dirty="0"/>
              <a:t> to </a:t>
            </a:r>
            <a:r>
              <a:rPr lang="fi-FI" sz="2000" dirty="0" err="1"/>
              <a:t>be</a:t>
            </a:r>
            <a:r>
              <a:rPr lang="fi-FI" sz="2000" dirty="0"/>
              <a:t> </a:t>
            </a:r>
            <a:r>
              <a:rPr lang="fi-FI" sz="2000" dirty="0" err="1"/>
              <a:t>defined</a:t>
            </a:r>
            <a:r>
              <a:rPr lang="fi-FI" sz="2000" dirty="0"/>
              <a:t>.</a:t>
            </a:r>
            <a:endParaRPr lang="en-US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49305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692</TotalTime>
  <Words>419</Words>
  <Application>Microsoft Office PowerPoint</Application>
  <PresentationFormat>Widescreen</PresentationFormat>
  <Paragraphs>66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맑은 고딕</vt:lpstr>
      <vt:lpstr>游ゴシック</vt:lpstr>
      <vt:lpstr>等线</vt:lpstr>
      <vt:lpstr>Arial</vt:lpstr>
      <vt:lpstr>Calibri</vt:lpstr>
      <vt:lpstr>Calibri Light</vt:lpstr>
      <vt:lpstr>Office Theme</vt:lpstr>
      <vt:lpstr>Way forward on NR Inactive Mode and Mobility for SA</vt:lpstr>
      <vt:lpstr>NR Inactive Mode and Mobility for SA</vt:lpstr>
      <vt:lpstr>NR Inactive Mode and Mobility for SA</vt:lpstr>
      <vt:lpstr>NR Inactive Mode and Mobility for SA</vt:lpstr>
      <vt:lpstr>NR Inactive Mode and Mobility for SA</vt:lpstr>
      <vt:lpstr>NR Inactive Mode and Mobility for SA</vt:lpstr>
      <vt:lpstr>NR Inactive Mode and Mobility for SA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NR Idle Mode and Mobility for SA</dc:title>
  <dc:creator>Nokia</dc:creator>
  <cp:lastModifiedBy>Chen, Delia (NSB - CN/Hangzhou)</cp:lastModifiedBy>
  <cp:revision>36</cp:revision>
  <dcterms:created xsi:type="dcterms:W3CDTF">2018-01-25T22:56:53Z</dcterms:created>
  <dcterms:modified xsi:type="dcterms:W3CDTF">2018-03-02T11:15:21Z</dcterms:modified>
</cp:coreProperties>
</file>