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56" r:id="rId2"/>
    <p:sldId id="266" r:id="rId3"/>
    <p:sldId id="267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4" d="100"/>
          <a:sy n="84" d="100"/>
        </p:scale>
        <p:origin x="-1152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4230EBC-BBF9-4FF9-9E10-14DFCFEC1D35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445492-F328-421D-997C-FD8F09562045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43086948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2018/3/1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>
          <a:xfrm>
            <a:off x="-36512" y="2130425"/>
            <a:ext cx="8964488" cy="1470025"/>
          </a:xfrm>
        </p:spPr>
        <p:txBody>
          <a:bodyPr>
            <a:normAutofit/>
          </a:bodyPr>
          <a:lstStyle/>
          <a:p>
            <a:r>
              <a:rPr lang="en-US" altLang="ja-JP" sz="4000" b="1" dirty="0" smtClean="0">
                <a:ea typeface="Meiryo UI" pitchFamily="50" charset="-128"/>
                <a:cs typeface="Meiryo UI" pitchFamily="50" charset="-128"/>
              </a:rPr>
              <a:t>Proposal on NR HPUE definition for PC2</a:t>
            </a:r>
            <a:endParaRPr lang="ja-JP" altLang="en-US" sz="4000" b="1" dirty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1187624" y="3645024"/>
            <a:ext cx="6840760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CMCC, </a:t>
            </a:r>
            <a:r>
              <a:rPr lang="en-GB" altLang="zh-CN" sz="2800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Huawei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GB" altLang="zh-CN" sz="2800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HiSilicon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OPPO, vivo, </a:t>
            </a:r>
            <a:r>
              <a:rPr lang="en-GB" altLang="zh-CN" sz="2800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Xiaomi</a:t>
            </a:r>
            <a:r>
              <a:rPr lang="en-GB" altLang="zh-CN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GB" altLang="ja-JP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ZTE,</a:t>
            </a:r>
            <a:r>
              <a:rPr lang="en-US" altLang="ja-JP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CATT, Intel, </a:t>
            </a:r>
            <a:r>
              <a:rPr lang="en-US" altLang="ja-JP" sz="2800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Qorvo</a:t>
            </a:r>
            <a:r>
              <a:rPr lang="en-US" altLang="ja-JP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Skyworks</a:t>
            </a:r>
            <a:r>
              <a:rPr lang="en-US" altLang="ja-JP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, </a:t>
            </a:r>
            <a:r>
              <a:rPr lang="en-US" altLang="ja-JP" sz="2800" b="1" dirty="0" err="1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broadcom</a:t>
            </a:r>
            <a:r>
              <a:rPr lang="en-US" altLang="ja-JP" sz="2800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</a:t>
            </a:r>
            <a:endParaRPr lang="en-US" altLang="ja-JP" sz="2800" b="1" dirty="0" smtClean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79512" y="260648"/>
            <a:ext cx="856895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GB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Meeting #86	                      R4-180</a:t>
            </a:r>
            <a:r>
              <a:rPr lang="en-US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3259</a:t>
            </a:r>
            <a:endParaRPr lang="en-GB" altLang="zh-CN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endParaRPr lang="zh-CN" altLang="zh-CN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GB" altLang="zh-CN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Athens, Greece, 26 Feb – 2 March 2018 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75656" y="-234280"/>
            <a:ext cx="5616624" cy="1143000"/>
          </a:xfrm>
        </p:spPr>
        <p:txBody>
          <a:bodyPr/>
          <a:lstStyle/>
          <a:p>
            <a:r>
              <a:rPr lang="en-US" sz="4000" b="1" dirty="0" smtClean="0"/>
              <a:t>Background</a:t>
            </a:r>
            <a:r>
              <a:rPr lang="en-US" b="1" dirty="0" smtClean="0"/>
              <a:t> </a:t>
            </a:r>
            <a:endParaRPr lang="en-US" b="1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16024" y="836712"/>
            <a:ext cx="8892480" cy="4525963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fi-FI" altLang="zh-CN" sz="2800" dirty="0" smtClean="0">
                <a:ea typeface="宋体" pitchFamily="2" charset="-122"/>
              </a:rPr>
              <a:t>The following NR bands were </a:t>
            </a:r>
            <a:r>
              <a:rPr lang="en-US" altLang="zh-CN" sz="2800" dirty="0" smtClean="0"/>
              <a:t> approved</a:t>
            </a:r>
            <a:r>
              <a:rPr lang="fi-FI" altLang="zh-CN" sz="2800" dirty="0" smtClean="0">
                <a:ea typeface="宋体" pitchFamily="2" charset="-122"/>
              </a:rPr>
              <a:t> to support PC2 HPUE for 5G NR[1][2][3]:</a:t>
            </a: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n41 (2496 – 2690 MHz)</a:t>
            </a:r>
          </a:p>
          <a:p>
            <a:pPr marL="0" indent="0">
              <a:buNone/>
            </a:pPr>
            <a:r>
              <a:rPr lang="fi-FI" altLang="zh-CN" sz="2200" dirty="0" smtClean="0">
                <a:ea typeface="宋体" pitchFamily="2" charset="-122"/>
              </a:rPr>
              <a:t>   UL-MIMO (2Tx 23+23dBm) and 1Tx 26dBm</a:t>
            </a:r>
            <a:r>
              <a:rPr lang="en-US" altLang="zh-CN" sz="2200" dirty="0" smtClean="0"/>
              <a:t> are supported for NR Band n41</a:t>
            </a:r>
            <a:endParaRPr lang="fi-FI" altLang="zh-CN" sz="2200" dirty="0" smtClean="0">
              <a:ea typeface="宋体" pitchFamily="2" charset="-122"/>
            </a:endParaRP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n77 (3.3 - 4.2 GHz)</a:t>
            </a: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n78 (3.3 - 3.8 GHz)</a:t>
            </a:r>
          </a:p>
          <a:p>
            <a:pPr marL="0" indent="0"/>
            <a:r>
              <a:rPr lang="fi-FI" altLang="zh-CN" sz="2800" dirty="0" smtClean="0">
                <a:ea typeface="宋体" pitchFamily="2" charset="-122"/>
              </a:rPr>
              <a:t> Band n79 (4.4 - 5 GHz)</a:t>
            </a:r>
          </a:p>
          <a:p>
            <a:pPr marL="0" indent="0"/>
            <a:endParaRPr lang="fi-FI" altLang="zh-CN" sz="2800" dirty="0" smtClean="0">
              <a:ea typeface="宋体" pitchFamily="2" charset="-122"/>
            </a:endParaRPr>
          </a:p>
          <a:p>
            <a:pPr>
              <a:buNone/>
            </a:pPr>
            <a:endParaRPr lang="en-GB" altLang="zh-CN" sz="2800" dirty="0" smtClean="0"/>
          </a:p>
          <a:p>
            <a:pPr>
              <a:buNone/>
            </a:pPr>
            <a:r>
              <a:rPr lang="en-GB" altLang="zh-CN" sz="2800" dirty="0" smtClean="0"/>
              <a:t>	</a:t>
            </a:r>
            <a:endParaRPr lang="en-US" altLang="zh-CN" sz="2400" dirty="0" smtClean="0"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3059832" y="4365104"/>
            <a:ext cx="3528392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ja-JP" sz="4000" b="1" dirty="0" smtClean="0">
                <a:latin typeface="+mj-lt"/>
                <a:ea typeface="Meiryo UI" pitchFamily="50" charset="-128"/>
                <a:cs typeface="Meiryo UI" pitchFamily="50" charset="-128"/>
              </a:rPr>
              <a:t>References</a:t>
            </a:r>
            <a:endParaRPr lang="zh-CN" altLang="en-US" sz="4000" dirty="0">
              <a:latin typeface="+mj-lt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0" y="5373216"/>
            <a:ext cx="9144000" cy="101566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2000" dirty="0" smtClean="0">
                <a:ea typeface="宋体" pitchFamily="2" charset="-122"/>
              </a:rPr>
              <a:t> [1] R4-</a:t>
            </a:r>
            <a:r>
              <a:rPr lang="en-GB" altLang="zh-CN" sz="2000" dirty="0" smtClean="0">
                <a:ea typeface="宋体" pitchFamily="2" charset="-122"/>
              </a:rPr>
              <a:t>1706068</a:t>
            </a:r>
            <a:r>
              <a:rPr lang="en-US" altLang="ja-JP" sz="2000" dirty="0" smtClean="0">
                <a:ea typeface="宋体" pitchFamily="2" charset="-122"/>
              </a:rPr>
              <a:t> WF on high power UE for 3.5GHz                    CMCC 	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2000" dirty="0" smtClean="0">
                <a:ea typeface="宋体" pitchFamily="2" charset="-122"/>
              </a:rPr>
              <a:t> [2] </a:t>
            </a:r>
            <a:r>
              <a:rPr lang="en-GB" altLang="zh-CN" sz="2000" dirty="0" smtClean="0">
                <a:ea typeface="宋体" pitchFamily="2" charset="-122"/>
              </a:rPr>
              <a:t>R4-1709974</a:t>
            </a:r>
            <a:r>
              <a:rPr lang="en-US" altLang="ja-JP" sz="2000" dirty="0" smtClean="0">
                <a:ea typeface="宋体" pitchFamily="2" charset="-122"/>
              </a:rPr>
              <a:t> </a:t>
            </a:r>
            <a:r>
              <a:rPr lang="en-GB" altLang="zh-CN" sz="2000" dirty="0" smtClean="0">
                <a:ea typeface="宋体" pitchFamily="2" charset="-122"/>
              </a:rPr>
              <a:t>WF on HPUE requirements in Rel15                </a:t>
            </a:r>
            <a:r>
              <a:rPr lang="en-GB" altLang="zh-CN" sz="2000" dirty="0" err="1" smtClean="0">
                <a:ea typeface="宋体" pitchFamily="2" charset="-122"/>
              </a:rPr>
              <a:t>Huawei</a:t>
            </a:r>
            <a:r>
              <a:rPr lang="en-GB" altLang="zh-CN" sz="2000" dirty="0" smtClean="0">
                <a:ea typeface="宋体" pitchFamily="2" charset="-122"/>
              </a:rPr>
              <a:t>, </a:t>
            </a:r>
            <a:r>
              <a:rPr lang="en-GB" altLang="zh-CN" sz="2000" dirty="0" err="1" smtClean="0">
                <a:ea typeface="宋体" pitchFamily="2" charset="-122"/>
              </a:rPr>
              <a:t>HiSilicon</a:t>
            </a:r>
            <a:r>
              <a:rPr lang="en-US" altLang="ja-JP" sz="2000" dirty="0" smtClean="0">
                <a:ea typeface="宋体" pitchFamily="2" charset="-122"/>
              </a:rPr>
              <a:t> </a:t>
            </a:r>
          </a:p>
          <a:p>
            <a:pPr lvl="1">
              <a:buSzPct val="50000"/>
              <a:buFont typeface="Wingdings" pitchFamily="2" charset="2"/>
              <a:buChar char="l"/>
            </a:pPr>
            <a:r>
              <a:rPr lang="en-US" altLang="ja-JP" sz="2000" dirty="0" smtClean="0">
                <a:ea typeface="宋体" pitchFamily="2" charset="-122"/>
              </a:rPr>
              <a:t> [3] R4-1801190 WF on HPUE definition for NR PC2 UE            CMCC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タイトル 1"/>
          <p:cNvSpPr>
            <a:spLocks noGrp="1"/>
          </p:cNvSpPr>
          <p:nvPr>
            <p:ph type="title"/>
          </p:nvPr>
        </p:nvSpPr>
        <p:spPr>
          <a:xfrm>
            <a:off x="179512" y="116632"/>
            <a:ext cx="8229600" cy="764704"/>
          </a:xfrm>
        </p:spPr>
        <p:txBody>
          <a:bodyPr>
            <a:normAutofit/>
          </a:bodyPr>
          <a:lstStyle/>
          <a:p>
            <a:r>
              <a:rPr lang="en-US" altLang="zh-CN" b="1" dirty="0" smtClean="0"/>
              <a:t>Proposals</a:t>
            </a:r>
            <a:endParaRPr lang="ja-JP" altLang="en-US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" name="Content Placeholder 2"/>
          <p:cNvSpPr txBox="1">
            <a:spLocks/>
          </p:cNvSpPr>
          <p:nvPr/>
        </p:nvSpPr>
        <p:spPr>
          <a:xfrm>
            <a:off x="107504" y="1124744"/>
            <a:ext cx="8640960" cy="324036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r>
              <a:rPr lang="en-US" altLang="zh-CN" sz="3600" b="1" dirty="0" smtClean="0"/>
              <a:t>5G NR PC2 HPUE definition for SA scenario:</a:t>
            </a:r>
            <a:endParaRPr lang="zh-CN" altLang="zh-CN" sz="4000" dirty="0" smtClean="0"/>
          </a:p>
          <a:p>
            <a:pPr lvl="1" algn="just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zh-CN" sz="3200" dirty="0" smtClean="0"/>
              <a:t> UL MIMO (2Tx 23+23dBm) with total output power of 26dBm is supported by specification for NR Bands n77,n78,n79</a:t>
            </a:r>
            <a:endParaRPr lang="zh-CN" altLang="zh-CN" sz="3600" dirty="0" smtClean="0"/>
          </a:p>
          <a:p>
            <a:pPr lvl="1" algn="just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r>
              <a:rPr lang="en-US" altLang="zh-CN" sz="3200" dirty="0" smtClean="0"/>
              <a:t> 1Tx +26dBm HPUE is also supported by specification for NR Bands n77,n78,n79</a:t>
            </a:r>
          </a:p>
          <a:p>
            <a:pPr lvl="1" algn="just">
              <a:spcBef>
                <a:spcPts val="1200"/>
              </a:spcBef>
              <a:spcAft>
                <a:spcPts val="1200"/>
              </a:spcAft>
              <a:buFont typeface="Arial" pitchFamily="34" charset="0"/>
              <a:buChar char="•"/>
            </a:pPr>
            <a:endParaRPr lang="zh-CN" altLang="zh-CN" sz="3200" dirty="0" smtClean="0"/>
          </a:p>
        </p:txBody>
      </p:sp>
      <p:sp>
        <p:nvSpPr>
          <p:cNvPr id="6" name="Content Placeholder 2"/>
          <p:cNvSpPr txBox="1">
            <a:spLocks/>
          </p:cNvSpPr>
          <p:nvPr/>
        </p:nvSpPr>
        <p:spPr>
          <a:xfrm>
            <a:off x="107504" y="4581128"/>
            <a:ext cx="8784976" cy="165618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marL="0" lvl="1" algn="just"/>
            <a:r>
              <a:rPr lang="en-US" altLang="zh-CN" sz="2800" b="1" dirty="0" smtClean="0"/>
              <a:t>Only PA configurations of 23+23dBm for UL MIMO and 26dBm for 1Tx are supported by specification for NR TDD bands for PC2 UE in Rel-15 </a:t>
            </a:r>
            <a:endParaRPr lang="zh-CN" altLang="zh-CN" sz="2800" b="1" dirty="0" smtClean="0"/>
          </a:p>
          <a:p>
            <a:endParaRPr lang="zh-CN" altLang="zh-CN" sz="3200" dirty="0" smtClean="0"/>
          </a:p>
          <a:p>
            <a:pPr marL="1143000" marR="0" lvl="2" indent="-2286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endParaRPr kumimoji="0" lang="en-US" sz="1400" b="0" i="0" u="none" strike="noStrike" kern="1200" cap="none" spc="0" normalizeH="0" baseline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  <a:p>
            <a:pPr marL="914400" marR="0" lvl="2" indent="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endParaRPr kumimoji="0" lang="en-US" sz="14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1200</TotalTime>
  <Words>191</Words>
  <Application>Microsoft Office PowerPoint</Application>
  <PresentationFormat>全屏显示(4:3)</PresentationFormat>
  <Paragraphs>25</Paragraphs>
  <Slides>3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Proposal on NR HPUE definition for PC2</vt:lpstr>
      <vt:lpstr>Background </vt:lpstr>
      <vt:lpstr>Proposals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3.3-4.2 GHz and  4.4-4.99 GHz NR spectrum</dc:title>
  <dc:creator>cmri</dc:creator>
  <cp:lastModifiedBy>shao zhe</cp:lastModifiedBy>
  <cp:revision>152</cp:revision>
  <dcterms:created xsi:type="dcterms:W3CDTF">2017-05-16T10:48:23Z</dcterms:created>
  <dcterms:modified xsi:type="dcterms:W3CDTF">2018-03-01T14:39:18Z</dcterms:modified>
</cp:coreProperties>
</file>