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60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5815" autoAdjust="0"/>
  </p:normalViewPr>
  <p:slideViewPr>
    <p:cSldViewPr snapToGrid="0">
      <p:cViewPr varScale="1">
        <p:scale>
          <a:sx n="89" d="100"/>
          <a:sy n="89" d="100"/>
        </p:scale>
        <p:origin x="437" y="7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標題投影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TW" altLang="en-US"/>
              <a:t>按一下以編輯母片副標題樣式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B642D-CD3C-444A-9A6A-832023B3703E}" type="datetimeFigureOut">
              <a:rPr lang="en-US" smtClean="0"/>
              <a:t>2/15/2018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65A76-8266-450E-842A-4980FE0656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2262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標題及直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B642D-CD3C-444A-9A6A-832023B3703E}" type="datetimeFigureOut">
              <a:rPr lang="en-US" smtClean="0"/>
              <a:t>2/15/2018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65A76-8266-450E-842A-4980FE0656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438183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直排標題及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直排標題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直排文字版面配置區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B642D-CD3C-444A-9A6A-832023B3703E}" type="datetimeFigureOut">
              <a:rPr lang="en-US" smtClean="0"/>
              <a:t>2/15/2018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65A76-8266-450E-842A-4980FE0656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740142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標題及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B642D-CD3C-444A-9A6A-832023B3703E}" type="datetimeFigureOut">
              <a:rPr lang="en-US" smtClean="0"/>
              <a:t>2/15/2018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65A76-8266-450E-842A-4980FE0656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229536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章節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B642D-CD3C-444A-9A6A-832023B3703E}" type="datetimeFigureOut">
              <a:rPr lang="en-US" smtClean="0"/>
              <a:t>2/15/2018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65A76-8266-450E-842A-4980FE0656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408908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兩項物件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B642D-CD3C-444A-9A6A-832023B3703E}" type="datetimeFigureOut">
              <a:rPr lang="en-US" smtClean="0"/>
              <a:t>2/15/2018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65A76-8266-450E-842A-4980FE0656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8678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對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4" name="內容版面配置區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5" name="文字版面配置區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6" name="內容版面配置區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7" name="日期版面配置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B642D-CD3C-444A-9A6A-832023B3703E}" type="datetimeFigureOut">
              <a:rPr lang="en-US" smtClean="0"/>
              <a:t>2/15/2018</a:t>
            </a:fld>
            <a:endParaRPr lang="en-US"/>
          </a:p>
        </p:txBody>
      </p:sp>
      <p:sp>
        <p:nvSpPr>
          <p:cNvPr id="8" name="頁尾版面配置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投影片編號版面配置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65A76-8266-450E-842A-4980FE0656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5744849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只有標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日期版面配置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B642D-CD3C-444A-9A6A-832023B3703E}" type="datetimeFigureOut">
              <a:rPr lang="en-US" smtClean="0"/>
              <a:t>2/15/2018</a:t>
            </a:fld>
            <a:endParaRPr lang="en-US"/>
          </a:p>
        </p:txBody>
      </p:sp>
      <p:sp>
        <p:nvSpPr>
          <p:cNvPr id="4" name="頁尾版面配置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投影片編號版面配置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65A76-8266-450E-842A-4980FE0656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8348642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版面配置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B642D-CD3C-444A-9A6A-832023B3703E}" type="datetimeFigureOut">
              <a:rPr lang="en-US" smtClean="0"/>
              <a:t>2/15/2018</a:t>
            </a:fld>
            <a:endParaRPr lang="en-US"/>
          </a:p>
        </p:txBody>
      </p:sp>
      <p:sp>
        <p:nvSpPr>
          <p:cNvPr id="3" name="頁尾版面配置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投影片編號版面配置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65A76-8266-450E-842A-4980FE0656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874824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含標題的內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B642D-CD3C-444A-9A6A-832023B3703E}" type="datetimeFigureOut">
              <a:rPr lang="en-US" smtClean="0"/>
              <a:t>2/15/2018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65A76-8266-450E-842A-4980FE0656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0980058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含標題的圖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圖片版面配置區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文字版面配置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TW" altLang="en-US"/>
              <a:t>按一下以編輯母片文字樣式</a:t>
            </a:r>
          </a:p>
        </p:txBody>
      </p:sp>
      <p:sp>
        <p:nvSpPr>
          <p:cNvPr id="5" name="日期版面配置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C2B642D-CD3C-444A-9A6A-832023B3703E}" type="datetimeFigureOut">
              <a:rPr lang="en-US" smtClean="0"/>
              <a:t>2/15/2018</a:t>
            </a:fld>
            <a:endParaRPr lang="en-US"/>
          </a:p>
        </p:txBody>
      </p:sp>
      <p:sp>
        <p:nvSpPr>
          <p:cNvPr id="6" name="頁尾版面配置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投影片編號版面配置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F65A76-8266-450E-842A-4980FE0656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204690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版面配置區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TW" altLang="en-US"/>
              <a:t>按一下以編輯母片標題樣式</a:t>
            </a:r>
            <a:endParaRPr lang="en-US"/>
          </a:p>
        </p:txBody>
      </p:sp>
      <p:sp>
        <p:nvSpPr>
          <p:cNvPr id="3" name="文字版面配置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TW" altLang="en-US"/>
              <a:t>按一下以編輯母片文字樣式</a:t>
            </a:r>
          </a:p>
          <a:p>
            <a:pPr lvl="1"/>
            <a:r>
              <a:rPr lang="zh-TW" altLang="en-US"/>
              <a:t>第二層</a:t>
            </a:r>
          </a:p>
          <a:p>
            <a:pPr lvl="2"/>
            <a:r>
              <a:rPr lang="zh-TW" altLang="en-US"/>
              <a:t>第三層</a:t>
            </a:r>
          </a:p>
          <a:p>
            <a:pPr lvl="3"/>
            <a:r>
              <a:rPr lang="zh-TW" altLang="en-US"/>
              <a:t>第四層</a:t>
            </a:r>
          </a:p>
          <a:p>
            <a:pPr lvl="4"/>
            <a:r>
              <a:rPr lang="zh-TW" altLang="en-US"/>
              <a:t>第五層</a:t>
            </a:r>
            <a:endParaRPr lang="en-US"/>
          </a:p>
        </p:txBody>
      </p:sp>
      <p:sp>
        <p:nvSpPr>
          <p:cNvPr id="4" name="日期版面配置區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C2B642D-CD3C-444A-9A6A-832023B3703E}" type="datetimeFigureOut">
              <a:rPr lang="en-US" smtClean="0"/>
              <a:t>2/15/2018</a:t>
            </a:fld>
            <a:endParaRPr lang="en-US"/>
          </a:p>
        </p:txBody>
      </p:sp>
      <p:sp>
        <p:nvSpPr>
          <p:cNvPr id="5" name="頁尾版面配置區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投影片編號版面配置區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F65A76-8266-450E-842A-4980FE06566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04908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ctrTitle"/>
          </p:nvPr>
        </p:nvSpPr>
        <p:spPr>
          <a:xfrm>
            <a:off x="1516185" y="1661758"/>
            <a:ext cx="9144000" cy="2387600"/>
          </a:xfrm>
        </p:spPr>
        <p:txBody>
          <a:bodyPr/>
          <a:lstStyle/>
          <a:p>
            <a:r>
              <a:rPr lang="en-US" dirty="0"/>
              <a:t>WF on Clarification of UE Measurement Mode</a:t>
            </a:r>
          </a:p>
        </p:txBody>
      </p:sp>
      <p:sp>
        <p:nvSpPr>
          <p:cNvPr id="3" name="副標題 2"/>
          <p:cNvSpPr>
            <a:spLocks noGrp="1"/>
          </p:cNvSpPr>
          <p:nvPr>
            <p:ph type="subTitle" idx="1"/>
          </p:nvPr>
        </p:nvSpPr>
        <p:spPr>
          <a:xfrm>
            <a:off x="1578708" y="4939322"/>
            <a:ext cx="9144000" cy="701431"/>
          </a:xfrm>
        </p:spPr>
        <p:txBody>
          <a:bodyPr/>
          <a:lstStyle/>
          <a:p>
            <a:r>
              <a:rPr lang="en-US" dirty="0"/>
              <a:t>MediaTek</a:t>
            </a:r>
          </a:p>
        </p:txBody>
      </p:sp>
      <p:sp>
        <p:nvSpPr>
          <p:cNvPr id="4" name="正方形/長方形 4"/>
          <p:cNvSpPr/>
          <p:nvPr/>
        </p:nvSpPr>
        <p:spPr>
          <a:xfrm>
            <a:off x="8785736" y="125464"/>
            <a:ext cx="3067372" cy="646331"/>
          </a:xfrm>
          <a:prstGeom prst="rect">
            <a:avLst/>
          </a:prstGeom>
        </p:spPr>
        <p:txBody>
          <a:bodyPr wrap="square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/>
            <a:r>
              <a:rPr lang="en-US" altLang="ja-JP" b="1" dirty="0" smtClean="0"/>
              <a:t>R4-1801506</a:t>
            </a:r>
            <a:endParaRPr lang="en-US" altLang="ja-JP" b="1" dirty="0"/>
          </a:p>
          <a:p>
            <a:r>
              <a:rPr lang="en-US" altLang="ja-JP" b="1" dirty="0"/>
              <a:t>Document for:</a:t>
            </a:r>
            <a:r>
              <a:rPr lang="en-US" altLang="ja-JP" dirty="0"/>
              <a:t>	Approval</a:t>
            </a:r>
            <a:endParaRPr lang="ja-JP" altLang="en-US" dirty="0"/>
          </a:p>
        </p:txBody>
      </p:sp>
      <p:sp>
        <p:nvSpPr>
          <p:cNvPr id="5" name="テキスト ボックス 5"/>
          <p:cNvSpPr txBox="1"/>
          <p:nvPr/>
        </p:nvSpPr>
        <p:spPr>
          <a:xfrm>
            <a:off x="182585" y="125464"/>
            <a:ext cx="4771563" cy="92333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>
            <a:defPPr>
              <a:defRPr lang="ja-JP"/>
            </a:defPPr>
            <a:lvl1pPr marL="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umimoji="1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altLang="ja-JP" b="1" dirty="0"/>
              <a:t>3GPP TSG-RAN WG4 meeting #86	</a:t>
            </a:r>
            <a:endParaRPr lang="ja-JP" altLang="ja-JP" dirty="0"/>
          </a:p>
          <a:p>
            <a:r>
              <a:rPr lang="en-US" b="1" dirty="0"/>
              <a:t>Athens, Greece, February 26</a:t>
            </a:r>
            <a:r>
              <a:rPr lang="en-US" b="1" baseline="30000" dirty="0"/>
              <a:t>th</a:t>
            </a:r>
            <a:r>
              <a:rPr lang="en-US" b="1" dirty="0"/>
              <a:t> – March 2</a:t>
            </a:r>
            <a:r>
              <a:rPr lang="en-US" b="1" baseline="30000" dirty="0"/>
              <a:t>nd</a:t>
            </a:r>
            <a:r>
              <a:rPr lang="en-US" b="1" dirty="0"/>
              <a:t>, </a:t>
            </a:r>
            <a:r>
              <a:rPr lang="en-US" b="1" dirty="0" smtClean="0"/>
              <a:t>2018</a:t>
            </a:r>
          </a:p>
          <a:p>
            <a:r>
              <a:rPr lang="en-US" altLang="ko-KR" b="1" dirty="0" smtClean="0"/>
              <a:t>Agenda </a:t>
            </a:r>
            <a:r>
              <a:rPr lang="en-US" altLang="ko-KR" b="1" dirty="0"/>
              <a:t>item: </a:t>
            </a:r>
            <a:r>
              <a:rPr lang="en-US" altLang="ko-KR" b="1" dirty="0" smtClean="0"/>
              <a:t>7.9.3.1</a:t>
            </a:r>
            <a:endParaRPr lang="en-US" altLang="ko-KR" b="1" dirty="0"/>
          </a:p>
        </p:txBody>
      </p:sp>
    </p:spTree>
    <p:extLst>
      <p:ext uri="{BB962C8B-B14F-4D97-AF65-F5344CB8AC3E}">
        <p14:creationId xmlns:p14="http://schemas.microsoft.com/office/powerpoint/2010/main" val="200166457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 smtClean="0"/>
              <a:t>In RAN4 </a:t>
            </a:r>
            <a:r>
              <a:rPr lang="en-US" dirty="0"/>
              <a:t>AH1801 meeting, WF R4-1801087 </a:t>
            </a:r>
            <a:r>
              <a:rPr lang="en-US" dirty="0" smtClean="0"/>
              <a:t>was approved to further study the remaining issues in the following scenarios for </a:t>
            </a:r>
            <a:r>
              <a:rPr lang="en-US" dirty="0"/>
              <a:t>UE </a:t>
            </a:r>
            <a:r>
              <a:rPr lang="en-US" dirty="0" smtClean="0"/>
              <a:t>capable </a:t>
            </a:r>
            <a:r>
              <a:rPr lang="en-US" dirty="0"/>
              <a:t>to </a:t>
            </a:r>
            <a:r>
              <a:rPr lang="en-US" dirty="0" smtClean="0"/>
              <a:t>per-FR-gap:</a:t>
            </a:r>
          </a:p>
          <a:p>
            <a:pPr lvl="1"/>
            <a:r>
              <a:rPr lang="en-US" dirty="0" smtClean="0"/>
              <a:t>Scenario </a:t>
            </a:r>
            <a:r>
              <a:rPr lang="en-US" dirty="0"/>
              <a:t>1: In NSA, for UE capable to per-FR gap without FR2 serving cells but with both FR1/LTE and FR2 measurement objects, there is an ambiguity on which mode to follow if network configures only one measurement gap pattern ID within #0 to #11</a:t>
            </a:r>
            <a:r>
              <a:rPr lang="en-US" dirty="0" smtClean="0"/>
              <a:t>.</a:t>
            </a:r>
          </a:p>
          <a:p>
            <a:pPr lvl="2"/>
            <a:r>
              <a:rPr lang="en-US" dirty="0" smtClean="0"/>
              <a:t>FFS the effective </a:t>
            </a:r>
            <a:r>
              <a:rPr lang="en-US" dirty="0"/>
              <a:t>MGRP X </a:t>
            </a:r>
            <a:r>
              <a:rPr lang="en-US" dirty="0" err="1"/>
              <a:t>ms</a:t>
            </a:r>
            <a:r>
              <a:rPr lang="en-US" dirty="0"/>
              <a:t> </a:t>
            </a:r>
            <a:r>
              <a:rPr lang="en-US" dirty="0" smtClean="0"/>
              <a:t>to be adopted for UE to meet the </a:t>
            </a:r>
            <a:r>
              <a:rPr lang="en-US" dirty="0"/>
              <a:t>corresponding </a:t>
            </a:r>
            <a:r>
              <a:rPr lang="en-US" dirty="0" smtClean="0"/>
              <a:t>toward </a:t>
            </a:r>
            <a:r>
              <a:rPr lang="en-US" dirty="0"/>
              <a:t>FR2 measurement objects</a:t>
            </a:r>
          </a:p>
          <a:p>
            <a:pPr lvl="1"/>
            <a:r>
              <a:rPr lang="en-US" dirty="0" smtClean="0"/>
              <a:t>Scenario </a:t>
            </a:r>
            <a:r>
              <a:rPr lang="en-US" dirty="0"/>
              <a:t>2: For UE capable to per-FR gap with both FR1 and FR2 serving cells and with both FR1/LTE and FR2 measurement objects, there is an ambiguity on which mode to follow if network configures only one measurement gap</a:t>
            </a:r>
            <a:r>
              <a:rPr lang="en-US" dirty="0" smtClean="0"/>
              <a:t>.</a:t>
            </a:r>
          </a:p>
          <a:p>
            <a:pPr lvl="2"/>
            <a:r>
              <a:rPr lang="en-US" dirty="0" smtClean="0"/>
              <a:t>FFS the UE behavior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0522489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Scenario 1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14252"/>
          </a:xfrm>
        </p:spPr>
        <p:txBody>
          <a:bodyPr>
            <a:normAutofit/>
          </a:bodyPr>
          <a:lstStyle/>
          <a:p>
            <a:r>
              <a:rPr lang="en-US" dirty="0" smtClean="0"/>
              <a:t>X = 20, which is shared with the requirement for UE capable for gap-less measurement.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2102422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標題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Scenario 2</a:t>
            </a:r>
          </a:p>
        </p:txBody>
      </p:sp>
      <p:sp>
        <p:nvSpPr>
          <p:cNvPr id="3" name="內容版面配置區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614252"/>
          </a:xfrm>
        </p:spPr>
        <p:txBody>
          <a:bodyPr>
            <a:normAutofit/>
          </a:bodyPr>
          <a:lstStyle/>
          <a:p>
            <a:r>
              <a:rPr lang="en-US" dirty="0" smtClean="0"/>
              <a:t>If UE claimed gap-less measurement capability through </a:t>
            </a:r>
            <a:r>
              <a:rPr lang="en-US" i="1" dirty="0" err="1" smtClean="0"/>
              <a:t>needforGaps</a:t>
            </a:r>
            <a:r>
              <a:rPr lang="en-US" dirty="0" smtClean="0"/>
              <a:t> on all serving cells in a frequency range without measurement gap configured, then UE meets the inter-frequency measurement requirements toward those measurement objects in that frequency range according to the effective MGRP 20ms.</a:t>
            </a:r>
          </a:p>
          <a:p>
            <a:r>
              <a:rPr lang="en-US" dirty="0" smtClean="0"/>
              <a:t>If UE did not </a:t>
            </a:r>
            <a:r>
              <a:rPr lang="en-US" dirty="0"/>
              <a:t>claimed gap-less measurement capability through </a:t>
            </a:r>
            <a:r>
              <a:rPr lang="en-US" i="1" dirty="0" err="1"/>
              <a:t>needforGaps</a:t>
            </a:r>
            <a:r>
              <a:rPr lang="en-US" dirty="0"/>
              <a:t> on all serving cells in a frequency </a:t>
            </a:r>
            <a:r>
              <a:rPr lang="en-US" dirty="0" smtClean="0"/>
              <a:t>range, UE expects measurement gap </a:t>
            </a:r>
            <a:r>
              <a:rPr lang="en-US" dirty="0" smtClean="0"/>
              <a:t>for that frequency range will </a:t>
            </a:r>
            <a:r>
              <a:rPr lang="en-US" dirty="0" smtClean="0"/>
              <a:t>always be configured by network.</a:t>
            </a:r>
          </a:p>
        </p:txBody>
      </p:sp>
    </p:spTree>
    <p:extLst>
      <p:ext uri="{BB962C8B-B14F-4D97-AF65-F5344CB8AC3E}">
        <p14:creationId xmlns:p14="http://schemas.microsoft.com/office/powerpoint/2010/main" val="335914253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佈景主題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319</TotalTime>
  <Words>257</Words>
  <Application>Microsoft Office PowerPoint</Application>
  <PresentationFormat>寬螢幕</PresentationFormat>
  <Paragraphs>18</Paragraphs>
  <Slides>4</Slides>
  <Notes>0</Notes>
  <HiddenSlides>0</HiddenSlides>
  <MMClips>0</MMClips>
  <ScaleCrop>false</ScaleCrop>
  <HeadingPairs>
    <vt:vector size="6" baseType="variant">
      <vt:variant>
        <vt:lpstr>使用字型</vt:lpstr>
      </vt:variant>
      <vt:variant>
        <vt:i4>6</vt:i4>
      </vt:variant>
      <vt:variant>
        <vt:lpstr>佈景主題</vt:lpstr>
      </vt:variant>
      <vt:variant>
        <vt:i4>1</vt:i4>
      </vt:variant>
      <vt:variant>
        <vt:lpstr>投影片標題</vt:lpstr>
      </vt:variant>
      <vt:variant>
        <vt:i4>4</vt:i4>
      </vt:variant>
    </vt:vector>
  </HeadingPairs>
  <TitlesOfParts>
    <vt:vector size="11" baseType="lpstr">
      <vt:lpstr>맑은 고딕</vt:lpstr>
      <vt:lpstr>ＭＳ Ｐゴシック</vt:lpstr>
      <vt:lpstr>新細明體</vt:lpstr>
      <vt:lpstr>Arial</vt:lpstr>
      <vt:lpstr>Calibri</vt:lpstr>
      <vt:lpstr>Calibri Light</vt:lpstr>
      <vt:lpstr>Office 佈景主題</vt:lpstr>
      <vt:lpstr>WF on Clarification of UE Measurement Mode</vt:lpstr>
      <vt:lpstr>Background</vt:lpstr>
      <vt:lpstr>Scenario 1</vt:lpstr>
      <vt:lpstr>Scenario 2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UE measurement mode</dc:title>
  <dc:creator>Ato-MediaTek</dc:creator>
  <cp:lastModifiedBy>Ato-MediaTek</cp:lastModifiedBy>
  <cp:revision>50</cp:revision>
  <dcterms:created xsi:type="dcterms:W3CDTF">2018-01-23T19:05:53Z</dcterms:created>
  <dcterms:modified xsi:type="dcterms:W3CDTF">2018-02-15T15:17:29Z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  <property fmtid="{D5CDD505-2E9C-101B-9397-08002B2CF9AE}" pid="3" name="NSCPROP_SA">
    <vt:lpwstr>C:\Users\Administrator\AppData\Local\Microsoft\Windows\Temporary Internet Files\Content.Outlook\B6K6BQ5R\R4-1801087 WF on UE measurement mode v1_nokia.pptx</vt:lpwstr>
  </property>
</Properties>
</file>